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4" r:id="rId4"/>
    <p:sldId id="268" r:id="rId5"/>
    <p:sldId id="269" r:id="rId6"/>
    <p:sldId id="279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80" r:id="rId15"/>
    <p:sldId id="281" r:id="rId16"/>
    <p:sldId id="282" r:id="rId17"/>
    <p:sldId id="270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52" autoAdjust="0"/>
  </p:normalViewPr>
  <p:slideViewPr>
    <p:cSldViewPr snapToGrid="0" snapToObjects="1">
      <p:cViewPr varScale="1">
        <p:scale>
          <a:sx n="117" d="100"/>
          <a:sy n="117" d="100"/>
        </p:scale>
        <p:origin x="-13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7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3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D1B0-69C8-7D48-A619-428208B64419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58D9-1CDD-5341-8949-B6809E02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ise4fun.com/Z3/tutorial/guid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Compositional Verification</a:t>
            </a:r>
            <a:br>
              <a:rPr lang="en-US" dirty="0" smtClean="0"/>
            </a:br>
            <a:r>
              <a:rPr lang="en-US" dirty="0" smtClean="0"/>
              <a:t>New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Properties(1)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4" y="1611484"/>
            <a:ext cx="59330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(push)</a:t>
            </a:r>
          </a:p>
          <a:p>
            <a:r>
              <a:rPr lang="en-US" dirty="0"/>
              <a:t>(assert ( = (</a:t>
            </a:r>
            <a:r>
              <a:rPr lang="en-US" dirty="0" err="1"/>
              <a:t>receiveTime</a:t>
            </a:r>
            <a:r>
              <a:rPr lang="en-US" dirty="0"/>
              <a:t> message1) 15))</a:t>
            </a:r>
          </a:p>
          <a:p>
            <a:r>
              <a:rPr lang="en-US" dirty="0"/>
              <a:t>(assert ( = (</a:t>
            </a:r>
            <a:r>
              <a:rPr lang="en-US" dirty="0" err="1"/>
              <a:t>receiveTime</a:t>
            </a:r>
            <a:r>
              <a:rPr lang="en-US" dirty="0"/>
              <a:t> message1a) 13))</a:t>
            </a:r>
          </a:p>
          <a:p>
            <a:r>
              <a:rPr lang="en-US" dirty="0"/>
              <a:t>(echo "out of order  messages on the same topic1")</a:t>
            </a:r>
          </a:p>
          <a:p>
            <a:r>
              <a:rPr lang="en-US" dirty="0"/>
              <a:t>(check-sat)</a:t>
            </a:r>
          </a:p>
          <a:p>
            <a:r>
              <a:rPr lang="en-US" dirty="0" smtClean="0"/>
              <a:t>(pop)</a:t>
            </a:r>
          </a:p>
          <a:p>
            <a:r>
              <a:rPr lang="en-US" dirty="0" smtClean="0"/>
              <a:t>===&gt;</a:t>
            </a:r>
          </a:p>
          <a:p>
            <a:r>
              <a:rPr lang="en-US" dirty="0"/>
              <a:t>out of order  messages on the same topic1</a:t>
            </a:r>
          </a:p>
          <a:p>
            <a:r>
              <a:rPr lang="en-US" dirty="0" err="1" smtClean="0"/>
              <a:t>unsat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42673" y="2825359"/>
            <a:ext cx="3970109" cy="3782664"/>
            <a:chOff x="4110112" y="2210161"/>
            <a:chExt cx="3970109" cy="378266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10112" y="2520184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10118" y="2210161"/>
              <a:ext cx="9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aService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30113" y="2579493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6436" y="261484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2756" y="2618802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45053" y="3912673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597596" y="3942676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>
              <a:off x="4449344" y="2520184"/>
              <a:ext cx="109905" cy="15155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2" idx="1"/>
            </p:cNvCxnSpPr>
            <p:nvPr/>
          </p:nvCxnSpPr>
          <p:spPr>
            <a:xfrm>
              <a:off x="5587868" y="2520184"/>
              <a:ext cx="1223924" cy="154551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1" idx="7"/>
            </p:cNvCxnSpPr>
            <p:nvPr/>
          </p:nvCxnSpPr>
          <p:spPr>
            <a:xfrm flipH="1">
              <a:off x="5593481" y="2579493"/>
              <a:ext cx="1218311" cy="145620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48767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68382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7677" y="3728007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130113" y="5992825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22542" y="5523486"/>
              <a:ext cx="9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Service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807677" y="4390194"/>
              <a:ext cx="1779984" cy="160263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54438" y="5147042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79585" y="4730277"/>
              <a:ext cx="1418011" cy="126254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04350" y="4962376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92756" y="5487872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78334" y="553138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09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Expected Properties(2)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429" y="1841500"/>
            <a:ext cx="5471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(push)</a:t>
            </a:r>
          </a:p>
          <a:p>
            <a:r>
              <a:rPr lang="en-US" dirty="0"/>
              <a:t>(assert ( = (</a:t>
            </a:r>
            <a:r>
              <a:rPr lang="en-US" dirty="0" err="1"/>
              <a:t>receiveTime</a:t>
            </a:r>
            <a:r>
              <a:rPr lang="en-US" dirty="0"/>
              <a:t> message1) 13))</a:t>
            </a:r>
          </a:p>
          <a:p>
            <a:r>
              <a:rPr lang="en-US" dirty="0"/>
              <a:t>(assert ( = (</a:t>
            </a:r>
            <a:r>
              <a:rPr lang="en-US" dirty="0" err="1"/>
              <a:t>receiveTime</a:t>
            </a:r>
            <a:r>
              <a:rPr lang="en-US" dirty="0"/>
              <a:t> message1a) 15))</a:t>
            </a:r>
          </a:p>
          <a:p>
            <a:r>
              <a:rPr lang="en-US" dirty="0"/>
              <a:t>(echo "in  order messages on the same topic1")</a:t>
            </a:r>
          </a:p>
          <a:p>
            <a:r>
              <a:rPr lang="en-US" dirty="0"/>
              <a:t>(check-sat)</a:t>
            </a:r>
          </a:p>
          <a:p>
            <a:r>
              <a:rPr lang="en-US" dirty="0"/>
              <a:t>(pop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=</a:t>
            </a:r>
            <a:r>
              <a:rPr lang="en-US" dirty="0" smtClean="0">
                <a:sym typeface="Wingdings"/>
              </a:rPr>
              <a:t>=== &gt;</a:t>
            </a:r>
            <a:endParaRPr lang="en-US" dirty="0"/>
          </a:p>
          <a:p>
            <a:r>
              <a:rPr lang="en-US" dirty="0"/>
              <a:t>in  order messages on the same topic1</a:t>
            </a:r>
          </a:p>
          <a:p>
            <a:r>
              <a:rPr lang="en-US" dirty="0"/>
              <a:t>sat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2673" y="2825359"/>
            <a:ext cx="3970109" cy="3782664"/>
            <a:chOff x="4110112" y="2210161"/>
            <a:chExt cx="3970109" cy="378266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10112" y="2520184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10118" y="2210161"/>
              <a:ext cx="9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aService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30113" y="2579493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6436" y="261484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2756" y="2618802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45053" y="3912673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597596" y="3942676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>
              <a:off x="4449344" y="2520184"/>
              <a:ext cx="109905" cy="15155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2" idx="1"/>
            </p:cNvCxnSpPr>
            <p:nvPr/>
          </p:nvCxnSpPr>
          <p:spPr>
            <a:xfrm>
              <a:off x="5587868" y="2520184"/>
              <a:ext cx="1223924" cy="154551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1" idx="7"/>
            </p:cNvCxnSpPr>
            <p:nvPr/>
          </p:nvCxnSpPr>
          <p:spPr>
            <a:xfrm flipH="1">
              <a:off x="5593481" y="2579493"/>
              <a:ext cx="1218311" cy="145620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48767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68382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7677" y="3728007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130113" y="5992825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22542" y="5523486"/>
              <a:ext cx="9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Service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807677" y="4390194"/>
              <a:ext cx="1779984" cy="160263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54438" y="5147042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79585" y="4730277"/>
              <a:ext cx="1418011" cy="126254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04350" y="4962376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92756" y="5487872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78334" y="553138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92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Expected Properties(3)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429" y="1841500"/>
            <a:ext cx="7140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(push)</a:t>
            </a:r>
          </a:p>
          <a:p>
            <a:r>
              <a:rPr lang="en-US" dirty="0"/>
              <a:t>(assert ( &lt; (</a:t>
            </a:r>
            <a:r>
              <a:rPr lang="en-US" dirty="0" err="1"/>
              <a:t>receiveTime</a:t>
            </a:r>
            <a:r>
              <a:rPr lang="en-US" dirty="0"/>
              <a:t> message1) (</a:t>
            </a:r>
            <a:r>
              <a:rPr lang="en-US" dirty="0" err="1"/>
              <a:t>receiveTime</a:t>
            </a:r>
            <a:r>
              <a:rPr lang="en-US" dirty="0"/>
              <a:t> message1a)))</a:t>
            </a:r>
          </a:p>
          <a:p>
            <a:r>
              <a:rPr lang="en-US" dirty="0"/>
              <a:t>(echo "unspecified receive time, but must be in order")</a:t>
            </a:r>
          </a:p>
          <a:p>
            <a:r>
              <a:rPr lang="en-US" dirty="0"/>
              <a:t>(check-sat)</a:t>
            </a:r>
          </a:p>
          <a:p>
            <a:r>
              <a:rPr lang="en-US" dirty="0"/>
              <a:t>(pop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=</a:t>
            </a:r>
            <a:r>
              <a:rPr lang="en-US" dirty="0" smtClean="0">
                <a:sym typeface="Wingdings"/>
              </a:rPr>
              <a:t>=== &gt;</a:t>
            </a:r>
            <a:endParaRPr lang="en-US" dirty="0"/>
          </a:p>
          <a:p>
            <a:r>
              <a:rPr lang="en-US" dirty="0"/>
              <a:t>unspecified receive time, but must be in order</a:t>
            </a:r>
          </a:p>
          <a:p>
            <a:r>
              <a:rPr lang="en-US" dirty="0"/>
              <a:t>sat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58960" y="2825359"/>
            <a:ext cx="4153822" cy="3782664"/>
            <a:chOff x="3926399" y="2210161"/>
            <a:chExt cx="4153822" cy="378266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10112" y="2520184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10118" y="2210161"/>
              <a:ext cx="9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aService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6399" y="25646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3164" y="25646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19407" y="252018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45053" y="3912673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597596" y="3942676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>
              <a:off x="4449344" y="2520184"/>
              <a:ext cx="109905" cy="15155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2" idx="1"/>
            </p:cNvCxnSpPr>
            <p:nvPr/>
          </p:nvCxnSpPr>
          <p:spPr>
            <a:xfrm>
              <a:off x="5587868" y="2520184"/>
              <a:ext cx="1223924" cy="154551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1" idx="7"/>
            </p:cNvCxnSpPr>
            <p:nvPr/>
          </p:nvCxnSpPr>
          <p:spPr>
            <a:xfrm flipH="1">
              <a:off x="5593481" y="2579493"/>
              <a:ext cx="1218311" cy="145620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48767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68382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7677" y="3728007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130113" y="5992825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22542" y="5523486"/>
              <a:ext cx="9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Service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807677" y="4390194"/>
              <a:ext cx="1779984" cy="160263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54438" y="5147042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79585" y="4730277"/>
              <a:ext cx="1418011" cy="126254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04350" y="4962376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7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Expected Properties(4)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429" y="1841500"/>
            <a:ext cx="69234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(push)</a:t>
            </a:r>
          </a:p>
          <a:p>
            <a:r>
              <a:rPr lang="en-US" dirty="0"/>
              <a:t>(assert ( &lt; (</a:t>
            </a:r>
            <a:r>
              <a:rPr lang="en-US" dirty="0" err="1"/>
              <a:t>receiveTime</a:t>
            </a:r>
            <a:r>
              <a:rPr lang="en-US" dirty="0"/>
              <a:t> message1a) (</a:t>
            </a:r>
            <a:r>
              <a:rPr lang="en-US" dirty="0" err="1"/>
              <a:t>receiveTime</a:t>
            </a:r>
            <a:r>
              <a:rPr lang="en-US" dirty="0"/>
              <a:t> message1)))</a:t>
            </a:r>
          </a:p>
          <a:p>
            <a:r>
              <a:rPr lang="en-US" dirty="0"/>
              <a:t>(echo "general assertion that  message1a is received before message1")</a:t>
            </a:r>
          </a:p>
          <a:p>
            <a:r>
              <a:rPr lang="en-US" dirty="0"/>
              <a:t>(check-sat)</a:t>
            </a:r>
          </a:p>
          <a:p>
            <a:r>
              <a:rPr lang="en-US" dirty="0"/>
              <a:t>(pop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=</a:t>
            </a:r>
            <a:r>
              <a:rPr lang="en-US" dirty="0" smtClean="0">
                <a:sym typeface="Wingdings"/>
              </a:rPr>
              <a:t>=== &gt;</a:t>
            </a:r>
            <a:endParaRPr lang="en-US" dirty="0"/>
          </a:p>
          <a:p>
            <a:r>
              <a:rPr lang="en-US" dirty="0"/>
              <a:t>general assertion that  message1a is </a:t>
            </a:r>
            <a:endParaRPr lang="en-US" dirty="0" smtClean="0"/>
          </a:p>
          <a:p>
            <a:r>
              <a:rPr lang="en-US" dirty="0" smtClean="0"/>
              <a:t>received </a:t>
            </a:r>
            <a:r>
              <a:rPr lang="en-US" dirty="0"/>
              <a:t>before message1</a:t>
            </a:r>
          </a:p>
          <a:p>
            <a:r>
              <a:rPr lang="en-US" dirty="0" err="1"/>
              <a:t>unsat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42673" y="2825359"/>
            <a:ext cx="3970109" cy="3782664"/>
            <a:chOff x="4110112" y="2210161"/>
            <a:chExt cx="3970109" cy="378266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10112" y="2520184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10118" y="2210161"/>
              <a:ext cx="9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aService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30113" y="2579493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6436" y="261484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2756" y="2618802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45053" y="3912673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597596" y="3942676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>
              <a:off x="4449344" y="2520184"/>
              <a:ext cx="109905" cy="15155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2" idx="1"/>
            </p:cNvCxnSpPr>
            <p:nvPr/>
          </p:nvCxnSpPr>
          <p:spPr>
            <a:xfrm>
              <a:off x="5587868" y="2520184"/>
              <a:ext cx="1223924" cy="154551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1" idx="7"/>
            </p:cNvCxnSpPr>
            <p:nvPr/>
          </p:nvCxnSpPr>
          <p:spPr>
            <a:xfrm flipH="1">
              <a:off x="5593481" y="2579493"/>
              <a:ext cx="1218311" cy="145620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48767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68382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7677" y="3728007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130113" y="5992825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22542" y="5523486"/>
              <a:ext cx="9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Service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807677" y="4390194"/>
              <a:ext cx="1779984" cy="160263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54438" y="5147042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79585" y="4730277"/>
              <a:ext cx="1418011" cy="126254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04350" y="4962376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925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Expected Properties(5)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429" y="1841500"/>
            <a:ext cx="681287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(push)</a:t>
            </a:r>
          </a:p>
          <a:p>
            <a:r>
              <a:rPr lang="en-US" dirty="0"/>
              <a:t>(assert ( &lt; (</a:t>
            </a:r>
            <a:r>
              <a:rPr lang="en-US" dirty="0" err="1"/>
              <a:t>receiveTime</a:t>
            </a:r>
            <a:r>
              <a:rPr lang="en-US" dirty="0"/>
              <a:t> message2) (</a:t>
            </a:r>
            <a:r>
              <a:rPr lang="en-US" dirty="0" err="1"/>
              <a:t>receiveTime</a:t>
            </a:r>
            <a:r>
              <a:rPr lang="en-US" dirty="0"/>
              <a:t> message1)))</a:t>
            </a:r>
          </a:p>
          <a:p>
            <a:r>
              <a:rPr lang="en-US" dirty="0"/>
              <a:t>(echo "general assertion that  message2 is received before message1")</a:t>
            </a:r>
          </a:p>
          <a:p>
            <a:r>
              <a:rPr lang="en-US" dirty="0"/>
              <a:t>(check-sat)</a:t>
            </a:r>
          </a:p>
          <a:p>
            <a:r>
              <a:rPr lang="en-US" dirty="0"/>
              <a:t>(get-model)</a:t>
            </a:r>
          </a:p>
          <a:p>
            <a:r>
              <a:rPr lang="en-US" dirty="0"/>
              <a:t>(pop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=</a:t>
            </a:r>
            <a:r>
              <a:rPr lang="en-US" dirty="0" smtClean="0">
                <a:sym typeface="Wingdings"/>
              </a:rPr>
              <a:t>=== &gt;</a:t>
            </a:r>
          </a:p>
          <a:p>
            <a:r>
              <a:rPr lang="en-US" dirty="0"/>
              <a:t>general assertion that  message2 is </a:t>
            </a:r>
            <a:endParaRPr lang="en-US" dirty="0" smtClean="0"/>
          </a:p>
          <a:p>
            <a:r>
              <a:rPr lang="en-US" dirty="0" smtClean="0"/>
              <a:t>received </a:t>
            </a:r>
            <a:r>
              <a:rPr lang="en-US" dirty="0"/>
              <a:t>before message1</a:t>
            </a:r>
          </a:p>
          <a:p>
            <a:r>
              <a:rPr lang="en-US" dirty="0" smtClean="0"/>
              <a:t>sat  (model assigns m1:13  m2:12 m1a:15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42673" y="2825359"/>
            <a:ext cx="3970109" cy="3782664"/>
            <a:chOff x="4110112" y="2210161"/>
            <a:chExt cx="3970109" cy="378266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10112" y="2520184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10118" y="2210161"/>
              <a:ext cx="9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aService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30113" y="2579493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6436" y="261484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2756" y="2618802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45053" y="3912673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597596" y="3942676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>
              <a:off x="4449344" y="2520184"/>
              <a:ext cx="109905" cy="15155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2" idx="1"/>
            </p:cNvCxnSpPr>
            <p:nvPr/>
          </p:nvCxnSpPr>
          <p:spPr>
            <a:xfrm>
              <a:off x="5587868" y="2520184"/>
              <a:ext cx="1223924" cy="154551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1" idx="7"/>
            </p:cNvCxnSpPr>
            <p:nvPr/>
          </p:nvCxnSpPr>
          <p:spPr>
            <a:xfrm flipH="1">
              <a:off x="5593481" y="2579493"/>
              <a:ext cx="1218311" cy="145620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48767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68382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7677" y="3728007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130113" y="5992825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22542" y="5523486"/>
              <a:ext cx="9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Service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807677" y="4390194"/>
              <a:ext cx="1779984" cy="160263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380456" y="4593044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79585" y="4730277"/>
              <a:ext cx="1418011" cy="126254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04350" y="4962376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5719252" y="4790280"/>
              <a:ext cx="1524203" cy="120254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344633" y="4962376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86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Expected Properties(6)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429" y="1841500"/>
            <a:ext cx="5700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(assert (</a:t>
            </a:r>
            <a:r>
              <a:rPr lang="en-US" dirty="0" err="1" smtClean="0"/>
              <a:t>receivesMessage</a:t>
            </a:r>
            <a:r>
              <a:rPr lang="en-US" dirty="0" smtClean="0"/>
              <a:t> message1 </a:t>
            </a:r>
            <a:r>
              <a:rPr lang="en-US" dirty="0" err="1" smtClean="0"/>
              <a:t>bService</a:t>
            </a:r>
            <a:r>
              <a:rPr lang="en-US" dirty="0" smtClean="0"/>
              <a:t>))</a:t>
            </a:r>
          </a:p>
          <a:p>
            <a:r>
              <a:rPr lang="en-US" dirty="0" smtClean="0"/>
              <a:t>(assert (not (</a:t>
            </a:r>
            <a:r>
              <a:rPr lang="en-US" dirty="0" err="1" smtClean="0"/>
              <a:t>receivesMessage</a:t>
            </a:r>
            <a:r>
              <a:rPr lang="en-US" dirty="0" smtClean="0"/>
              <a:t> message1 </a:t>
            </a:r>
            <a:r>
              <a:rPr lang="en-US" dirty="0" err="1" smtClean="0"/>
              <a:t>aService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(echo "</a:t>
            </a:r>
            <a:r>
              <a:rPr lang="en-US" dirty="0" err="1" smtClean="0"/>
              <a:t>bService</a:t>
            </a:r>
            <a:r>
              <a:rPr lang="en-US" dirty="0" smtClean="0"/>
              <a:t> receives messages and </a:t>
            </a:r>
            <a:r>
              <a:rPr lang="en-US" dirty="0" err="1" smtClean="0"/>
              <a:t>aService</a:t>
            </a:r>
            <a:r>
              <a:rPr lang="en-US" dirty="0" smtClean="0"/>
              <a:t> does not")</a:t>
            </a:r>
          </a:p>
          <a:p>
            <a:r>
              <a:rPr lang="en-US" dirty="0" smtClean="0"/>
              <a:t>(check-sat)</a:t>
            </a:r>
          </a:p>
          <a:p>
            <a:r>
              <a:rPr lang="en-US" dirty="0" smtClean="0"/>
              <a:t>=</a:t>
            </a:r>
            <a:r>
              <a:rPr lang="en-US" dirty="0" smtClean="0">
                <a:sym typeface="Wingdings"/>
              </a:rPr>
              <a:t>=== &gt;</a:t>
            </a:r>
          </a:p>
          <a:p>
            <a:r>
              <a:rPr lang="en-US" dirty="0" err="1">
                <a:sym typeface="Wingdings"/>
              </a:rPr>
              <a:t>bService</a:t>
            </a:r>
            <a:r>
              <a:rPr lang="en-US" dirty="0">
                <a:sym typeface="Wingdings"/>
              </a:rPr>
              <a:t> receives messages and </a:t>
            </a:r>
            <a:r>
              <a:rPr lang="en-US" dirty="0" err="1" smtClean="0">
                <a:sym typeface="Wingdings"/>
              </a:rPr>
              <a:t>aService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does not</a:t>
            </a:r>
          </a:p>
          <a:p>
            <a:r>
              <a:rPr lang="en-US" dirty="0">
                <a:sym typeface="Wingdings"/>
              </a:rPr>
              <a:t>sat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7638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Expected Properties(7)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429" y="1841500"/>
            <a:ext cx="52747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(push)</a:t>
            </a:r>
          </a:p>
          <a:p>
            <a:r>
              <a:rPr lang="en-US" dirty="0"/>
              <a:t>(assert (</a:t>
            </a:r>
            <a:r>
              <a:rPr lang="en-US" dirty="0" err="1"/>
              <a:t>receivesMessage</a:t>
            </a:r>
            <a:r>
              <a:rPr lang="en-US" dirty="0"/>
              <a:t> message1 </a:t>
            </a:r>
            <a:r>
              <a:rPr lang="en-US" dirty="0" err="1"/>
              <a:t>aService</a:t>
            </a:r>
            <a:r>
              <a:rPr lang="en-US" dirty="0"/>
              <a:t>))</a:t>
            </a:r>
          </a:p>
          <a:p>
            <a:r>
              <a:rPr lang="en-US" dirty="0"/>
              <a:t>(echo "</a:t>
            </a:r>
            <a:r>
              <a:rPr lang="en-US" dirty="0" err="1"/>
              <a:t>aService</a:t>
            </a:r>
            <a:r>
              <a:rPr lang="en-US" dirty="0"/>
              <a:t> receives messages is false")</a:t>
            </a:r>
          </a:p>
          <a:p>
            <a:r>
              <a:rPr lang="en-US" dirty="0"/>
              <a:t>(check-sat)</a:t>
            </a:r>
          </a:p>
          <a:p>
            <a:r>
              <a:rPr lang="en-US" dirty="0"/>
              <a:t>(pop</a:t>
            </a:r>
            <a:r>
              <a:rPr lang="en-US" dirty="0" smtClean="0"/>
              <a:t>)</a:t>
            </a:r>
          </a:p>
          <a:p>
            <a:r>
              <a:rPr lang="en-US" dirty="0" smtClean="0">
                <a:sym typeface="Wingdings"/>
              </a:rPr>
              <a:t>===&gt;</a:t>
            </a:r>
          </a:p>
          <a:p>
            <a:r>
              <a:rPr lang="en-US" dirty="0" err="1">
                <a:sym typeface="Wingdings"/>
              </a:rPr>
              <a:t>aService</a:t>
            </a:r>
            <a:r>
              <a:rPr lang="en-US" dirty="0">
                <a:sym typeface="Wingdings"/>
              </a:rPr>
              <a:t> receives messages is false</a:t>
            </a:r>
          </a:p>
          <a:p>
            <a:r>
              <a:rPr lang="en-US" dirty="0" err="1">
                <a:sym typeface="Wingdings"/>
              </a:rPr>
              <a:t>unsat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72895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 Pub/Sub Communication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You can try this yourself at</a:t>
            </a:r>
          </a:p>
          <a:p>
            <a:pPr lvl="1"/>
            <a:r>
              <a:rPr lang="en-US" dirty="0">
                <a:hlinkClick r:id="rId2"/>
              </a:rPr>
              <a:t>http://rise4fun.com/Z3/tutorial/</a:t>
            </a:r>
            <a:r>
              <a:rPr lang="en-US" dirty="0" smtClean="0">
                <a:hlinkClick r:id="rId2"/>
              </a:rPr>
              <a:t>guide</a:t>
            </a:r>
            <a:endParaRPr lang="en-US" dirty="0" smtClean="0"/>
          </a:p>
          <a:p>
            <a:pPr lvl="1"/>
            <a:r>
              <a:rPr lang="en-US" dirty="0" smtClean="0"/>
              <a:t>ask me for the 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is similar to state machine translation into Isabelle</a:t>
            </a:r>
          </a:p>
          <a:p>
            <a:r>
              <a:rPr lang="en-US" dirty="0" smtClean="0"/>
              <a:t>The first part of the script defined the communication substrate and would be standard</a:t>
            </a:r>
          </a:p>
          <a:p>
            <a:r>
              <a:rPr lang="en-US" dirty="0" smtClean="0"/>
              <a:t>The latter part would be generated from models</a:t>
            </a:r>
          </a:p>
          <a:p>
            <a:r>
              <a:rPr lang="en-US" dirty="0" smtClean="0"/>
              <a:t>We can further elaborate the model with channel properties, such as latency, throughput, dropped messages,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should be able to formalize behavior specified in sequence charts </a:t>
            </a:r>
            <a:endParaRPr lang="en-US" dirty="0" smtClean="0"/>
          </a:p>
          <a:p>
            <a:r>
              <a:rPr lang="en-US" dirty="0" smtClean="0"/>
              <a:t>This should scale to large designs, I will construct some large examples programmatically and verify scaling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SoSite</a:t>
            </a:r>
            <a:r>
              <a:rPr lang="en-US" dirty="0" smtClean="0"/>
              <a:t> project seeks to develop tools to insure sematic consistency of </a:t>
            </a:r>
            <a:r>
              <a:rPr lang="en-US" dirty="0" err="1" smtClean="0"/>
              <a:t>SoS</a:t>
            </a:r>
            <a:r>
              <a:rPr lang="en-US" dirty="0" smtClean="0"/>
              <a:t> Assemblies</a:t>
            </a:r>
          </a:p>
          <a:p>
            <a:r>
              <a:rPr lang="en-US" dirty="0" smtClean="0"/>
              <a:t>The approach is to create an ontology that describes</a:t>
            </a:r>
          </a:p>
          <a:p>
            <a:pPr lvl="1"/>
            <a:r>
              <a:rPr lang="en-US" dirty="0" smtClean="0"/>
              <a:t>message </a:t>
            </a:r>
            <a:r>
              <a:rPr lang="en-US" dirty="0" smtClean="0"/>
              <a:t>formats: </a:t>
            </a:r>
            <a:r>
              <a:rPr lang="en-US" dirty="0" smtClean="0"/>
              <a:t>so that the sender and receiver agree on the meaning of messages</a:t>
            </a:r>
          </a:p>
          <a:p>
            <a:pPr lvl="1"/>
            <a:r>
              <a:rPr lang="en-US" dirty="0" smtClean="0"/>
              <a:t>sequence diagrams/Service contracts: so that the sender and receiver </a:t>
            </a:r>
            <a:r>
              <a:rPr lang="en-US" dirty="0" smtClean="0"/>
              <a:t>communicate correctly</a:t>
            </a:r>
            <a:endParaRPr lang="en-US" dirty="0"/>
          </a:p>
          <a:p>
            <a:pPr lvl="1"/>
            <a:r>
              <a:rPr lang="en-US" dirty="0" err="1" smtClean="0"/>
              <a:t>SoS</a:t>
            </a:r>
            <a:r>
              <a:rPr lang="en-US" dirty="0" smtClean="0"/>
              <a:t> assemblies and underlying communication channels</a:t>
            </a:r>
          </a:p>
          <a:p>
            <a:r>
              <a:rPr lang="en-US" dirty="0" smtClean="0"/>
              <a:t>Use a mixture of procedural (i.e. Java) and declarative representations of the service contracts and </a:t>
            </a:r>
            <a:r>
              <a:rPr lang="en-US" dirty="0" err="1" smtClean="0"/>
              <a:t>SoS</a:t>
            </a:r>
            <a:r>
              <a:rPr lang="en-US" dirty="0" smtClean="0"/>
              <a:t> assemblies </a:t>
            </a:r>
            <a:r>
              <a:rPr lang="en-US" dirty="0" smtClean="0"/>
              <a:t>to check consistency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08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FNB: First Task for CV: Behavior Consistency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For the first step focus on behavioral specification.</a:t>
            </a:r>
          </a:p>
          <a:p>
            <a:r>
              <a:rPr lang="en-US" dirty="0" smtClean="0"/>
              <a:t>And as a first sub-task, focus on modeling the ordering of messages in channels. Here is a use case:</a:t>
            </a:r>
          </a:p>
          <a:p>
            <a:r>
              <a:rPr lang="en-US" dirty="0" smtClean="0"/>
              <a:t>Service A sends two messages to service B in the following order:</a:t>
            </a:r>
          </a:p>
          <a:p>
            <a:pPr lvl="1"/>
            <a:r>
              <a:rPr lang="en-US" dirty="0" smtClean="0"/>
              <a:t>Message X, followed by message Y</a:t>
            </a:r>
          </a:p>
          <a:p>
            <a:r>
              <a:rPr lang="en-US" dirty="0" smtClean="0"/>
              <a:t>Service B  requires messages to arrive in the same order: X, followed by Y</a:t>
            </a:r>
          </a:p>
          <a:p>
            <a:r>
              <a:rPr lang="en-US" dirty="0" smtClean="0"/>
              <a:t>We now connect the two services via a communications channel that has one queue (or topic)</a:t>
            </a:r>
          </a:p>
          <a:p>
            <a:r>
              <a:rPr lang="en-US" dirty="0" smtClean="0"/>
              <a:t>Use CV to verify that the channel preserves the order</a:t>
            </a:r>
          </a:p>
          <a:p>
            <a:r>
              <a:rPr lang="en-US" dirty="0" smtClean="0"/>
              <a:t>Now model a second channel, one that has multiple queues (or topics)</a:t>
            </a:r>
          </a:p>
          <a:p>
            <a:r>
              <a:rPr lang="en-US" dirty="0" smtClean="0"/>
              <a:t>Prove that it is possible for the messages to arrive out of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4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Build a logic-based semantic </a:t>
            </a:r>
            <a:r>
              <a:rPr lang="en-US" i="1" dirty="0" smtClean="0"/>
              <a:t>model</a:t>
            </a:r>
            <a:r>
              <a:rPr lang="en-US" dirty="0" smtClean="0"/>
              <a:t> of the behavior of interest</a:t>
            </a:r>
          </a:p>
          <a:p>
            <a:r>
              <a:rPr lang="en-US" dirty="0" smtClean="0"/>
              <a:t>Use a theorem </a:t>
            </a:r>
            <a:r>
              <a:rPr lang="en-US" dirty="0" err="1" smtClean="0"/>
              <a:t>prover</a:t>
            </a:r>
            <a:r>
              <a:rPr lang="en-US" dirty="0" smtClean="0"/>
              <a:t> to establish the consistency or inconsistency of 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Think of it as a constraint satisfaction problem</a:t>
            </a:r>
            <a:endParaRPr lang="en-US" dirty="0" smtClean="0"/>
          </a:p>
          <a:p>
            <a:r>
              <a:rPr lang="en-US" dirty="0" smtClean="0"/>
              <a:t>Note that proving </a:t>
            </a:r>
            <a:r>
              <a:rPr lang="en-US" i="1" dirty="0" smtClean="0"/>
              <a:t>consistency </a:t>
            </a:r>
            <a:r>
              <a:rPr lang="en-US" dirty="0" smtClean="0"/>
              <a:t>of a model is a different verification task than proving specific properties of the model.</a:t>
            </a:r>
          </a:p>
          <a:p>
            <a:r>
              <a:rPr lang="en-US" dirty="0" smtClean="0"/>
              <a:t>Our initial experiments were made using  Z3, an SMT </a:t>
            </a:r>
            <a:r>
              <a:rPr lang="en-US" dirty="0" err="1" smtClean="0"/>
              <a:t>prover</a:t>
            </a:r>
            <a:r>
              <a:rPr lang="en-US" dirty="0" smtClean="0"/>
              <a:t> that checks logical consistency, </a:t>
            </a:r>
            <a:r>
              <a:rPr lang="en-US" dirty="0" smtClean="0"/>
              <a:t>and can construct a satisfying model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7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What is SMT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19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SMT: </a:t>
            </a:r>
            <a:r>
              <a:rPr lang="en-US" dirty="0" err="1" smtClean="0"/>
              <a:t>Satisfiability</a:t>
            </a:r>
            <a:r>
              <a:rPr lang="en-US" dirty="0" smtClean="0"/>
              <a:t> Modulo Theories</a:t>
            </a:r>
          </a:p>
          <a:p>
            <a:r>
              <a:rPr lang="en-US" dirty="0" smtClean="0"/>
              <a:t>Making theorem </a:t>
            </a:r>
            <a:r>
              <a:rPr lang="en-US" dirty="0" err="1"/>
              <a:t>p</a:t>
            </a:r>
            <a:r>
              <a:rPr lang="en-US" dirty="0" err="1" smtClean="0"/>
              <a:t>rovers</a:t>
            </a:r>
            <a:r>
              <a:rPr lang="en-US" dirty="0" smtClean="0"/>
              <a:t> more capable has been a major research thread for 65-70 years</a:t>
            </a:r>
          </a:p>
          <a:p>
            <a:pPr lvl="1"/>
            <a:r>
              <a:rPr lang="en-US" dirty="0" smtClean="0"/>
              <a:t>but their inability to scale to industrial sized problems has been limiting</a:t>
            </a:r>
          </a:p>
          <a:p>
            <a:r>
              <a:rPr lang="en-US" dirty="0" smtClean="0"/>
              <a:t>Most approaches are based on using expressive logics: namely first order and higher-order logics</a:t>
            </a:r>
          </a:p>
          <a:p>
            <a:pPr lvl="1"/>
            <a:r>
              <a:rPr lang="en-US" dirty="0" err="1" smtClean="0"/>
              <a:t>undecidable</a:t>
            </a:r>
            <a:r>
              <a:rPr lang="en-US" dirty="0" smtClean="0"/>
              <a:t>: There is no algorithm i.e. decision procedure that can decide whether an arbitrary formula is true or false</a:t>
            </a:r>
          </a:p>
          <a:p>
            <a:pPr lvl="1"/>
            <a:r>
              <a:rPr lang="en-US" dirty="0" smtClean="0"/>
              <a:t>fully automatic and human-guided systems</a:t>
            </a:r>
          </a:p>
          <a:p>
            <a:r>
              <a:rPr lang="en-US" dirty="0" smtClean="0"/>
              <a:t>Model Checking is an alternative approach: map problems into propositional logic, and use efficient decision procedures -- most notably those based on Davis Putnam Procedure. This </a:t>
            </a:r>
            <a:r>
              <a:rPr lang="en-US" dirty="0" smtClean="0"/>
              <a:t>approach had </a:t>
            </a:r>
            <a:r>
              <a:rPr lang="en-US" dirty="0" smtClean="0"/>
              <a:t>successfully scaled to solve industrial hardware verification problems (SMV/Incisive)</a:t>
            </a:r>
          </a:p>
        </p:txBody>
      </p:sp>
    </p:spTree>
    <p:extLst>
      <p:ext uri="{BB962C8B-B14F-4D97-AF65-F5344CB8AC3E}">
        <p14:creationId xmlns:p14="http://schemas.microsoft.com/office/powerpoint/2010/main" val="305138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 and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SMT augments propositional with other decision procedures (notably for fragments of arithmetic)</a:t>
            </a:r>
          </a:p>
          <a:p>
            <a:r>
              <a:rPr lang="en-US" dirty="0" smtClean="0"/>
              <a:t>Z3 is a SMT </a:t>
            </a:r>
            <a:r>
              <a:rPr lang="en-US" dirty="0" err="1" smtClean="0"/>
              <a:t>prover</a:t>
            </a:r>
            <a:r>
              <a:rPr lang="en-US" dirty="0" smtClean="0"/>
              <a:t>, that also includes some </a:t>
            </a:r>
            <a:r>
              <a:rPr lang="en-US" dirty="0" err="1" smtClean="0"/>
              <a:t>undecidable</a:t>
            </a:r>
            <a:r>
              <a:rPr lang="en-US" dirty="0" smtClean="0"/>
              <a:t>  features: </a:t>
            </a:r>
            <a:r>
              <a:rPr lang="en-US" dirty="0" smtClean="0"/>
              <a:t>most notably </a:t>
            </a:r>
            <a:r>
              <a:rPr lang="en-US" dirty="0" smtClean="0"/>
              <a:t>quantifiers</a:t>
            </a:r>
          </a:p>
          <a:p>
            <a:r>
              <a:rPr lang="en-US" dirty="0" smtClean="0"/>
              <a:t>Z3 is being developed at Microsoft Labs and is the engine behind a large collection of program verification and static analysis tools.</a:t>
            </a:r>
          </a:p>
          <a:p>
            <a:pPr lvl="1"/>
            <a:r>
              <a:rPr lang="en-US" dirty="0" smtClean="0"/>
              <a:t>Z3 is intended to be invoked from a program and has </a:t>
            </a:r>
            <a:r>
              <a:rPr lang="en-US" dirty="0" err="1" smtClean="0"/>
              <a:t>api</a:t>
            </a:r>
            <a:r>
              <a:rPr lang="en-US" dirty="0" smtClean="0"/>
              <a:t> for C++, Python and recently Java. </a:t>
            </a:r>
          </a:p>
          <a:p>
            <a:pPr lvl="1"/>
            <a:r>
              <a:rPr lang="en-US" dirty="0" smtClean="0"/>
              <a:t>In this experiment I use a simple web interface to Z3</a:t>
            </a:r>
          </a:p>
          <a:p>
            <a:r>
              <a:rPr lang="en-US" dirty="0" smtClean="0"/>
              <a:t>Meanwhile interactive </a:t>
            </a:r>
            <a:r>
              <a:rPr lang="en-US" dirty="0" err="1" smtClean="0"/>
              <a:t>provers</a:t>
            </a:r>
            <a:r>
              <a:rPr lang="en-US" dirty="0" smtClean="0"/>
              <a:t> such as Isabelle and PVS have incorporated SMT </a:t>
            </a:r>
            <a:r>
              <a:rPr lang="en-US" dirty="0" err="1" smtClean="0"/>
              <a:t>provers</a:t>
            </a:r>
            <a:r>
              <a:rPr lang="en-US" dirty="0" smtClean="0"/>
              <a:t> as “subroutines”</a:t>
            </a:r>
          </a:p>
        </p:txBody>
      </p:sp>
    </p:spTree>
    <p:extLst>
      <p:ext uri="{BB962C8B-B14F-4D97-AF65-F5344CB8AC3E}">
        <p14:creationId xmlns:p14="http://schemas.microsoft.com/office/powerpoint/2010/main" val="108654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Formalize Pub/Sub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416" y="1737375"/>
            <a:ext cx="8413384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(declare</a:t>
            </a:r>
            <a:r>
              <a:rPr lang="en-US" sz="1200" dirty="0"/>
              <a:t>-sort Services</a:t>
            </a:r>
            <a:r>
              <a:rPr lang="en-US" sz="1200" dirty="0" smtClean="0"/>
              <a:t>)      ; Services </a:t>
            </a:r>
            <a:r>
              <a:rPr lang="en-US" sz="1200" dirty="0"/>
              <a:t>are the  </a:t>
            </a:r>
            <a:r>
              <a:rPr lang="en-US" sz="1200" dirty="0" smtClean="0"/>
              <a:t>an </a:t>
            </a:r>
            <a:r>
              <a:rPr lang="en-US" sz="1200" dirty="0"/>
              <a:t>abstract </a:t>
            </a:r>
            <a:r>
              <a:rPr lang="en-US" sz="1200" dirty="0" smtClean="0"/>
              <a:t>type representing components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(declare-sort Topics)  </a:t>
            </a:r>
            <a:r>
              <a:rPr lang="en-US" sz="1200" dirty="0" smtClean="0"/>
              <a:t>       ;</a:t>
            </a:r>
            <a:r>
              <a:rPr lang="en-US" sz="1200" dirty="0"/>
              <a:t>Topics are </a:t>
            </a:r>
            <a:r>
              <a:rPr lang="en-US" sz="1200" dirty="0" smtClean="0"/>
              <a:t>an </a:t>
            </a:r>
            <a:r>
              <a:rPr lang="en-US" sz="1200" dirty="0"/>
              <a:t>abstract </a:t>
            </a:r>
            <a:r>
              <a:rPr lang="en-US" sz="1200" dirty="0" smtClean="0"/>
              <a:t>type representing  pub/sub topics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(declare-sort Messages</a:t>
            </a:r>
            <a:r>
              <a:rPr lang="en-US" sz="1200" dirty="0" smtClean="0"/>
              <a:t>)   ;messages are sent by Services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(declare-fun </a:t>
            </a:r>
            <a:r>
              <a:rPr lang="en-US" sz="1200" dirty="0" smtClean="0"/>
              <a:t>subscribe </a:t>
            </a:r>
            <a:r>
              <a:rPr lang="en-US" sz="1200" dirty="0"/>
              <a:t>(Services Topics) </a:t>
            </a:r>
            <a:r>
              <a:rPr lang="en-US" sz="1200" dirty="0" err="1"/>
              <a:t>Bool</a:t>
            </a:r>
            <a:r>
              <a:rPr lang="en-US" sz="1200" dirty="0"/>
              <a:t>) </a:t>
            </a:r>
            <a:r>
              <a:rPr lang="en-US" sz="1200" dirty="0" smtClean="0"/>
              <a:t>    ; </a:t>
            </a:r>
            <a:r>
              <a:rPr lang="en-US" sz="1200" dirty="0"/>
              <a:t>(subscribe s1 t1) is true if s1 subscribes to t1</a:t>
            </a:r>
          </a:p>
          <a:p>
            <a:endParaRPr lang="en-US" sz="1200" dirty="0"/>
          </a:p>
          <a:p>
            <a:r>
              <a:rPr lang="en-US" sz="1200" dirty="0"/>
              <a:t>(declare-fun sender (Messages) Services</a:t>
            </a:r>
            <a:r>
              <a:rPr lang="en-US" sz="1200" dirty="0" smtClean="0"/>
              <a:t>);     ;(</a:t>
            </a:r>
            <a:r>
              <a:rPr lang="en-US" sz="1200" dirty="0"/>
              <a:t>sender m) = s1 if m sends message m (assumed to be unique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(declare-fun topic (Messages) Topics</a:t>
            </a:r>
            <a:r>
              <a:rPr lang="en-US" sz="1200" dirty="0" smtClean="0"/>
              <a:t>)      ;(</a:t>
            </a:r>
            <a:r>
              <a:rPr lang="en-US" sz="1200" dirty="0"/>
              <a:t>topic m)  is </a:t>
            </a:r>
            <a:r>
              <a:rPr lang="en-US" sz="1200" dirty="0" smtClean="0"/>
              <a:t>the </a:t>
            </a:r>
            <a:r>
              <a:rPr lang="en-US" sz="1200" dirty="0"/>
              <a:t>topic </a:t>
            </a:r>
            <a:r>
              <a:rPr lang="en-US" sz="1200" dirty="0" smtClean="0"/>
              <a:t>the message is sent on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(declare-fun </a:t>
            </a:r>
            <a:r>
              <a:rPr lang="en-US" sz="1200" dirty="0" err="1"/>
              <a:t>sendTime</a:t>
            </a:r>
            <a:r>
              <a:rPr lang="en-US" sz="1200" dirty="0"/>
              <a:t> (Messages) 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</a:p>
          <a:p>
            <a:r>
              <a:rPr lang="en-US" sz="1200" dirty="0"/>
              <a:t>(declare-fun </a:t>
            </a:r>
            <a:r>
              <a:rPr lang="en-US" sz="1200" dirty="0" err="1"/>
              <a:t>receiveTime</a:t>
            </a:r>
            <a:r>
              <a:rPr lang="en-US" sz="1200" dirty="0"/>
              <a:t> (Messages) 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</a:p>
          <a:p>
            <a:r>
              <a:rPr lang="en-US" sz="1200" dirty="0"/>
              <a:t>(declare-fun </a:t>
            </a:r>
            <a:r>
              <a:rPr lang="en-US" sz="1200" dirty="0" err="1"/>
              <a:t>receivesMessage</a:t>
            </a:r>
            <a:r>
              <a:rPr lang="en-US" sz="1200" dirty="0"/>
              <a:t> (Messages Services) </a:t>
            </a:r>
            <a:r>
              <a:rPr lang="en-US" sz="1200" dirty="0" err="1"/>
              <a:t>Bool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(assert (</a:t>
            </a:r>
            <a:r>
              <a:rPr lang="en-US" sz="1200" dirty="0" err="1"/>
              <a:t>forall</a:t>
            </a:r>
            <a:r>
              <a:rPr lang="en-US" sz="1200" dirty="0"/>
              <a:t> ((mess Messages)) (&lt; (</a:t>
            </a:r>
            <a:r>
              <a:rPr lang="en-US" sz="1200" dirty="0" err="1"/>
              <a:t>sendTime</a:t>
            </a:r>
            <a:r>
              <a:rPr lang="en-US" sz="1200" dirty="0"/>
              <a:t> mess)  (</a:t>
            </a:r>
            <a:r>
              <a:rPr lang="en-US" sz="1200" dirty="0" err="1"/>
              <a:t>receiveTime</a:t>
            </a:r>
            <a:r>
              <a:rPr lang="en-US" sz="1200" dirty="0"/>
              <a:t> mess)))</a:t>
            </a:r>
            <a:r>
              <a:rPr lang="en-US" sz="1200" dirty="0" smtClean="0"/>
              <a:t>)      ;note quantification, messages are received after sent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56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Pub/Sub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0597"/>
            <a:ext cx="68809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(assert (</a:t>
            </a:r>
            <a:r>
              <a:rPr lang="en-US" sz="1400" dirty="0" err="1"/>
              <a:t>forall</a:t>
            </a:r>
            <a:r>
              <a:rPr lang="en-US" sz="1400" dirty="0"/>
              <a:t> ((mess Messages) (s Services))</a:t>
            </a:r>
          </a:p>
          <a:p>
            <a:r>
              <a:rPr lang="en-US" sz="1400" dirty="0"/>
              <a:t>      			(= (subscribe s (topic mess))</a:t>
            </a:r>
          </a:p>
          <a:p>
            <a:r>
              <a:rPr lang="en-US" sz="1400" dirty="0"/>
              <a:t>      				(</a:t>
            </a:r>
            <a:r>
              <a:rPr lang="en-US" sz="1400" dirty="0" err="1"/>
              <a:t>receivesMessage</a:t>
            </a:r>
            <a:r>
              <a:rPr lang="en-US" sz="1400" dirty="0"/>
              <a:t> mess s)</a:t>
            </a:r>
          </a:p>
          <a:p>
            <a:r>
              <a:rPr lang="en-US" sz="1400" dirty="0"/>
              <a:t>      			)</a:t>
            </a:r>
          </a:p>
          <a:p>
            <a:r>
              <a:rPr lang="en-US" sz="1400" dirty="0"/>
              <a:t>		      ))</a:t>
            </a:r>
          </a:p>
          <a:p>
            <a:endParaRPr lang="en-US" sz="1400" dirty="0"/>
          </a:p>
          <a:p>
            <a:r>
              <a:rPr lang="en-US" sz="1400" dirty="0"/>
              <a:t>; you will get the message if and only if you subscribe to a topic </a:t>
            </a:r>
          </a:p>
          <a:p>
            <a:r>
              <a:rPr lang="en-US" sz="1400" dirty="0"/>
              <a:t>; and a message is sent to the topic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(assert (</a:t>
            </a:r>
            <a:r>
              <a:rPr lang="en-US" sz="1400" dirty="0" err="1"/>
              <a:t>forall</a:t>
            </a:r>
            <a:r>
              <a:rPr lang="en-US" sz="1400" dirty="0"/>
              <a:t> ((mess1 Messages) (mess2 Messages) (t Topics)) </a:t>
            </a:r>
          </a:p>
          <a:p>
            <a:r>
              <a:rPr lang="en-US" sz="1400" dirty="0"/>
              <a:t>			(=&gt; (and </a:t>
            </a:r>
          </a:p>
          <a:p>
            <a:r>
              <a:rPr lang="en-US" sz="1400" dirty="0"/>
              <a:t>					 (= (topic mess1) (topic mess2))</a:t>
            </a:r>
          </a:p>
          <a:p>
            <a:r>
              <a:rPr lang="en-US" sz="1400" dirty="0"/>
              <a:t>					 (&lt; (</a:t>
            </a:r>
            <a:r>
              <a:rPr lang="en-US" sz="1400" dirty="0" err="1"/>
              <a:t>sendTime</a:t>
            </a:r>
            <a:r>
              <a:rPr lang="en-US" sz="1400" dirty="0"/>
              <a:t> mess1) (</a:t>
            </a:r>
            <a:r>
              <a:rPr lang="en-US" sz="1400" dirty="0" err="1"/>
              <a:t>sendTime</a:t>
            </a:r>
            <a:r>
              <a:rPr lang="en-US" sz="1400" dirty="0"/>
              <a:t> mess2))</a:t>
            </a:r>
          </a:p>
          <a:p>
            <a:r>
              <a:rPr lang="en-US" sz="1400" dirty="0"/>
              <a:t>				  )</a:t>
            </a:r>
          </a:p>
          <a:p>
            <a:r>
              <a:rPr lang="en-US" sz="1400" dirty="0"/>
              <a:t>				(&lt; (</a:t>
            </a:r>
            <a:r>
              <a:rPr lang="en-US" sz="1400" dirty="0" err="1"/>
              <a:t>receiveTime</a:t>
            </a:r>
            <a:r>
              <a:rPr lang="en-US" sz="1400" dirty="0"/>
              <a:t> mess1)</a:t>
            </a:r>
          </a:p>
          <a:p>
            <a:r>
              <a:rPr lang="en-US" sz="1400" dirty="0"/>
              <a:t>				   (</a:t>
            </a:r>
            <a:r>
              <a:rPr lang="en-US" sz="1400" dirty="0" err="1"/>
              <a:t>receiveTime</a:t>
            </a:r>
            <a:r>
              <a:rPr lang="en-US" sz="1400" dirty="0"/>
              <a:t> mess2)</a:t>
            </a:r>
          </a:p>
          <a:p>
            <a:r>
              <a:rPr lang="en-US" sz="1400" dirty="0"/>
              <a:t>				)</a:t>
            </a:r>
          </a:p>
          <a:p>
            <a:r>
              <a:rPr lang="en-US" sz="1400" dirty="0"/>
              <a:t>			)</a:t>
            </a:r>
          </a:p>
          <a:p>
            <a:r>
              <a:rPr lang="en-US" sz="1400" dirty="0"/>
              <a:t>		))</a:t>
            </a:r>
          </a:p>
          <a:p>
            <a:r>
              <a:rPr lang="en-US" sz="1400" dirty="0"/>
              <a:t>; messages sent on the same topic arrive in order</a:t>
            </a:r>
          </a:p>
        </p:txBody>
      </p:sp>
    </p:spTree>
    <p:extLst>
      <p:ext uri="{BB962C8B-B14F-4D97-AF65-F5344CB8AC3E}">
        <p14:creationId xmlns:p14="http://schemas.microsoft.com/office/powerpoint/2010/main" val="298095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063" y="147638"/>
            <a:ext cx="6210170" cy="1143000"/>
          </a:xfrm>
        </p:spPr>
        <p:txBody>
          <a:bodyPr/>
          <a:lstStyle/>
          <a:p>
            <a:r>
              <a:rPr lang="en-US" dirty="0" smtClean="0"/>
              <a:t>Instantiate a </a:t>
            </a:r>
            <a:r>
              <a:rPr lang="en-US" dirty="0" err="1" smtClean="0"/>
              <a:t>SoS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197" y="503112"/>
            <a:ext cx="3532909" cy="544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(declare-</a:t>
            </a:r>
            <a:r>
              <a:rPr lang="en-US" sz="1200" dirty="0" err="1"/>
              <a:t>const</a:t>
            </a:r>
            <a:r>
              <a:rPr lang="en-US" sz="1200" dirty="0"/>
              <a:t>  </a:t>
            </a:r>
            <a:r>
              <a:rPr lang="en-US" sz="1200" dirty="0" err="1"/>
              <a:t>aService</a:t>
            </a:r>
            <a:r>
              <a:rPr lang="en-US" sz="1200" dirty="0"/>
              <a:t> Services)</a:t>
            </a:r>
          </a:p>
          <a:p>
            <a:r>
              <a:rPr lang="en-US" sz="1200" dirty="0"/>
              <a:t>(declare-</a:t>
            </a:r>
            <a:r>
              <a:rPr lang="en-US" sz="1200" dirty="0" err="1"/>
              <a:t>const</a:t>
            </a:r>
            <a:r>
              <a:rPr lang="en-US" sz="1200" dirty="0"/>
              <a:t>  </a:t>
            </a:r>
            <a:r>
              <a:rPr lang="en-US" sz="1200" dirty="0" err="1"/>
              <a:t>bService</a:t>
            </a:r>
            <a:r>
              <a:rPr lang="en-US" sz="1200" dirty="0"/>
              <a:t> Services)</a:t>
            </a:r>
          </a:p>
          <a:p>
            <a:r>
              <a:rPr lang="en-US" sz="1200" dirty="0"/>
              <a:t>(declare-</a:t>
            </a:r>
            <a:r>
              <a:rPr lang="en-US" sz="1200" dirty="0" err="1"/>
              <a:t>const</a:t>
            </a:r>
            <a:r>
              <a:rPr lang="en-US" sz="1200" dirty="0"/>
              <a:t>  message1 Messages)</a:t>
            </a:r>
          </a:p>
          <a:p>
            <a:r>
              <a:rPr lang="en-US" sz="1200" dirty="0"/>
              <a:t>(declare-</a:t>
            </a:r>
            <a:r>
              <a:rPr lang="en-US" sz="1200" dirty="0" err="1"/>
              <a:t>const</a:t>
            </a:r>
            <a:r>
              <a:rPr lang="en-US" sz="1200" dirty="0"/>
              <a:t>  message2 Messages)</a:t>
            </a:r>
          </a:p>
          <a:p>
            <a:r>
              <a:rPr lang="en-US" sz="1200" dirty="0"/>
              <a:t>(declare-</a:t>
            </a:r>
            <a:r>
              <a:rPr lang="en-US" sz="1200" dirty="0" err="1"/>
              <a:t>const</a:t>
            </a:r>
            <a:r>
              <a:rPr lang="en-US" sz="1200" dirty="0"/>
              <a:t>  message1a Messages)</a:t>
            </a:r>
          </a:p>
          <a:p>
            <a:r>
              <a:rPr lang="en-US" sz="1200" dirty="0"/>
              <a:t>(declare-</a:t>
            </a:r>
            <a:r>
              <a:rPr lang="en-US" sz="1200" dirty="0" err="1"/>
              <a:t>const</a:t>
            </a:r>
            <a:r>
              <a:rPr lang="en-US" sz="1200" dirty="0"/>
              <a:t> topic1 Topics)</a:t>
            </a:r>
          </a:p>
          <a:p>
            <a:r>
              <a:rPr lang="en-US" sz="1200" dirty="0"/>
              <a:t>(declare-</a:t>
            </a:r>
            <a:r>
              <a:rPr lang="en-US" sz="1200" dirty="0" err="1"/>
              <a:t>const</a:t>
            </a:r>
            <a:r>
              <a:rPr lang="en-US" sz="1200" dirty="0"/>
              <a:t> topic2 Topics)</a:t>
            </a:r>
          </a:p>
          <a:p>
            <a:endParaRPr lang="en-US" sz="1200" dirty="0"/>
          </a:p>
          <a:p>
            <a:r>
              <a:rPr lang="en-US" sz="1200" dirty="0"/>
              <a:t>(assert (subscribe </a:t>
            </a:r>
            <a:r>
              <a:rPr lang="en-US" sz="1200" dirty="0" err="1"/>
              <a:t>bService</a:t>
            </a:r>
            <a:r>
              <a:rPr lang="en-US" sz="1200" dirty="0"/>
              <a:t> topic1))</a:t>
            </a:r>
          </a:p>
          <a:p>
            <a:r>
              <a:rPr lang="en-US" sz="1200" dirty="0"/>
              <a:t>(assert (subscribe </a:t>
            </a:r>
            <a:r>
              <a:rPr lang="en-US" sz="1200" dirty="0" err="1"/>
              <a:t>bService</a:t>
            </a:r>
            <a:r>
              <a:rPr lang="en-US" sz="1200" dirty="0"/>
              <a:t> topic2))</a:t>
            </a:r>
          </a:p>
          <a:p>
            <a:r>
              <a:rPr lang="en-US" sz="1200" dirty="0"/>
              <a:t>(assert (not (subscribe </a:t>
            </a:r>
            <a:r>
              <a:rPr lang="en-US" sz="1200" dirty="0" err="1"/>
              <a:t>aService</a:t>
            </a:r>
            <a:r>
              <a:rPr lang="en-US" sz="1200" dirty="0"/>
              <a:t> topic1)))</a:t>
            </a:r>
          </a:p>
          <a:p>
            <a:r>
              <a:rPr lang="en-US" sz="1200" dirty="0"/>
              <a:t>(assert (not (subscribe </a:t>
            </a:r>
            <a:r>
              <a:rPr lang="en-US" sz="1200" dirty="0" err="1"/>
              <a:t>aService</a:t>
            </a:r>
            <a:r>
              <a:rPr lang="en-US" sz="1200" dirty="0"/>
              <a:t> topic2)))</a:t>
            </a:r>
          </a:p>
          <a:p>
            <a:endParaRPr lang="en-US" sz="1200" dirty="0"/>
          </a:p>
          <a:p>
            <a:r>
              <a:rPr lang="en-US" sz="1200" dirty="0"/>
              <a:t>(assert ( = (sender message1) </a:t>
            </a:r>
            <a:r>
              <a:rPr lang="en-US" sz="1200" dirty="0" err="1"/>
              <a:t>aService</a:t>
            </a:r>
            <a:r>
              <a:rPr lang="en-US" sz="1200" dirty="0"/>
              <a:t>))</a:t>
            </a:r>
          </a:p>
          <a:p>
            <a:r>
              <a:rPr lang="en-US" sz="1200" dirty="0"/>
              <a:t>(assert ( = (topic message1) topic1))</a:t>
            </a:r>
          </a:p>
          <a:p>
            <a:r>
              <a:rPr lang="en-US" sz="1200" dirty="0"/>
              <a:t>(assert ( = (</a:t>
            </a:r>
            <a:r>
              <a:rPr lang="en-US" sz="1200" dirty="0" err="1"/>
              <a:t>sendTime</a:t>
            </a:r>
            <a:r>
              <a:rPr lang="en-US" sz="1200" dirty="0"/>
              <a:t> message1) 10))</a:t>
            </a:r>
          </a:p>
          <a:p>
            <a:endParaRPr lang="en-US" sz="1200" dirty="0"/>
          </a:p>
          <a:p>
            <a:r>
              <a:rPr lang="en-US" sz="1200" dirty="0"/>
              <a:t>(assert ( = (sender message2) </a:t>
            </a:r>
            <a:r>
              <a:rPr lang="en-US" sz="1200" dirty="0" err="1"/>
              <a:t>aService</a:t>
            </a:r>
            <a:r>
              <a:rPr lang="en-US" sz="1200" dirty="0"/>
              <a:t>))</a:t>
            </a:r>
          </a:p>
          <a:p>
            <a:r>
              <a:rPr lang="en-US" sz="1200" dirty="0"/>
              <a:t>(assert ( = (topic message2) topic2))</a:t>
            </a:r>
          </a:p>
          <a:p>
            <a:r>
              <a:rPr lang="en-US" sz="1200" dirty="0"/>
              <a:t>(assert ( = (</a:t>
            </a:r>
            <a:r>
              <a:rPr lang="en-US" sz="1200" dirty="0" err="1"/>
              <a:t>sendTime</a:t>
            </a:r>
            <a:r>
              <a:rPr lang="en-US" sz="1200" dirty="0"/>
              <a:t> message2) 11))</a:t>
            </a:r>
          </a:p>
          <a:p>
            <a:endParaRPr lang="en-US" sz="1200" dirty="0"/>
          </a:p>
          <a:p>
            <a:r>
              <a:rPr lang="en-US" sz="1200" dirty="0"/>
              <a:t>(assert ( = (sender message1a) </a:t>
            </a:r>
            <a:r>
              <a:rPr lang="en-US" sz="1200" dirty="0" err="1"/>
              <a:t>aService</a:t>
            </a:r>
            <a:r>
              <a:rPr lang="en-US" sz="1200" dirty="0"/>
              <a:t>))</a:t>
            </a:r>
          </a:p>
          <a:p>
            <a:r>
              <a:rPr lang="en-US" sz="1200" dirty="0"/>
              <a:t>(assert ( = (topic message1a) topic1))</a:t>
            </a:r>
          </a:p>
          <a:p>
            <a:r>
              <a:rPr lang="en-US" sz="1200" dirty="0"/>
              <a:t>(assert ( = (</a:t>
            </a:r>
            <a:r>
              <a:rPr lang="en-US" sz="1200" dirty="0" err="1"/>
              <a:t>sendTime</a:t>
            </a:r>
            <a:r>
              <a:rPr lang="en-US" sz="1200" dirty="0"/>
              <a:t> message1a) 12))</a:t>
            </a:r>
          </a:p>
          <a:p>
            <a:r>
              <a:rPr lang="en-US" sz="1200" dirty="0"/>
              <a:t>(check-sat)</a:t>
            </a:r>
          </a:p>
          <a:p>
            <a:r>
              <a:rPr lang="en-US" sz="1200" dirty="0"/>
              <a:t>(get-model</a:t>
            </a:r>
            <a:r>
              <a:rPr lang="en-US" sz="1200" dirty="0" smtClean="0"/>
              <a:t>)  ; model assigns  reception times 11, 12, 13 to message1, message2, message1a </a:t>
            </a:r>
            <a:r>
              <a:rPr lang="en-US" sz="1200" dirty="0" err="1" smtClean="0"/>
              <a:t>resp</a:t>
            </a:r>
            <a:endParaRPr lang="en-US" sz="1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110112" y="2210161"/>
            <a:ext cx="3970109" cy="3782664"/>
            <a:chOff x="4110112" y="2210161"/>
            <a:chExt cx="3970109" cy="378266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10112" y="2520184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10118" y="2210161"/>
              <a:ext cx="9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aService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30113" y="2579493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76436" y="261484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92756" y="2618802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345053" y="3912673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597596" y="3942676"/>
              <a:ext cx="1462624" cy="84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topic2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endCxn id="10" idx="1"/>
            </p:cNvCxnSpPr>
            <p:nvPr/>
          </p:nvCxnSpPr>
          <p:spPr>
            <a:xfrm>
              <a:off x="4449344" y="2520184"/>
              <a:ext cx="109905" cy="15155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1"/>
            </p:cNvCxnSpPr>
            <p:nvPr/>
          </p:nvCxnSpPr>
          <p:spPr>
            <a:xfrm>
              <a:off x="5587868" y="2520184"/>
              <a:ext cx="1223924" cy="154551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7"/>
            </p:cNvCxnSpPr>
            <p:nvPr/>
          </p:nvCxnSpPr>
          <p:spPr>
            <a:xfrm flipH="1">
              <a:off x="5593481" y="2579493"/>
              <a:ext cx="1218311" cy="145620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48767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68382" y="3325590"/>
              <a:ext cx="48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07677" y="3728007"/>
              <a:ext cx="59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m1a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30113" y="5992825"/>
              <a:ext cx="3950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622542" y="5523486"/>
              <a:ext cx="9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Service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75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1560</Words>
  <Application>Microsoft Macintosh PowerPoint</Application>
  <PresentationFormat>On-screen Show (4:3)</PresentationFormat>
  <Paragraphs>264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Compositional Verification New Approach</vt:lpstr>
      <vt:lpstr>Context</vt:lpstr>
      <vt:lpstr>FNB: First Task for CV: Behavior Consistency  </vt:lpstr>
      <vt:lpstr>Approach</vt:lpstr>
      <vt:lpstr>Background: What is SMT</vt:lpstr>
      <vt:lpstr>SMT and Z3</vt:lpstr>
      <vt:lpstr>Formalize Pub/Sub</vt:lpstr>
      <vt:lpstr>Pub/Sub (2)</vt:lpstr>
      <vt:lpstr>Instantiate a SoS</vt:lpstr>
      <vt:lpstr>Prove Properties(1)</vt:lpstr>
      <vt:lpstr>Prove Expected Properties(2)</vt:lpstr>
      <vt:lpstr>Prove Expected Properties(3)</vt:lpstr>
      <vt:lpstr>Prove Expected Properties(4)</vt:lpstr>
      <vt:lpstr>Prove Expected Properties(5)</vt:lpstr>
      <vt:lpstr>Prove Expected Properties(6)</vt:lpstr>
      <vt:lpstr>Prove Expected Properties(7)</vt:lpstr>
      <vt:lpstr>Represent Pub/Sub Communication System</vt:lpstr>
      <vt:lpstr>Integration with SIDE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Verification New Approach</dc:title>
  <dc:creator>Allen Goldberg</dc:creator>
  <cp:lastModifiedBy>Allen Goldberg</cp:lastModifiedBy>
  <cp:revision>57</cp:revision>
  <cp:lastPrinted>2015-05-20T14:06:49Z</cp:lastPrinted>
  <dcterms:created xsi:type="dcterms:W3CDTF">2015-05-19T22:28:01Z</dcterms:created>
  <dcterms:modified xsi:type="dcterms:W3CDTF">2015-06-03T13:54:55Z</dcterms:modified>
</cp:coreProperties>
</file>