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marR="0" rtl="0" algn="ctr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marR="0" rtl="0" algn="ctr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x="2874749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x="5818050" y="1725749"/>
            <a:ext cx="36800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x="1627050" y="-255449"/>
            <a:ext cx="3680099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indent="-107950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indent="-76200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648200" y="1200150"/>
            <a:ext cx="4038599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914400"/>
            <a:ext cx="3008399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581400" y="914400"/>
            <a:ext cx="5111699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57200" y="1428750"/>
            <a:ext cx="3008399" cy="3257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x="1792288" y="914399"/>
            <a:ext cx="5486399" cy="2631299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457200" rtl="0">
              <a:spcBef>
                <a:spcPts val="0"/>
              </a:spcBef>
              <a:buFont typeface="Calibri"/>
              <a:buNone/>
              <a:defRPr/>
            </a:lvl2pPr>
            <a:lvl3pPr indent="0" marL="914400" rtl="0">
              <a:spcBef>
                <a:spcPts val="0"/>
              </a:spcBef>
              <a:buFont typeface="Calibri"/>
              <a:buNone/>
              <a:defRPr/>
            </a:lvl3pPr>
            <a:lvl4pPr indent="0" marL="1371600" rtl="0">
              <a:spcBef>
                <a:spcPts val="0"/>
              </a:spcBef>
              <a:buFont typeface="Calibri"/>
              <a:buNone/>
              <a:defRPr/>
            </a:lvl4pPr>
            <a:lvl5pPr indent="0" marL="1828800" rtl="0">
              <a:spcBef>
                <a:spcPts val="0"/>
              </a:spcBef>
              <a:buFont typeface="Calibri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" Type="http://schemas.openxmlformats.org/officeDocument/2006/relationships/image" Target="../media/image00.jpg"/><Relationship Id="rId4" Type="http://schemas.openxmlformats.org/officeDocument/2006/relationships/slideLayout" Target="../slideLayouts/slideLayout3.xml"/><Relationship Id="rId10" Type="http://schemas.openxmlformats.org/officeDocument/2006/relationships/slideLayout" Target="../slideLayouts/slideLayout9.xml"/><Relationship Id="rId3" Type="http://schemas.openxmlformats.org/officeDocument/2006/relationships/slideLayout" Target="../slideLayouts/slideLayout2.xml"/><Relationship Id="rId11" Type="http://schemas.openxmlformats.org/officeDocument/2006/relationships/slideLayout" Target="../slideLayouts/slideLayout10.xml"/><Relationship Id="rId9" Type="http://schemas.openxmlformats.org/officeDocument/2006/relationships/slideLayout" Target="../slideLayouts/slideLayout8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7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1pPr>
            <a:lvl2pPr indent="-107950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2pPr>
            <a:lvl3pPr indent="-76200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3pPr>
            <a:lvl4pPr indent="-101600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–"/>
              <a:defRPr sz="2400"/>
            </a:lvl4pPr>
            <a:lvl5pPr indent="-101600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»"/>
              <a:defRPr sz="2400"/>
            </a:lvl5pPr>
            <a:lvl6pPr indent="-101600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6pPr>
            <a:lvl7pPr indent="-101600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7pPr>
            <a:lvl8pPr indent="-101600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8pPr>
            <a:lvl9pPr indent="-101600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Calibri"/>
              <a:buChar char="•"/>
              <a:defRPr sz="2400"/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88900" lvl="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1" marL="4572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2" marL="9144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3" marL="13716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4" marL="18288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5" marL="22860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  <a:p>
            <a:pPr indent="-88900" lvl="6" marL="27432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88900" lvl="7" marL="32004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88900" lvl="8" marL="36576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1143000" y="-114300"/>
            <a:ext cx="7162799" cy="1102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CAP Theorem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1143000" y="857250"/>
            <a:ext cx="6400799" cy="131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Consistency, Availability and Partition Tolerance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 2000 Eric Brewer made a conjecture at a distributed computing conference talk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A system can have any two of: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Consistency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Availability</a:t>
            </a:r>
          </a:p>
          <a:p>
            <a:pPr indent="-381000" lvl="2" marL="1371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Partition Tolerance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But not all three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In 2002 Seth Gilbert and Nancy Lynch of MIT formalized this in a proof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Consistency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Consistency between nodes in a distributed system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different from consistency in terms of ACID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If we have nodes </a:t>
            </a:r>
            <a:r>
              <a:rPr i="1" lang="en"/>
              <a:t>A</a:t>
            </a:r>
            <a:r>
              <a:rPr lang="en"/>
              <a:t>, </a:t>
            </a:r>
            <a:r>
              <a:rPr i="1" lang="en"/>
              <a:t>B</a:t>
            </a:r>
            <a:r>
              <a:rPr lang="en"/>
              <a:t> and </a:t>
            </a:r>
            <a:r>
              <a:rPr i="1" lang="en"/>
              <a:t>C</a:t>
            </a:r>
            <a:r>
              <a:rPr lang="en"/>
              <a:t> they are consistent if we can at time </a:t>
            </a:r>
            <a:r>
              <a:rPr i="1" lang="en"/>
              <a:t>t</a:t>
            </a:r>
            <a:r>
              <a:rPr baseline="-25000" i="1" lang="en"/>
              <a:t>1</a:t>
            </a:r>
            <a:r>
              <a:rPr lang="en"/>
              <a:t> set some information </a:t>
            </a:r>
            <a:r>
              <a:rPr i="1" lang="en"/>
              <a:t>I</a:t>
            </a:r>
            <a:r>
              <a:rPr lang="en"/>
              <a:t> to value </a:t>
            </a:r>
            <a:r>
              <a:rPr i="1" lang="en"/>
              <a:t>V</a:t>
            </a:r>
            <a:r>
              <a:rPr lang="en"/>
              <a:t> (</a:t>
            </a:r>
            <a:r>
              <a:rPr i="1" lang="en"/>
              <a:t>I → V</a:t>
            </a:r>
            <a:r>
              <a:rPr lang="en"/>
              <a:t>) on any one node. Then any later time </a:t>
            </a:r>
            <a:r>
              <a:rPr i="1" lang="en"/>
              <a:t>t</a:t>
            </a:r>
            <a:r>
              <a:rPr baseline="-25000" lang="en"/>
              <a:t>2</a:t>
            </a:r>
            <a:r>
              <a:rPr lang="en"/>
              <a:t> reading </a:t>
            </a:r>
            <a:r>
              <a:rPr i="1" lang="en"/>
              <a:t>I</a:t>
            </a:r>
            <a:r>
              <a:rPr lang="en"/>
              <a:t> on any other node will return </a:t>
            </a:r>
            <a:r>
              <a:rPr i="1" lang="en"/>
              <a:t>V</a:t>
            </a:r>
            <a:r>
              <a:rPr lang="en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Availability 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the condition that if a client </a:t>
            </a:r>
            <a:r>
              <a:rPr i="1" lang="en"/>
              <a:t>C </a:t>
            </a:r>
            <a:r>
              <a:rPr lang="en"/>
              <a:t>makes some request to server </a:t>
            </a:r>
            <a:r>
              <a:rPr i="1" lang="en"/>
              <a:t>S</a:t>
            </a:r>
            <a:r>
              <a:rPr lang="en"/>
              <a:t> it will receive a response in some finite time </a:t>
            </a:r>
            <a:r>
              <a:rPr i="1" lang="en"/>
              <a:t>t</a:t>
            </a:r>
            <a:r>
              <a:rPr baseline="-25000" i="1" lang="en"/>
              <a:t>max</a:t>
            </a:r>
            <a:br>
              <a:rPr baseline="-25000" i="1"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The upper limit is arbitrary and may vary based on use case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does not mandate that the response be the correct data, only that it receive a response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Partition Tolerance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the least concrete of the three aspects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Imprecisely it means that the system will continue to function if a node in the system is faulty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Slightly more formally, one piece of the system can be guaranteed a ‘correct’ response from another part of the system within some maximum time limit even if some number of nodes are faulty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 without P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Multiple independent systems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Data within a partition is consistent and available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Data across partitions is not guaranteed to be consistent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Essentially a non-distributed system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CP without A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a common solution among stricter engines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When data is inconsistent, tables are locked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Generally some central node that coordinates reads and writes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If some partition is unable to complete a write, it is locked until the write is complete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Portions of the system are not available when locked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implemented by MySQL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AP without C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This is a common non-relational approach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Data is not guaranteed to be consistent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Application is designed in such a way as to mitigate inconsistent data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Often some task that will try to clean up bad data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1143000" y="-18047"/>
            <a:ext cx="75438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Eventual Consistency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A common approach is to promise eventual consistency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Often can guarantee consistency within some subset of data</a:t>
            </a:r>
            <a:br>
              <a:rPr lang="en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Can often include limits on how long data will be inconsistent</a:t>
            </a:r>
            <a:br>
              <a:rPr lang="en"/>
            </a:b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/>
              <a:t>Basically a background task constantly trying to bring nodes into a consistent state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U-B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