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2" Type="http://schemas.openxmlformats.org/officeDocument/2006/relationships/slide" Target="slides/slide7.xml"/><Relationship Id="rId2" Type="http://schemas.openxmlformats.org/officeDocument/2006/relationships/presProps" Target="presProps.xml"/><Relationship Id="rId13" Type="http://schemas.openxmlformats.org/officeDocument/2006/relationships/slide" Target="slides/slide8.xml"/><Relationship Id="rId1" Type="http://schemas.openxmlformats.org/officeDocument/2006/relationships/theme" Target="theme/theme3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3" Type="http://schemas.openxmlformats.org/officeDocument/2006/relationships/tableStyles" Target="tableStyle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1143000" y="-114300"/>
            <a:ext cx="7162799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1143000" y="857250"/>
            <a:ext cx="6400799" cy="1314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640"/>
              </a:spcBef>
              <a:buClr>
                <a:srgbClr val="888888"/>
              </a:buClr>
              <a:buFont typeface="Calibri"/>
              <a:buNone/>
              <a:defRPr/>
            </a:lvl1pPr>
            <a:lvl2pPr indent="0" marL="457200" marR="0" rtl="0" algn="ctr">
              <a:spcBef>
                <a:spcPts val="560"/>
              </a:spcBef>
              <a:buClr>
                <a:srgbClr val="888888"/>
              </a:buClr>
              <a:buFont typeface="Calibri"/>
              <a:buNone/>
              <a:defRPr/>
            </a:lvl2pPr>
            <a:lvl3pPr indent="0" marL="914400" marR="0" rtl="0" algn="ctr">
              <a:spcBef>
                <a:spcPts val="480"/>
              </a:spcBef>
              <a:buClr>
                <a:srgbClr val="888888"/>
              </a:buClr>
              <a:buFont typeface="Calibri"/>
              <a:buNone/>
              <a:defRPr/>
            </a:lvl3pPr>
            <a:lvl4pPr indent="0" marL="13716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4pPr>
            <a:lvl5pPr indent="0" marL="18288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5pPr>
            <a:lvl6pPr indent="0" marL="22860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6pPr>
            <a:lvl7pPr indent="0" marL="27432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7pPr>
            <a:lvl8pPr indent="0" marL="32004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8pPr>
            <a:lvl9pPr indent="0" marL="36576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 rot="5400000">
            <a:off x="2874749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/>
            </a:lvl1pPr>
            <a:lvl2pPr indent="-107950" marL="742950" rtl="0" algn="l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/>
            </a:lvl2pPr>
            <a:lvl3pPr indent="-76200" marL="1143000" rtl="0" algn="l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/>
            </a:lvl3pPr>
            <a:lvl4pPr indent="-101600" marL="1600200" rtl="0" algn="l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/>
            </a:lvl4pPr>
            <a:lvl5pPr indent="-101600" marL="2057400" rtl="0" algn="l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 rot="5400000">
            <a:off x="5818050" y="1725749"/>
            <a:ext cx="3680099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 rot="5400000">
            <a:off x="1627050" y="-255449"/>
            <a:ext cx="3680099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/>
            </a:lvl1pPr>
            <a:lvl2pPr indent="-107950" marL="742950" rtl="0" algn="l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/>
            </a:lvl2pPr>
            <a:lvl3pPr indent="-76200" marL="1143000" rtl="0" algn="l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/>
            </a:lvl3pPr>
            <a:lvl4pPr indent="-101600" marL="1600200" rtl="0" algn="l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/>
            </a:lvl4pPr>
            <a:lvl5pPr indent="-101600" marL="2057400" rtl="0" algn="l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Calibri"/>
              <a:buNone/>
              <a:defRPr sz="3000"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/>
            </a:lvl1pPr>
            <a:lvl2pPr indent="-107950" marL="742950" rtl="0" algn="l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/>
            </a:lvl2pPr>
            <a:lvl3pPr indent="-76200" marL="1143000" rtl="0" algn="l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/>
            </a:lvl3pPr>
            <a:lvl4pPr indent="-101600" marL="1600200" rtl="0" algn="l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/>
            </a:lvl4pPr>
            <a:lvl5pPr indent="-101600" marL="2057400" rtl="0" algn="l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722312" y="3305175"/>
            <a:ext cx="7772400" cy="1021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722312" y="2180034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1200150"/>
            <a:ext cx="4038599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648200" y="1200150"/>
            <a:ext cx="4038599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57200" y="1151334"/>
            <a:ext cx="4040099" cy="479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57200" y="1631156"/>
            <a:ext cx="4040099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3" type="body"/>
          </p:nvPr>
        </p:nvSpPr>
        <p:spPr>
          <a:xfrm>
            <a:off x="4645025" y="1151334"/>
            <a:ext cx="4041900" cy="479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914400"/>
            <a:ext cx="3008399" cy="5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581400" y="914400"/>
            <a:ext cx="5111699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x="457200" y="1428750"/>
            <a:ext cx="3008399" cy="3257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1792288" y="3600450"/>
            <a:ext cx="5486399" cy="425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/>
          <p:nvPr>
            <p:ph idx="2" type="pic"/>
          </p:nvPr>
        </p:nvSpPr>
        <p:spPr>
          <a:xfrm>
            <a:off x="1792288" y="914399"/>
            <a:ext cx="5486399" cy="2631299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1792288" y="4025503"/>
            <a:ext cx="5486399" cy="603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1.xml"/><Relationship Id="rId12" Type="http://schemas.openxmlformats.org/officeDocument/2006/relationships/slideLayout" Target="../slideLayouts/slideLayout11.xml"/><Relationship Id="rId13" Type="http://schemas.openxmlformats.org/officeDocument/2006/relationships/theme" Target="../theme/theme1.xml"/><Relationship Id="rId1" Type="http://schemas.openxmlformats.org/officeDocument/2006/relationships/image" Target="../media/image00.jpg"/><Relationship Id="rId4" Type="http://schemas.openxmlformats.org/officeDocument/2006/relationships/slideLayout" Target="../slideLayouts/slideLayout3.xml"/><Relationship Id="rId10" Type="http://schemas.openxmlformats.org/officeDocument/2006/relationships/slideLayout" Target="../slideLayouts/slideLayout9.xml"/><Relationship Id="rId3" Type="http://schemas.openxmlformats.org/officeDocument/2006/relationships/slideLayout" Target="../slideLayouts/slideLayout2.xml"/><Relationship Id="rId11" Type="http://schemas.openxmlformats.org/officeDocument/2006/relationships/slideLayout" Target="../slideLayouts/slideLayout10.xml"/><Relationship Id="rId9" Type="http://schemas.openxmlformats.org/officeDocument/2006/relationships/slideLayout" Target="../slideLayouts/slideLayout8.xml"/><Relationship Id="rId6" Type="http://schemas.openxmlformats.org/officeDocument/2006/relationships/slideLayout" Target="../slideLayouts/slideLayout5.xml"/><Relationship Id="rId5" Type="http://schemas.openxmlformats.org/officeDocument/2006/relationships/slideLayout" Target="../slideLayouts/slideLayout4.xml"/><Relationship Id="rId8" Type="http://schemas.openxmlformats.org/officeDocument/2006/relationships/slideLayout" Target="../slideLayouts/slideLayout7.xml"/><Relationship Id="rId7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000">
                <a:solidFill>
                  <a:schemeClr val="lt1"/>
                </a:solidFill>
              </a:defRPr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Calibri"/>
              <a:buChar char="•"/>
              <a:defRPr sz="2400"/>
            </a:lvl1pPr>
            <a:lvl2pPr indent="-107950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Calibri"/>
              <a:buChar char="–"/>
              <a:defRPr sz="2400"/>
            </a:lvl2pPr>
            <a:lvl3pPr indent="-76200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Calibri"/>
              <a:buChar char="•"/>
              <a:defRPr sz="2400"/>
            </a:lvl3pPr>
            <a:lvl4pPr indent="-101600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Char char="–"/>
              <a:defRPr sz="2400"/>
            </a:lvl4pPr>
            <a:lvl5pPr indent="-101600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Char char="»"/>
              <a:defRPr sz="2400"/>
            </a:lvl5pPr>
            <a:lvl6pPr indent="-101600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Char char="•"/>
              <a:defRPr sz="2400"/>
            </a:lvl6pPr>
            <a:lvl7pPr indent="-101600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Char char="•"/>
              <a:defRPr sz="2400"/>
            </a:lvl7pPr>
            <a:lvl8pPr indent="-101600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Char char="•"/>
              <a:defRPr sz="2400"/>
            </a:lvl8pPr>
            <a:lvl9pPr indent="-101600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Char char="•"/>
              <a:defRPr sz="2400"/>
            </a:lvl9pPr>
          </a:lstStyle>
          <a:p/>
        </p:txBody>
      </p:sp>
      <p:sp>
        <p:nvSpPr>
          <p:cNvPr id="7" name="Shape 7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xample.com/widget" TargetMode="External"/><Relationship Id="rId3" Type="http://schemas.openxmlformats.org/officeDocument/2006/relationships/hyperlink" Target="http://example.com/widget" TargetMode="External"/><Relationship Id="rId5" Type="http://schemas.openxmlformats.org/officeDocument/2006/relationships/hyperlink" Target="http://example.com/widget" TargetMode="Externa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ctrTitle"/>
          </p:nvPr>
        </p:nvSpPr>
        <p:spPr>
          <a:xfrm>
            <a:off x="1143000" y="-114300"/>
            <a:ext cx="7162799" cy="1102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Web API Design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Types of APIs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Generally speaking can be broken down into two categories</a:t>
            </a:r>
            <a:br>
              <a:rPr lang="en"/>
            </a:b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Operation based</a:t>
            </a:r>
            <a:br>
              <a:rPr lang="en"/>
            </a:b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Resource based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Operation Based API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Remote Procedure Call (RPC) is a common operation based API style</a:t>
            </a:r>
            <a:br>
              <a:rPr lang="en"/>
            </a:br>
          </a:p>
          <a:p>
            <a:pPr indent="-228600" marL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&lt;?xml</a:t>
            </a:r>
            <a:r>
              <a:rPr lang="en" sz="1100">
                <a:solidFill>
                  <a:srgbClr val="0099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100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version</a:t>
            </a:r>
            <a:r>
              <a:rPr lang="en" sz="1100">
                <a:solidFill>
                  <a:srgbClr val="009900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11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"1.0"</a:t>
            </a:r>
            <a:r>
              <a:rPr b="1"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?&gt;</a:t>
            </a:r>
            <a:b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&lt;methodCall&gt;</a:t>
            </a:r>
            <a:b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b="1"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&lt;methodName&gt;</a:t>
            </a: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examples.getStateName</a:t>
            </a:r>
            <a:r>
              <a:rPr b="1"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&lt;/methodName&gt;</a:t>
            </a:r>
            <a:b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b="1"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&lt;params&gt;</a:t>
            </a:r>
            <a:b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b="1"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&lt;param&gt;</a:t>
            </a:r>
            <a:b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b="1"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&lt;value&gt;&lt;i4&gt;</a:t>
            </a: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40</a:t>
            </a:r>
            <a:r>
              <a:rPr b="1"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&lt;/i4&gt;&lt;/value&gt;</a:t>
            </a:r>
            <a:b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b="1"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&lt;/param&gt;</a:t>
            </a:r>
            <a:b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b="1"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&lt;/params&gt;</a:t>
            </a:r>
            <a:b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&lt;/methodCall&gt;</a:t>
            </a:r>
          </a:p>
          <a:p>
            <a:pPr indent="-228600" lvl="0" marL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http://en.wikipedia.org/wiki/XML-RPC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RPC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A function is named and appropriate parameters are passed</a:t>
            </a:r>
            <a:br>
              <a:rPr lang="en"/>
            </a:b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The function is then executed on a remote server</a:t>
            </a:r>
            <a:br>
              <a:rPr lang="en"/>
            </a:b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Requires knowledge of function names</a:t>
            </a:r>
            <a:br>
              <a:rPr lang="en"/>
            </a:br>
          </a:p>
          <a:p>
            <a:pPr indent="-381000" lvl="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Requires knowledge of function parameters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Web RPC Examples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Previous XML example could take place over the web</a:t>
            </a:r>
            <a:br>
              <a:rPr lang="en"/>
            </a:b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Could also use URLs</a:t>
            </a:r>
            <a:br>
              <a:rPr lang="en"/>
            </a:br>
            <a:br>
              <a:rPr lang="en"/>
            </a:br>
            <a:r>
              <a:rPr lang="en"/>
              <a:t>http://example.com/create_widget?name=gizmo&amp;price=5…</a:t>
            </a:r>
            <a:br>
              <a:rPr lang="en"/>
            </a:b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Not popular among current web APIs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Resource Based API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Rather than using functions, use the resources</a:t>
            </a:r>
            <a:br>
              <a:rPr lang="en"/>
            </a:b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GET </a:t>
            </a:r>
            <a:r>
              <a:rPr lang="en" u="sng">
                <a:hlinkClick r:id="rId3"/>
              </a:rPr>
              <a:t>http://example.com/widget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/>
              <a:t>Returns a list of widgets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GET </a:t>
            </a:r>
            <a:r>
              <a:rPr lang="en" u="sng">
                <a:hlinkClick r:id="rId4"/>
              </a:rPr>
              <a:t>http://example.com/widget</a:t>
            </a:r>
            <a:r>
              <a:rPr lang="en"/>
              <a:t>/8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/>
              <a:t>Returns a widget with an id of 8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>
                <a:solidFill>
                  <a:schemeClr val="dk1"/>
                </a:solidFill>
              </a:rPr>
              <a:t>POST </a:t>
            </a:r>
            <a:r>
              <a:rPr lang="en" u="sng">
                <a:solidFill>
                  <a:schemeClr val="dk1"/>
                </a:solidFill>
                <a:hlinkClick r:id="rId5"/>
              </a:rPr>
              <a:t>http://example.com/widget</a:t>
            </a:r>
            <a:r>
              <a:rPr lang="en">
                <a:solidFill>
                  <a:schemeClr val="dk1"/>
                </a:solidFill>
              </a:rPr>
              <a:t>/ {name=gadget, price=20}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>
                <a:solidFill>
                  <a:schemeClr val="dk1"/>
                </a:solidFill>
              </a:rPr>
              <a:t>Makes a new widget, named gadget with a price of 20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Resource Based APIs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Resources are named, HTTP verbs are used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/>
              <a:t>GET - requests a resource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/>
              <a:t>POST - sends data to be accepted by the server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/>
              <a:t>PUT - sends a resource to the server to be stored at the specified URL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/>
              <a:t>DELETE - deletes the resource at the URL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/>
              <a:t>PATCH - modifies an existing resource (not well supported)</a:t>
            </a:r>
          </a:p>
          <a:p>
            <a:pPr indent="-381000" lvl="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Browsers only support GET and POST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Two main sorts of APIs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Operation based uses verbs as URIs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Resource based uses resources as URIs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/>
              <a:t>Verbs are used in the request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Most current web APIs favor resource based</a:t>
            </a:r>
          </a:p>
          <a:p>
            <a:pPr indent="-381000" lvl="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Operation based is more common with tightly coupled systems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SU-BW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