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4.jpg" ContentType="image/png"/>
  <Override PartName="/ppt/media/image25.jpg" ContentType="image/png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9" r:id="rId5"/>
    <p:sldId id="287" r:id="rId6"/>
    <p:sldId id="275" r:id="rId7"/>
    <p:sldId id="285" r:id="rId8"/>
    <p:sldId id="258" r:id="rId9"/>
    <p:sldId id="272" r:id="rId10"/>
    <p:sldId id="273" r:id="rId11"/>
    <p:sldId id="261" r:id="rId12"/>
    <p:sldId id="262" r:id="rId13"/>
    <p:sldId id="263" r:id="rId14"/>
    <p:sldId id="264" r:id="rId15"/>
    <p:sldId id="265" r:id="rId16"/>
    <p:sldId id="277" r:id="rId17"/>
    <p:sldId id="278" r:id="rId18"/>
    <p:sldId id="280" r:id="rId19"/>
    <p:sldId id="281" r:id="rId20"/>
    <p:sldId id="283" r:id="rId21"/>
    <p:sldId id="270" r:id="rId22"/>
    <p:sldId id="271" r:id="rId23"/>
    <p:sldId id="288" r:id="rId24"/>
    <p:sldId id="286" r:id="rId25"/>
  </p:sldIdLst>
  <p:sldSz cx="9144000" cy="6858000" type="screen4x3"/>
  <p:notesSz cx="6858000" cy="9144000"/>
  <p:defaultTextStyle>
    <a:defPPr lvl="0">
      <a:defRPr lang="ru-RU"/>
    </a:defPPr>
    <a:lvl1pPr lvl="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lvl="1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lvl="2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lvl="3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lvl="4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lvl="5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lvl="6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lvl="7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lvl="8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15FB32CF-CF81-42B4-A629-FCC3A4BEB52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65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4076700"/>
            <a:ext cx="4321175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5516563"/>
            <a:ext cx="4321175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51050" cy="5399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6003925" cy="5399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0212C-56D6-4F08-B168-A31A7FE5564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6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EFA40-26F4-408E-915A-20BE615BEAA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63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4E36-A46F-4056-B795-B4B47A6A2E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4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9AA0-BA82-494C-9E4E-0EC8FA50E69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26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BE070-8202-48C0-8282-A3C06C79BC8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32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0017-1F54-48A7-B545-4E43136DF5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2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B0D03-3D10-46D1-84A7-C2A8F081166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6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3350D-B8C3-4630-8309-0E1CCA1BE8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1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4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B0C2E-8C87-46B4-9FCA-8E125E4A2A8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8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36257-5393-47C7-A1EA-50178DD5EEB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97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7DEA9-109A-4E15-9DF7-DEA2DE32AB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97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205038"/>
            <a:ext cx="4027487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4027488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3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4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20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2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64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5538"/>
            <a:ext cx="8207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05038"/>
            <a:ext cx="82073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808DE21B-D882-40DB-B356-90534372F72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anking/logout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://localhost:8080/banking/balanc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://localhost:8080/banking/profile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ocalhost:8080/banking/telephone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localhost:8080/banking/telephone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908175" y="3258344"/>
            <a:ext cx="5330825" cy="1728787"/>
          </a:xfrm>
        </p:spPr>
        <p:txBody>
          <a:bodyPr/>
          <a:lstStyle/>
          <a:p>
            <a:r>
              <a:rPr lang="en-GB" dirty="0" smtClean="0"/>
              <a:t>INTERNET BANKING</a:t>
            </a:r>
            <a:endParaRPr lang="en-US" sz="2400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681889" y="4508311"/>
            <a:ext cx="5334000" cy="674687"/>
          </a:xfrm>
        </p:spPr>
        <p:txBody>
          <a:bodyPr/>
          <a:lstStyle/>
          <a:p>
            <a:r>
              <a:rPr lang="en-US" dirty="0" err="1" smtClean="0"/>
              <a:t>Aisah</a:t>
            </a:r>
            <a:r>
              <a:rPr lang="en-US" dirty="0" smtClean="0"/>
              <a:t> </a:t>
            </a:r>
            <a:r>
              <a:rPr lang="en-US" dirty="0" err="1" smtClean="0"/>
              <a:t>Taufik</a:t>
            </a:r>
            <a:r>
              <a:rPr lang="en-US" dirty="0" smtClean="0"/>
              <a:t> </a:t>
            </a:r>
            <a:r>
              <a:rPr lang="en-US" dirty="0" err="1" smtClean="0"/>
              <a:t>Hidayat</a:t>
            </a:r>
            <a:r>
              <a:rPr lang="en-US" dirty="0" smtClean="0"/>
              <a:t> Abdullah</a:t>
            </a:r>
          </a:p>
          <a:p>
            <a:r>
              <a:rPr lang="en-US" dirty="0" smtClean="0"/>
              <a:t>Student of G2 Academy</a:t>
            </a:r>
            <a:endParaRPr lang="uk-UA" dirty="0"/>
          </a:p>
        </p:txBody>
      </p:sp>
      <p:pic>
        <p:nvPicPr>
          <p:cNvPr id="4" name="Picture 3" descr="Hari Pertama Belajar Coding di G2Academy | by G2 Academy | G2Academy Blog |  Medium">
            <a:extLst>
              <a:ext uri="{FF2B5EF4-FFF2-40B4-BE49-F238E27FC236}">
                <a16:creationId xmlns="" xmlns:a16="http://schemas.microsoft.com/office/drawing/2014/main" xmlns:lc="http://schemas.openxmlformats.org/drawingml/2006/lockedCanvas" id="{AE94510B-34BA-414D-9E18-DDFF9767F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8"/>
          <a:stretch/>
        </p:blipFill>
        <p:spPr bwMode="auto">
          <a:xfrm>
            <a:off x="1213805" y="665742"/>
            <a:ext cx="6802084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066800"/>
          </a:xfrm>
        </p:spPr>
        <p:txBody>
          <a:bodyPr/>
          <a:lstStyle/>
          <a:p>
            <a:r>
              <a:rPr lang="en-US" dirty="0" smtClean="0"/>
              <a:t>Internet Banking Features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8175" y="1514475"/>
            <a:ext cx="6911975" cy="50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Registration</a:t>
            </a:r>
          </a:p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Login</a:t>
            </a:r>
          </a:p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Logout</a:t>
            </a:r>
          </a:p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View Balance</a:t>
            </a:r>
          </a:p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Telephone/ Telkom</a:t>
            </a:r>
            <a:endParaRPr lang="en-US" altLang="ko-KR" b="0" kern="0" dirty="0">
              <a:solidFill>
                <a:schemeClr val="tx1"/>
              </a:solidFill>
              <a:ea typeface="굴림" charset="-127"/>
            </a:endParaRPr>
          </a:p>
          <a:p>
            <a:pPr lvl="1"/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Check Bill</a:t>
            </a:r>
          </a:p>
          <a:p>
            <a:pPr lvl="1"/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Payment</a:t>
            </a:r>
          </a:p>
          <a:p>
            <a:r>
              <a:rPr lang="en-US" altLang="ko-KR" b="0" kern="0" dirty="0" smtClean="0">
                <a:solidFill>
                  <a:schemeClr val="tx1"/>
                </a:solidFill>
                <a:ea typeface="굴림" charset="-127"/>
              </a:rPr>
              <a:t>Postpaid Phone</a:t>
            </a:r>
            <a:endParaRPr lang="en-US" altLang="ko-KR" b="0" kern="0" dirty="0">
              <a:solidFill>
                <a:schemeClr val="tx1"/>
              </a:solidFill>
              <a:ea typeface="굴림" charset="-127"/>
            </a:endParaRPr>
          </a:p>
          <a:p>
            <a:pPr lvl="1"/>
            <a:r>
              <a:rPr lang="en-US" altLang="ko-KR" b="0" kern="0" dirty="0">
                <a:solidFill>
                  <a:schemeClr val="tx1"/>
                </a:solidFill>
              </a:rPr>
              <a:t>Check Bill</a:t>
            </a:r>
          </a:p>
          <a:p>
            <a:pPr lvl="1"/>
            <a:r>
              <a:rPr lang="en-US" altLang="ko-KR" b="0" kern="0" dirty="0" smtClean="0">
                <a:solidFill>
                  <a:schemeClr val="tx1"/>
                </a:solidFill>
              </a:rPr>
              <a:t>Payment</a:t>
            </a:r>
            <a:endParaRPr lang="en-US" altLang="ko-KR" b="0" kern="0" dirty="0">
              <a:solidFill>
                <a:schemeClr val="tx1"/>
              </a:solidFill>
            </a:endParaRPr>
          </a:p>
          <a:p>
            <a:pPr lvl="1"/>
            <a:endParaRPr lang="en-US" altLang="ko-KR" b="0" kern="0" dirty="0" smtClean="0">
              <a:solidFill>
                <a:schemeClr val="tx1"/>
              </a:solidFill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3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C29F6-DC87-4428-B045-81385CF9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47" y="620688"/>
            <a:ext cx="6447501" cy="6502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Registration</a:t>
            </a: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01676" y="1505119"/>
            <a:ext cx="9591988" cy="4578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http://localhost:8080/banking/register 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no_account</a:t>
            </a:r>
            <a:r>
              <a:rPr lang="en-US" sz="1400" dirty="0">
                <a:solidFill>
                  <a:sysClr val="windowText" lastClr="000000"/>
                </a:solidFill>
              </a:rPr>
              <a:t>" : 123456789,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no_phone</a:t>
            </a:r>
            <a:r>
              <a:rPr lang="en-US" sz="1400" dirty="0">
                <a:solidFill>
                  <a:sysClr val="windowText" lastClr="000000"/>
                </a:solidFill>
              </a:rPr>
              <a:t>" : "82233445566",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"email" : "athaisyahh@gmail.com",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   </a:t>
            </a:r>
            <a:r>
              <a:rPr lang="en-ID" sz="1600" dirty="0" smtClean="0">
                <a:solidFill>
                  <a:sysClr val="windowText" lastClr="000000"/>
                </a:solidFill>
              </a:rPr>
              <a:t>"</a:t>
            </a:r>
            <a:r>
              <a:rPr lang="en-ID" sz="1600" dirty="0">
                <a:solidFill>
                  <a:sysClr val="windowText" lastClr="000000"/>
                </a:solidFill>
              </a:rPr>
              <a:t>message": "Registration </a:t>
            </a:r>
            <a:r>
              <a:rPr lang="en-ID" sz="1600" dirty="0" err="1" smtClean="0">
                <a:solidFill>
                  <a:sysClr val="windowText" lastClr="000000"/>
                </a:solidFill>
              </a:rPr>
              <a:t>eBanking</a:t>
            </a:r>
            <a:r>
              <a:rPr lang="en-ID" sz="1600" dirty="0" smtClean="0">
                <a:solidFill>
                  <a:sysClr val="windowText" lastClr="000000"/>
                </a:solidFill>
              </a:rPr>
              <a:t> success</a:t>
            </a:r>
            <a:r>
              <a:rPr lang="en-ID" sz="1600" dirty="0">
                <a:solidFill>
                  <a:sysClr val="windowText" lastClr="000000"/>
                </a:solidFill>
              </a:rPr>
              <a:t>. 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94" y="1505119"/>
            <a:ext cx="3415182" cy="416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3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C29F6-DC87-4428-B045-81385CF9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978" y="199902"/>
            <a:ext cx="6447501" cy="6502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Login</a:t>
            </a: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96480" y="1238082"/>
            <a:ext cx="9591988" cy="4578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</a:rPr>
              <a:t>localhost:8080/banking/login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    "message": 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        "User": "</a:t>
            </a:r>
            <a:r>
              <a:rPr lang="en-ID" sz="1600" dirty="0" err="1">
                <a:solidFill>
                  <a:sysClr val="windowText" lastClr="000000"/>
                </a:solidFill>
              </a:rPr>
              <a:t>aisyah</a:t>
            </a:r>
            <a:r>
              <a:rPr lang="en-ID" sz="1600" dirty="0">
                <a:solidFill>
                  <a:sysClr val="windowText" lastClr="000000"/>
                </a:solidFill>
              </a:rPr>
              <a:t> success login"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    }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D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576" y="1910289"/>
            <a:ext cx="4441744" cy="273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C29F6-DC87-4428-B045-81385CF9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47" y="620688"/>
            <a:ext cx="6447501" cy="65024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Logout</a:t>
            </a:r>
            <a:endParaRPr lang="en-ID" dirty="0">
              <a:solidFill>
                <a:srgbClr val="FFC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1594132"/>
            <a:ext cx="10854345" cy="4578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  <a:hlinkClick r:id="rId2"/>
              </a:rPr>
              <a:t>localhost:8080/banking/logout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marL="45720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"message": "Successfully logout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from </a:t>
            </a:r>
            <a:r>
              <a:rPr lang="en-US" sz="1600" dirty="0" err="1" smtClean="0">
                <a:solidFill>
                  <a:sysClr val="windowText" lastClr="000000"/>
                </a:solidFill>
              </a:rPr>
              <a:t>eBanking</a:t>
            </a:r>
            <a:r>
              <a:rPr lang="en-US" sz="1600" dirty="0">
                <a:solidFill>
                  <a:sysClr val="windowText" lastClr="000000"/>
                </a:solidFill>
              </a:rPr>
              <a:t>. 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3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620688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View Balance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1594132"/>
            <a:ext cx="10854345" cy="4578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  <a:hlinkClick r:id="rId2"/>
              </a:rPr>
              <a:t>localhost:8080/banking/balance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{"message" : </a:t>
            </a:r>
            <a:endParaRPr lang="en-US" sz="1600" dirty="0" smtClean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	</a:t>
            </a:r>
            <a:r>
              <a:rPr lang="en-US" sz="1600" dirty="0" smtClean="0">
                <a:solidFill>
                  <a:sysClr val="windowText" lastClr="000000"/>
                </a:solidFill>
              </a:rPr>
              <a:t>{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	"</a:t>
            </a:r>
            <a:r>
              <a:rPr lang="en-US" sz="1600" dirty="0">
                <a:solidFill>
                  <a:sysClr val="windowText" lastClr="000000"/>
                </a:solidFill>
              </a:rPr>
              <a:t>Balance" : 2000000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 smtClean="0">
                <a:solidFill>
                  <a:sysClr val="windowText" lastClr="000000"/>
                </a:solidFill>
              </a:rPr>
              <a:t>	}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1326160"/>
            <a:ext cx="4014787" cy="5155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224179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View Profile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911704"/>
            <a:ext cx="10854345" cy="6212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  <a:hlinkClick r:id="rId2"/>
              </a:rPr>
              <a:t>localhost:8080/banking/profile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"message": 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"Name": </a:t>
            </a:r>
            <a:r>
              <a:rPr lang="en-US" sz="1600" dirty="0" err="1">
                <a:solidFill>
                  <a:sysClr val="windowText" lastClr="000000"/>
                </a:solidFill>
              </a:rPr>
              <a:t>Aisah</a:t>
            </a:r>
            <a:r>
              <a:rPr lang="en-US" sz="1600" dirty="0">
                <a:solidFill>
                  <a:sysClr val="windowText" lastClr="000000"/>
                </a:solidFill>
              </a:rPr>
              <a:t>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</a:t>
            </a:r>
            <a:r>
              <a:rPr lang="en-US" sz="1600" dirty="0" err="1">
                <a:solidFill>
                  <a:sysClr val="windowText" lastClr="000000"/>
                </a:solidFill>
              </a:rPr>
              <a:t>Account_no</a:t>
            </a:r>
            <a:r>
              <a:rPr lang="en-US" sz="1600" dirty="0">
                <a:solidFill>
                  <a:sysClr val="windowText" lastClr="000000"/>
                </a:solidFill>
              </a:rPr>
              <a:t>": 123456789,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"Phone": 82233445566,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"Email": athaisyah@gmail.com,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"Username": </a:t>
            </a:r>
            <a:r>
              <a:rPr lang="en-US" sz="1600" dirty="0" err="1">
                <a:solidFill>
                  <a:sysClr val="windowText" lastClr="000000"/>
                </a:solidFill>
              </a:rPr>
              <a:t>aisyah</a:t>
            </a:r>
            <a:r>
              <a:rPr lang="en-US" sz="1600" dirty="0">
                <a:solidFill>
                  <a:sysClr val="windowText" lastClr="000000"/>
                </a:solidFill>
              </a:rPr>
              <a:t>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"Password": aisyah123,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}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 smtClean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50" y="990600"/>
            <a:ext cx="4466300" cy="53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224179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Telephone Bill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911704"/>
            <a:ext cx="10854345" cy="6212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  <a:hlinkClick r:id="rId2"/>
              </a:rPr>
              <a:t>localhost:8080/banking/telephone</a:t>
            </a:r>
            <a:endParaRPr lang="en-US" sz="1400" dirty="0" smtClean="0">
              <a:solidFill>
                <a:sysClr val="windowText" lastClr="000000"/>
              </a:solidFill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telephoneNumber</a:t>
            </a:r>
            <a:r>
              <a:rPr lang="en-US" sz="1400" dirty="0">
                <a:solidFill>
                  <a:sysClr val="windowText" lastClr="000000"/>
                </a:solidFill>
              </a:rPr>
              <a:t>" : 21111222,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"message" : {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"Name" : "</a:t>
            </a:r>
            <a:r>
              <a:rPr lang="en-US" sz="1600" dirty="0" err="1">
                <a:solidFill>
                  <a:sysClr val="windowText" lastClr="000000"/>
                </a:solidFill>
              </a:rPr>
              <a:t>Aisah</a:t>
            </a:r>
            <a:r>
              <a:rPr lang="en-US" sz="1600" dirty="0">
                <a:solidFill>
                  <a:sysClr val="windowText" lastClr="000000"/>
                </a:solidFill>
              </a:rPr>
              <a:t>", 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"Telephone" : "21111222", 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"Period" : "November 2020", 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"Amount" : 85000,  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"Status" : "Waiting for payment"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}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1995489"/>
            <a:ext cx="4773103" cy="326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224179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C000"/>
                </a:solidFill>
              </a:rPr>
              <a:t>Telephone Payment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911704"/>
            <a:ext cx="10854345" cy="6212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  <a:hlinkClick r:id="rId2"/>
              </a:rPr>
              <a:t>localhost:8080/banking/telephone</a:t>
            </a:r>
            <a:r>
              <a:rPr lang="en-US" sz="1400" dirty="0" smtClean="0">
                <a:solidFill>
                  <a:sysClr val="windowText" lastClr="000000"/>
                </a:solidFill>
              </a:rPr>
              <a:t>/payment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telephoneNumber</a:t>
            </a:r>
            <a:r>
              <a:rPr lang="en-US" sz="1400" dirty="0">
                <a:solidFill>
                  <a:sysClr val="windowText" lastClr="000000"/>
                </a:solidFill>
              </a:rPr>
              <a:t>" : 21111222,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"message" : "Thanks for payment.",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"</a:t>
            </a:r>
            <a:r>
              <a:rPr lang="en-US" sz="1600" dirty="0" err="1">
                <a:solidFill>
                  <a:sysClr val="windowText" lastClr="000000"/>
                </a:solidFill>
              </a:rPr>
              <a:t>messageDetail</a:t>
            </a:r>
            <a:r>
              <a:rPr lang="en-US" sz="1600" dirty="0">
                <a:solidFill>
                  <a:sysClr val="windowText" lastClr="000000"/>
                </a:solidFill>
              </a:rPr>
              <a:t>" : </a:t>
            </a:r>
            <a:endParaRPr lang="en-US" sz="1600" dirty="0" smtClean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	</a:t>
            </a:r>
            <a:r>
              <a:rPr lang="en-US" sz="1600" dirty="0" smtClean="0">
                <a:solidFill>
                  <a:sysClr val="windowText" lastClr="000000"/>
                </a:solidFill>
              </a:rPr>
              <a:t>{ 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marL="1257300" lvl="3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"Name" : "</a:t>
            </a:r>
            <a:r>
              <a:rPr lang="en-US" sz="1600" dirty="0" err="1">
                <a:solidFill>
                  <a:sysClr val="windowText" lastClr="000000"/>
                </a:solidFill>
              </a:rPr>
              <a:t>Samirah</a:t>
            </a:r>
            <a:r>
              <a:rPr lang="en-US" sz="1600" dirty="0">
                <a:solidFill>
                  <a:sysClr val="windowText" lastClr="000000"/>
                </a:solidFill>
              </a:rPr>
              <a:t>",  </a:t>
            </a:r>
          </a:p>
          <a:p>
            <a:pPr marL="1257300" lvl="3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"Telephone" : "21222333",  </a:t>
            </a:r>
          </a:p>
          <a:p>
            <a:pPr marL="1257300" lvl="3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"Period" : "November 2020", </a:t>
            </a:r>
          </a:p>
          <a:p>
            <a:pPr marL="1257300" lvl="3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"Amount" : 85000, </a:t>
            </a:r>
          </a:p>
          <a:p>
            <a:pPr marL="1257300" lvl="3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"Status" : "Paid"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}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19" y="1876425"/>
            <a:ext cx="4809381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1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224179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Handphone</a:t>
            </a:r>
            <a:r>
              <a:rPr lang="en-US" dirty="0" smtClean="0">
                <a:solidFill>
                  <a:srgbClr val="FFC000"/>
                </a:solidFill>
              </a:rPr>
              <a:t> Bill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911704"/>
            <a:ext cx="10854345" cy="6212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</a:rPr>
              <a:t>localhost:8080/banking/handphone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handphoneNumber</a:t>
            </a:r>
            <a:r>
              <a:rPr lang="en-US" sz="1400" dirty="0">
                <a:solidFill>
                  <a:sysClr val="windowText" lastClr="000000"/>
                </a:solidFill>
              </a:rPr>
              <a:t>" : 82233445566,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"message": 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"Name": "</a:t>
            </a:r>
            <a:r>
              <a:rPr lang="en-US" sz="1600" dirty="0" err="1">
                <a:solidFill>
                  <a:sysClr val="windowText" lastClr="000000"/>
                </a:solidFill>
              </a:rPr>
              <a:t>Alika</a:t>
            </a:r>
            <a:r>
              <a:rPr lang="en-US" sz="16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</a:t>
            </a:r>
            <a:r>
              <a:rPr lang="en-US" sz="1600" dirty="0" err="1">
                <a:solidFill>
                  <a:sysClr val="windowText" lastClr="000000"/>
                </a:solidFill>
              </a:rPr>
              <a:t>Handphone</a:t>
            </a:r>
            <a:r>
              <a:rPr lang="en-US" sz="1600" dirty="0">
                <a:solidFill>
                  <a:sysClr val="windowText" lastClr="000000"/>
                </a:solidFill>
              </a:rPr>
              <a:t>": "82233445566",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"Period": "November 2020",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"Amount": 150000,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"Status": Waiting for Payment,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"Provider": "XL"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}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54" y="1976439"/>
            <a:ext cx="4598419" cy="35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0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Google Shape;195590;p1"/>
          <p:cNvSpPr txBox="1">
            <a:spLocks noGrp="1"/>
          </p:cNvSpPr>
          <p:nvPr>
            <p:ph type="title"/>
          </p:nvPr>
        </p:nvSpPr>
        <p:spPr>
          <a:xfrm>
            <a:off x="1902747" y="224179"/>
            <a:ext cx="6447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Handphone</a:t>
            </a:r>
            <a:r>
              <a:rPr lang="en-US" dirty="0" smtClean="0">
                <a:solidFill>
                  <a:srgbClr val="FFC000"/>
                </a:solidFill>
              </a:rPr>
              <a:t> Payment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C71879B-C1BD-4122-BC3F-F43E1FA808A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72203" y="911704"/>
            <a:ext cx="10854345" cy="6212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numCol="2"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API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Path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http://</a:t>
            </a:r>
            <a:r>
              <a:rPr lang="en-US" sz="1400" dirty="0" smtClean="0">
                <a:solidFill>
                  <a:sysClr val="windowText" lastClr="000000"/>
                </a:solidFill>
              </a:rPr>
              <a:t>localhost:8080/banking/handphone/payment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•"/>
            </a:pPr>
            <a:endParaRPr lang="en-US" sz="140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Request Body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</a:t>
            </a:r>
            <a:r>
              <a:rPr lang="en-US" sz="1400" dirty="0" err="1">
                <a:solidFill>
                  <a:sysClr val="windowText" lastClr="000000"/>
                </a:solidFill>
              </a:rPr>
              <a:t>handphoneNumber</a:t>
            </a:r>
            <a:r>
              <a:rPr lang="en-US" sz="1400" dirty="0">
                <a:solidFill>
                  <a:sysClr val="windowText" lastClr="000000"/>
                </a:solidFill>
              </a:rPr>
              <a:t>" : 82233445566,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"username" : "</a:t>
            </a:r>
            <a:r>
              <a:rPr lang="en-US" sz="1400" dirty="0" err="1">
                <a:solidFill>
                  <a:sysClr val="windowText" lastClr="000000"/>
                </a:solidFill>
              </a:rPr>
              <a:t>aisyah</a:t>
            </a:r>
            <a:r>
              <a:rPr lang="en-US" sz="1400" dirty="0">
                <a:solidFill>
                  <a:sysClr val="windowText" lastClr="000000"/>
                </a:solidFill>
              </a:rPr>
              <a:t>",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solidFill>
                  <a:sysClr val="windowText" lastClr="000000"/>
                </a:solidFill>
              </a:rPr>
              <a:t>    "password" : "aisyah123"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solidFill>
                  <a:sysClr val="windowText" lastClr="000000"/>
                </a:solidFill>
              </a:rPr>
              <a:t>}</a:t>
            </a:r>
          </a:p>
          <a:p>
            <a:pPr marL="400050" lvl="2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SzPct val="80000"/>
              <a:buFont typeface="Arial" pitchFamily="34" charset="0"/>
              <a:buChar char="►"/>
            </a:pPr>
            <a:r>
              <a:rPr kumimoji="0" lang="en-ID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Respone</a:t>
            </a:r>
            <a:r>
              <a:rPr kumimoji="0" lang="en-ID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Body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{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"message": "Thanks for payment.",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"</a:t>
            </a:r>
            <a:r>
              <a:rPr lang="en-US" sz="1600" dirty="0" err="1">
                <a:solidFill>
                  <a:sysClr val="windowText" lastClr="000000"/>
                </a:solidFill>
              </a:rPr>
              <a:t>messageDetail</a:t>
            </a:r>
            <a:r>
              <a:rPr lang="en-US" sz="1600" dirty="0">
                <a:solidFill>
                  <a:sysClr val="windowText" lastClr="000000"/>
                </a:solidFill>
              </a:rPr>
              <a:t>": </a:t>
            </a:r>
            <a:endParaRPr lang="en-US" sz="1600" dirty="0" smtClean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	</a:t>
            </a:r>
            <a:r>
              <a:rPr lang="en-US" sz="1600" dirty="0" smtClean="0">
                <a:solidFill>
                  <a:sysClr val="windowText" lastClr="000000"/>
                </a:solidFill>
              </a:rPr>
              <a:t>{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"Name": "</a:t>
            </a:r>
            <a:r>
              <a:rPr lang="en-US" sz="1600" dirty="0" err="1">
                <a:solidFill>
                  <a:sysClr val="windowText" lastClr="000000"/>
                </a:solidFill>
              </a:rPr>
              <a:t>Alika</a:t>
            </a:r>
            <a:r>
              <a:rPr lang="en-US" sz="1600" dirty="0">
                <a:solidFill>
                  <a:sysClr val="windowText" lastClr="000000"/>
                </a:solidFill>
              </a:rPr>
              <a:t>",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</a:t>
            </a:r>
            <a:r>
              <a:rPr lang="en-US" sz="1600" dirty="0" err="1">
                <a:solidFill>
                  <a:sysClr val="windowText" lastClr="000000"/>
                </a:solidFill>
              </a:rPr>
              <a:t>Handphone</a:t>
            </a:r>
            <a:r>
              <a:rPr lang="en-US" sz="1600" dirty="0">
                <a:solidFill>
                  <a:sysClr val="windowText" lastClr="000000"/>
                </a:solidFill>
              </a:rPr>
              <a:t>": "82233445566",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"Period": "November 2020",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"Amount": 150000,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"Status": Paid,</a:t>
            </a:r>
          </a:p>
          <a:p>
            <a:pPr marL="800100" lvl="2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    "Provider": "XL"</a:t>
            </a: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  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	}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marL="400050" lvl="1" indent="0" fontAlgn="auto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600" dirty="0">
                <a:solidFill>
                  <a:sysClr val="windowText" lastClr="000000"/>
                </a:solidFill>
              </a:rPr>
              <a:t>}</a:t>
            </a:r>
            <a:endParaRPr kumimoji="0" lang="en-ID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926653"/>
            <a:ext cx="4657724" cy="32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030288"/>
            <a:ext cx="8207375" cy="936625"/>
          </a:xfrm>
        </p:spPr>
        <p:txBody>
          <a:bodyPr/>
          <a:lstStyle/>
          <a:p>
            <a:r>
              <a:rPr lang="en-US" dirty="0" smtClean="0"/>
              <a:t>Internet Banking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871663"/>
            <a:ext cx="8207375" cy="4881562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electronic payment system that enables the customer of a bank or a financial institution to make financial or non-financial transactions online via the internet.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service gives online access to almost every banking service, traditionally available through a local branch including fund transfers, deposits, and online bill payments to the customers. </a:t>
            </a:r>
          </a:p>
          <a:p>
            <a:endParaRPr lang="en-US" dirty="0"/>
          </a:p>
          <a:p>
            <a:r>
              <a:rPr lang="en-US" dirty="0"/>
              <a:t>Internet banking can be accessed by any individual who has registered for online </a:t>
            </a:r>
            <a:r>
              <a:rPr lang="en-US" dirty="0" smtClean="0"/>
              <a:t>banking, </a:t>
            </a:r>
            <a:r>
              <a:rPr lang="en-US" dirty="0"/>
              <a:t>having an active bank account or any financial institution.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registering for online banking facilities, a customer need not visit the bank every time he/she wants to avail a banking service. It is not just convenient but also a secure method of banking. </a:t>
            </a:r>
            <a:r>
              <a:rPr lang="en-US" dirty="0" smtClean="0"/>
              <a:t>Internet </a:t>
            </a:r>
            <a:r>
              <a:rPr lang="en-US" dirty="0"/>
              <a:t>banking portals are secured by unique User/Customer IDs and passwords. </a:t>
            </a:r>
            <a:endParaRPr lang="en-US" altLang="ko-KR" dirty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39552" y="1569855"/>
            <a:ext cx="8136136" cy="3252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9pPr>
          </a:lstStyle>
          <a:p>
            <a:pPr algn="ctr"/>
            <a:r>
              <a:rPr lang="en-GB" sz="7200" dirty="0" smtClean="0">
                <a:solidFill>
                  <a:srgbClr val="FFC000"/>
                </a:solidFill>
              </a:rPr>
              <a:t>Lets Go To Application Demo </a:t>
            </a:r>
            <a:r>
              <a:rPr lang="en-GB" sz="7200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n-GB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39552" y="2132856"/>
            <a:ext cx="8136136" cy="19442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9pPr>
          </a:lstStyle>
          <a:p>
            <a:pPr algn="ctr"/>
            <a:r>
              <a:rPr lang="en-GB" sz="7200" smtClean="0">
                <a:solidFill>
                  <a:srgbClr val="FFC000"/>
                </a:solidFill>
              </a:rPr>
              <a:t>THANK YOU </a:t>
            </a:r>
            <a:r>
              <a:rPr lang="en-GB" sz="720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en-GB" sz="7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066800"/>
          </a:xfrm>
        </p:spPr>
        <p:txBody>
          <a:bodyPr/>
          <a:lstStyle/>
          <a:p>
            <a:r>
              <a:rPr lang="en-US" dirty="0" smtClean="0"/>
              <a:t>Front-End – Web Banking 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10" y="1157227"/>
            <a:ext cx="2136000" cy="150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76" y="1200594"/>
            <a:ext cx="3453167" cy="1422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7"/>
          <a:stretch/>
        </p:blipFill>
        <p:spPr>
          <a:xfrm>
            <a:off x="2926026" y="2901424"/>
            <a:ext cx="5369169" cy="3475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7" y="1262610"/>
            <a:ext cx="2310065" cy="12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2" y="-144462"/>
            <a:ext cx="6911975" cy="1066800"/>
          </a:xfrm>
        </p:spPr>
        <p:txBody>
          <a:bodyPr/>
          <a:lstStyle/>
          <a:p>
            <a:r>
              <a:rPr lang="en-US" dirty="0" smtClean="0"/>
              <a:t>Front-End -  Banking 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75" y="1520731"/>
            <a:ext cx="2136000" cy="1509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47" y="871132"/>
            <a:ext cx="1471022" cy="82698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165475"/>
            <a:ext cx="60960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9"/>
          <a:stretch/>
        </p:blipFill>
        <p:spPr>
          <a:xfrm>
            <a:off x="3785919" y="737783"/>
            <a:ext cx="3453167" cy="904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 t="25573" r="20938" b="23887"/>
          <a:stretch/>
        </p:blipFill>
        <p:spPr>
          <a:xfrm>
            <a:off x="2343150" y="1779733"/>
            <a:ext cx="3528903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066800"/>
          </a:xfrm>
        </p:spPr>
        <p:txBody>
          <a:bodyPr/>
          <a:lstStyle/>
          <a:p>
            <a:r>
              <a:rPr lang="en-US" dirty="0" smtClean="0"/>
              <a:t>Front-End – Tech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67" y="1154854"/>
            <a:ext cx="2136000" cy="1509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26" y="5219480"/>
            <a:ext cx="3453167" cy="1422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93" y="3431690"/>
            <a:ext cx="2310065" cy="1298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9" y="1393047"/>
            <a:ext cx="1291318" cy="1033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14583" r="11687" b="18889"/>
          <a:stretch/>
        </p:blipFill>
        <p:spPr>
          <a:xfrm>
            <a:off x="6838950" y="2942575"/>
            <a:ext cx="2053492" cy="2276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8" t="26984" r="9792" b="26786"/>
          <a:stretch/>
        </p:blipFill>
        <p:spPr>
          <a:xfrm>
            <a:off x="5610610" y="5476123"/>
            <a:ext cx="2978055" cy="9094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 t="25573" r="20938" b="23887"/>
          <a:stretch/>
        </p:blipFill>
        <p:spPr>
          <a:xfrm>
            <a:off x="5363539" y="1424687"/>
            <a:ext cx="3528903" cy="1098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49" y="3223777"/>
            <a:ext cx="32956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066800"/>
          </a:xfrm>
        </p:spPr>
        <p:txBody>
          <a:bodyPr/>
          <a:lstStyle/>
          <a:p>
            <a:r>
              <a:rPr lang="en-US" dirty="0" smtClean="0"/>
              <a:t>Front-End – Dependencies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16015" b="22257"/>
          <a:stretch/>
        </p:blipFill>
        <p:spPr>
          <a:xfrm>
            <a:off x="1868751" y="1482199"/>
            <a:ext cx="3379524" cy="3727976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5" t="4871" r="5625" b="6066"/>
          <a:stretch/>
        </p:blipFill>
        <p:spPr bwMode="auto">
          <a:xfrm>
            <a:off x="5353050" y="1482199"/>
            <a:ext cx="36576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2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911975" cy="1066800"/>
          </a:xfrm>
        </p:spPr>
        <p:txBody>
          <a:bodyPr/>
          <a:lstStyle/>
          <a:p>
            <a:r>
              <a:rPr lang="en-US" dirty="0" smtClean="0"/>
              <a:t>Back-End - Tech</a:t>
            </a:r>
            <a:endParaRPr lang="en-US" dirty="0"/>
          </a:p>
        </p:txBody>
      </p:sp>
      <p:pic>
        <p:nvPicPr>
          <p:cNvPr id="9" name="Picture 2" descr="Convert PNG to JPG Image file using Java - Memorynotfound">
            <a:extLst>
              <a:ext uri="{FF2B5EF4-FFF2-40B4-BE49-F238E27FC236}">
                <a16:creationId xmlns:a16="http://schemas.microsoft.com/office/drawing/2014/main" xmlns="" id="{988728E9-7BB9-4DD6-A842-8355B0C8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87" y="976828"/>
            <a:ext cx="2237406" cy="29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ervé Beraud | FOSS Hacker at Red Hat / Science Lover">
            <a:extLst>
              <a:ext uri="{FF2B5EF4-FFF2-40B4-BE49-F238E27FC236}">
                <a16:creationId xmlns:a16="http://schemas.microsoft.com/office/drawing/2014/main" xmlns="" id="{7350C25E-EC58-4239-893E-5EB680B79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012" y="4266068"/>
            <a:ext cx="1393956" cy="18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2019 Postman “State of the API” Report Reveals APIs Expanding Beyond  Developers | Business Wire">
            <a:extLst>
              <a:ext uri="{FF2B5EF4-FFF2-40B4-BE49-F238E27FC236}">
                <a16:creationId xmlns:a16="http://schemas.microsoft.com/office/drawing/2014/main" xmlns="" id="{4B082850-C8BE-4E80-A774-A04243366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511483"/>
            <a:ext cx="2091878" cy="145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etailed Use of Mybatis ResultMap">
            <a:extLst>
              <a:ext uri="{FF2B5EF4-FFF2-40B4-BE49-F238E27FC236}">
                <a16:creationId xmlns:a16="http://schemas.microsoft.com/office/drawing/2014/main" xmlns="" id="{C48E2EB4-CE24-4C7B-BAAD-0F049FF8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168" y="3159822"/>
            <a:ext cx="2364208" cy="187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pring Boot">
            <a:extLst>
              <a:ext uri="{FF2B5EF4-FFF2-40B4-BE49-F238E27FC236}">
                <a16:creationId xmlns:a16="http://schemas.microsoft.com/office/drawing/2014/main" xmlns="" id="{93024AF2-7D13-4F55-A866-B9D7382C5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21" y="1511483"/>
            <a:ext cx="1155501" cy="138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intaar - MySQL Dasar: Siap untuk Menggunakan Database pada Website">
            <a:extLst>
              <a:ext uri="{FF2B5EF4-FFF2-40B4-BE49-F238E27FC236}">
                <a16:creationId xmlns:a16="http://schemas.microsoft.com/office/drawing/2014/main" xmlns="" id="{E920F816-7595-4A5D-9386-E2D64D1DD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70" y="3235997"/>
            <a:ext cx="2194002" cy="172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5195372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4F528-1290-43F5-B94B-EAA613C8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ID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863725"/>
            <a:ext cx="9144000" cy="3454400"/>
            <a:chOff x="0" y="1863725"/>
            <a:chExt cx="9144000" cy="345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63725"/>
              <a:ext cx="9144000" cy="345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9" y="3444223"/>
              <a:ext cx="695325" cy="293403"/>
            </a:xfrm>
            <a:prstGeom prst="rect">
              <a:avLst/>
            </a:prstGeom>
          </p:spPr>
        </p:pic>
        <p:pic>
          <p:nvPicPr>
            <p:cNvPr id="20" name="Picture 2" descr="Hervé Beraud | FOSS Hacker at Red Hat / Science Lover">
              <a:extLst>
                <a:ext uri="{FF2B5EF4-FFF2-40B4-BE49-F238E27FC236}">
                  <a16:creationId xmlns:a16="http://schemas.microsoft.com/office/drawing/2014/main" xmlns="" id="{7350C25E-EC58-4239-893E-5EB680B79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831" y="3348035"/>
              <a:ext cx="610793" cy="485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3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4F528-1290-43F5-B94B-EAA613C8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26086"/>
            <a:ext cx="6767513" cy="11430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69" y="1626948"/>
            <a:ext cx="6117579" cy="46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4F528-1290-43F5-B94B-EAA613C8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26086"/>
            <a:ext cx="6767513" cy="1143000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770" y="1752691"/>
            <a:ext cx="7338230" cy="299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4F528-1290-43F5-B94B-EAA613C8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26086"/>
            <a:ext cx="6767513" cy="114300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6" y="1397595"/>
            <a:ext cx="7305674" cy="53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750</Words>
  <Application>Microsoft Office PowerPoint</Application>
  <PresentationFormat>On-screen Show (4:3)</PresentationFormat>
  <Paragraphs>215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template</vt:lpstr>
      <vt:lpstr>Custom Design</vt:lpstr>
      <vt:lpstr>INTERNET BANKING</vt:lpstr>
      <vt:lpstr>Internet Banking</vt:lpstr>
      <vt:lpstr>Front-End – Tech</vt:lpstr>
      <vt:lpstr>Front-End – Dependencies</vt:lpstr>
      <vt:lpstr>Back-End - Tech</vt:lpstr>
      <vt:lpstr>Program Flow</vt:lpstr>
      <vt:lpstr>Use Case Diagram</vt:lpstr>
      <vt:lpstr>Activity Diagram</vt:lpstr>
      <vt:lpstr>Class Diagram</vt:lpstr>
      <vt:lpstr>Internet Banking Features</vt:lpstr>
      <vt:lpstr>Registration</vt:lpstr>
      <vt:lpstr>Login</vt:lpstr>
      <vt:lpstr>Logout</vt:lpstr>
      <vt:lpstr>View Balance</vt:lpstr>
      <vt:lpstr>View Profile</vt:lpstr>
      <vt:lpstr>Telephone Bill</vt:lpstr>
      <vt:lpstr>Telephone Payment</vt:lpstr>
      <vt:lpstr>Handphone Bill</vt:lpstr>
      <vt:lpstr>Handphone Payment</vt:lpstr>
      <vt:lpstr>PowerPoint Presentation</vt:lpstr>
      <vt:lpstr>PowerPoint Presentation</vt:lpstr>
      <vt:lpstr>Front-End – Web Banking App</vt:lpstr>
      <vt:lpstr>Front-End -  Banking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AYOJEK! (Cloning Gojek Apps)</dc:title>
  <cp:lastModifiedBy>Windows User</cp:lastModifiedBy>
  <cp:revision>21</cp:revision>
  <dcterms:modified xsi:type="dcterms:W3CDTF">2020-11-29T17:20:15Z</dcterms:modified>
</cp:coreProperties>
</file>