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ay mehta" userId="a93f49411f592b31" providerId="LiveId" clId="{E2E70111-BE8D-924E-B95E-2868C957343A}"/>
    <pc:docChg chg="modSld">
      <pc:chgData name="aashay mehta" userId="a93f49411f592b31" providerId="LiveId" clId="{E2E70111-BE8D-924E-B95E-2868C957343A}" dt="2023-07-06T05:22:12.258" v="1" actId="1076"/>
      <pc:docMkLst>
        <pc:docMk/>
      </pc:docMkLst>
      <pc:sldChg chg="modSp mod">
        <pc:chgData name="aashay mehta" userId="a93f49411f592b31" providerId="LiveId" clId="{E2E70111-BE8D-924E-B95E-2868C957343A}" dt="2023-07-06T05:22:12.258" v="1" actId="1076"/>
        <pc:sldMkLst>
          <pc:docMk/>
          <pc:sldMk cId="2641902037" sldId="257"/>
        </pc:sldMkLst>
        <pc:spChg chg="mod">
          <ac:chgData name="aashay mehta" userId="a93f49411f592b31" providerId="LiveId" clId="{E2E70111-BE8D-924E-B95E-2868C957343A}" dt="2023-07-06T05:22:09.845" v="0" actId="1076"/>
          <ac:spMkLst>
            <pc:docMk/>
            <pc:sldMk cId="2641902037" sldId="257"/>
            <ac:spMk id="6" creationId="{03E4E83D-7C09-B6B2-64C4-9C0378E1B8F7}"/>
          </ac:spMkLst>
        </pc:spChg>
        <pc:spChg chg="mod">
          <ac:chgData name="aashay mehta" userId="a93f49411f592b31" providerId="LiveId" clId="{E2E70111-BE8D-924E-B95E-2868C957343A}" dt="2023-07-06T05:22:12.258" v="1" actId="1076"/>
          <ac:spMkLst>
            <pc:docMk/>
            <pc:sldMk cId="2641902037" sldId="257"/>
            <ac:spMk id="7" creationId="{059C6BD3-4F4C-BE5E-6D3A-31AA1AB471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7/6/23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7/6/23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43362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7/6/23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3290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7/6/23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6024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7/6/23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1262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7/6/23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3162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7/6/23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45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7/6/23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7616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7/6/23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7306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7/6/23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93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7/6/23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6845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7/6/23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24318877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view of mint green workspace with laptop, coffee, notebook, pen, glasses, and mouse">
            <a:extLst>
              <a:ext uri="{FF2B5EF4-FFF2-40B4-BE49-F238E27FC236}">
                <a16:creationId xmlns:a16="http://schemas.microsoft.com/office/drawing/2014/main" id="{1E48AD77-B07C-51F9-16BB-F99EAA96880C}"/>
              </a:ext>
            </a:extLst>
          </p:cNvPr>
          <p:cNvPicPr>
            <a:picLocks noChangeAspect="1"/>
          </p:cNvPicPr>
          <p:nvPr/>
        </p:nvPicPr>
        <p:blipFill rotWithShape="1">
          <a:blip r:embed="rId2">
            <a:alphaModFix/>
          </a:blip>
          <a:srcRect b="15730"/>
          <a:stretch/>
        </p:blipFill>
        <p:spPr>
          <a:xfrm>
            <a:off x="-1" y="10"/>
            <a:ext cx="12191999" cy="6857990"/>
          </a:xfrm>
          <a:prstGeom prst="rect">
            <a:avLst/>
          </a:prstGeom>
        </p:spPr>
      </p:pic>
      <p:sp>
        <p:nvSpPr>
          <p:cNvPr id="22" name="Rectangle 21">
            <a:extLst>
              <a:ext uri="{FF2B5EF4-FFF2-40B4-BE49-F238E27FC236}">
                <a16:creationId xmlns:a16="http://schemas.microsoft.com/office/drawing/2014/main" id="{87B080E6-308F-4DD8-A448-707DFB83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E0B984C-7C7C-309A-0542-ACC3AD3B4800}"/>
              </a:ext>
            </a:extLst>
          </p:cNvPr>
          <p:cNvSpPr>
            <a:spLocks noGrp="1"/>
          </p:cNvSpPr>
          <p:nvPr>
            <p:ph type="ctrTitle"/>
          </p:nvPr>
        </p:nvSpPr>
        <p:spPr>
          <a:xfrm>
            <a:off x="2286000" y="1523999"/>
            <a:ext cx="7620000" cy="1905001"/>
          </a:xfrm>
        </p:spPr>
        <p:txBody>
          <a:bodyPr>
            <a:normAutofit/>
          </a:bodyPr>
          <a:lstStyle/>
          <a:p>
            <a:pPr algn="ctr"/>
            <a:r>
              <a:rPr lang="en-US">
                <a:solidFill>
                  <a:srgbClr val="FFFFFF"/>
                </a:solidFill>
              </a:rPr>
              <a:t>PAC COMPETITION</a:t>
            </a:r>
          </a:p>
        </p:txBody>
      </p:sp>
      <p:sp>
        <p:nvSpPr>
          <p:cNvPr id="3" name="Subtitle 2">
            <a:extLst>
              <a:ext uri="{FF2B5EF4-FFF2-40B4-BE49-F238E27FC236}">
                <a16:creationId xmlns:a16="http://schemas.microsoft.com/office/drawing/2014/main" id="{A1AED1E1-B0DE-942E-68C7-22CDDC4EB4E3}"/>
              </a:ext>
            </a:extLst>
          </p:cNvPr>
          <p:cNvSpPr>
            <a:spLocks noGrp="1"/>
          </p:cNvSpPr>
          <p:nvPr>
            <p:ph type="subTitle" idx="1"/>
          </p:nvPr>
        </p:nvSpPr>
        <p:spPr>
          <a:xfrm>
            <a:off x="2191612" y="4161329"/>
            <a:ext cx="7714388" cy="1172672"/>
          </a:xfrm>
        </p:spPr>
        <p:txBody>
          <a:bodyPr>
            <a:normAutofit/>
          </a:bodyPr>
          <a:lstStyle/>
          <a:p>
            <a:pPr algn="ctr"/>
            <a:r>
              <a:rPr lang="en-US">
                <a:solidFill>
                  <a:srgbClr val="FFFFFF"/>
                </a:solidFill>
              </a:rPr>
              <a:t>Predicting the selling price of a used car using a decision tree</a:t>
            </a:r>
          </a:p>
        </p:txBody>
      </p:sp>
      <p:cxnSp>
        <p:nvCxnSpPr>
          <p:cNvPr id="24" name="Straight Connector 23">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3228" y="3795164"/>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53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E4E83D-7C09-B6B2-64C4-9C0378E1B8F7}"/>
              </a:ext>
            </a:extLst>
          </p:cNvPr>
          <p:cNvSpPr>
            <a:spLocks noGrp="1"/>
          </p:cNvSpPr>
          <p:nvPr>
            <p:ph idx="1"/>
          </p:nvPr>
        </p:nvSpPr>
        <p:spPr>
          <a:xfrm>
            <a:off x="317335" y="319702"/>
            <a:ext cx="5905500" cy="6199981"/>
          </a:xfrm>
        </p:spPr>
        <p:txBody>
          <a:bodyPr>
            <a:normAutofit fontScale="85000" lnSpcReduction="10000"/>
          </a:bodyPr>
          <a:lstStyle/>
          <a:p>
            <a:pPr marL="0" indent="0" algn="ctr">
              <a:buNone/>
            </a:pPr>
            <a:r>
              <a:rPr lang="en-US" b="1" u="sng" dirty="0"/>
              <a:t>What did you do right with the analysis and what went wrong?</a:t>
            </a:r>
          </a:p>
          <a:p>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I explored a range of regression models (linear regression, decision tree regressions) to predict car sale prices. I followed the process of data exploration to identify variables, data tidying, splitting the data and then applying the regression model.</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It was a good idea to separate the columns ‘power’ into ‘power’ and ‘</a:t>
            </a:r>
            <a:r>
              <a:rPr lang="en-NZ" sz="1800" kern="0" spc="15" dirty="0" err="1">
                <a:effectLst/>
                <a:latin typeface="Calibri" panose="020F0502020204030204" pitchFamily="34" charset="0"/>
                <a:ea typeface="Times New Roman" panose="02020603050405020304" pitchFamily="18" charset="0"/>
                <a:cs typeface="Calibri" panose="020F0502020204030204" pitchFamily="34" charset="0"/>
              </a:rPr>
              <a:t>powerRPM</a:t>
            </a:r>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 and torque into ‘torque’ and ‘</a:t>
            </a:r>
            <a:r>
              <a:rPr lang="en-NZ" sz="1800" kern="0" spc="15" dirty="0" err="1">
                <a:effectLst/>
                <a:latin typeface="Calibri" panose="020F0502020204030204" pitchFamily="34" charset="0"/>
                <a:ea typeface="Times New Roman" panose="02020603050405020304" pitchFamily="18" charset="0"/>
                <a:cs typeface="Calibri" panose="020F0502020204030204" pitchFamily="34" charset="0"/>
              </a:rPr>
              <a:t>torqueRPM</a:t>
            </a:r>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 and parse numbers for all four columns. This allowed me to </a:t>
            </a:r>
            <a:r>
              <a:rPr lang="en-NZ" sz="1800" kern="0" spc="15" dirty="0" err="1">
                <a:effectLst/>
                <a:latin typeface="Calibri" panose="020F0502020204030204" pitchFamily="34" charset="0"/>
                <a:ea typeface="Times New Roman" panose="02020603050405020304" pitchFamily="18" charset="0"/>
                <a:cs typeface="Calibri" panose="020F0502020204030204" pitchFamily="34" charset="0"/>
              </a:rPr>
              <a:t>analyze</a:t>
            </a:r>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 the numerical data</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It was a great idea to do a linear regression of </a:t>
            </a:r>
            <a:r>
              <a:rPr lang="en-NZ" kern="0" spc="15" dirty="0">
                <a:latin typeface="Calibri" panose="020F0502020204030204" pitchFamily="34" charset="0"/>
                <a:ea typeface="Times New Roman" panose="02020603050405020304" pitchFamily="18" charset="0"/>
                <a:cs typeface="Calibri" panose="020F0502020204030204" pitchFamily="34" charset="0"/>
              </a:rPr>
              <a:t>handpicked </a:t>
            </a:r>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individual variables so I could identify predictors of price. I also did feature selection to find relevant and redundant numerical variables. This identification helped me build my model and determine which variables would be potential effective predictors of used car prices. </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I created new columns of features in the </a:t>
            </a:r>
            <a:r>
              <a:rPr lang="en-NZ" sz="1800" kern="0" spc="15" dirty="0" err="1">
                <a:effectLst/>
                <a:latin typeface="Calibri" panose="020F0502020204030204" pitchFamily="34" charset="0"/>
                <a:ea typeface="Times New Roman" panose="02020603050405020304" pitchFamily="18" charset="0"/>
                <a:cs typeface="Calibri" panose="020F0502020204030204" pitchFamily="34" charset="0"/>
              </a:rPr>
              <a:t>body_type</a:t>
            </a:r>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 column in our dataset based on the linear regression findings to use as a variable for prediction in the final decision tree used. This included variables such as “</a:t>
            </a:r>
            <a:r>
              <a:rPr lang="en-NZ" sz="1800" kern="0" spc="15" dirty="0" err="1">
                <a:effectLst/>
                <a:latin typeface="Calibri" panose="020F0502020204030204" pitchFamily="34" charset="0"/>
                <a:ea typeface="Times New Roman" panose="02020603050405020304" pitchFamily="18" charset="0"/>
                <a:cs typeface="Calibri" panose="020F0502020204030204" pitchFamily="34" charset="0"/>
              </a:rPr>
              <a:t>isSedan</a:t>
            </a:r>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 “</a:t>
            </a:r>
            <a:r>
              <a:rPr lang="en-NZ" sz="1800" kern="0" spc="15" dirty="0" err="1">
                <a:effectLst/>
                <a:latin typeface="Calibri" panose="020F0502020204030204" pitchFamily="34" charset="0"/>
                <a:ea typeface="Times New Roman" panose="02020603050405020304" pitchFamily="18" charset="0"/>
                <a:cs typeface="Calibri" panose="020F0502020204030204" pitchFamily="34" charset="0"/>
              </a:rPr>
              <a:t>isMinivan</a:t>
            </a:r>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 and “</a:t>
            </a:r>
            <a:r>
              <a:rPr lang="en-NZ" sz="1800" kern="0" spc="15" dirty="0" err="1">
                <a:effectLst/>
                <a:latin typeface="Calibri" panose="020F0502020204030204" pitchFamily="34" charset="0"/>
                <a:ea typeface="Times New Roman" panose="02020603050405020304" pitchFamily="18" charset="0"/>
                <a:cs typeface="Calibri" panose="020F0502020204030204" pitchFamily="34" charset="0"/>
              </a:rPr>
              <a:t>isSUV</a:t>
            </a:r>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 This helped strengthen my analysis. I used </a:t>
            </a:r>
            <a:r>
              <a:rPr lang="en-NZ" sz="1800" kern="0" spc="15" dirty="0" err="1">
                <a:effectLst/>
                <a:latin typeface="Calibri" panose="020F0502020204030204" pitchFamily="34" charset="0"/>
                <a:ea typeface="Times New Roman" panose="02020603050405020304" pitchFamily="18" charset="0"/>
                <a:cs typeface="Calibri" panose="020F0502020204030204" pitchFamily="34" charset="0"/>
              </a:rPr>
              <a:t>strigr</a:t>
            </a:r>
            <a:r>
              <a:rPr lang="en-NZ" kern="0" spc="15" dirty="0" err="1">
                <a:latin typeface="Calibri" panose="020F0502020204030204" pitchFamily="34" charset="0"/>
                <a:ea typeface="Times New Roman" panose="02020603050405020304" pitchFamily="18" charset="0"/>
                <a:cs typeface="Calibri" panose="020F0502020204030204" pitchFamily="34" charset="0"/>
              </a:rPr>
              <a:t>s</a:t>
            </a:r>
            <a:r>
              <a:rPr lang="en-NZ" kern="0" spc="15" dirty="0">
                <a:latin typeface="Calibri" panose="020F0502020204030204" pitchFamily="34" charset="0"/>
                <a:ea typeface="Times New Roman" panose="02020603050405020304" pitchFamily="18" charset="0"/>
                <a:cs typeface="Calibri" panose="020F0502020204030204" pitchFamily="34" charset="0"/>
              </a:rPr>
              <a:t> package </a:t>
            </a:r>
            <a:r>
              <a:rPr lang="en-NZ" sz="1800" kern="0" spc="15" dirty="0">
                <a:effectLst/>
                <a:latin typeface="Calibri" panose="020F0502020204030204" pitchFamily="34" charset="0"/>
                <a:ea typeface="Times New Roman" panose="02020603050405020304" pitchFamily="18" charset="0"/>
                <a:cs typeface="Calibri" panose="020F0502020204030204" pitchFamily="34" charset="0"/>
              </a:rPr>
              <a:t>to create new columns – though it was time consuming!</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059C6BD3-4F4C-BE5E-6D3A-31AA1AB4712A}"/>
              </a:ext>
            </a:extLst>
          </p:cNvPr>
          <p:cNvSpPr txBox="1"/>
          <p:nvPr/>
        </p:nvSpPr>
        <p:spPr>
          <a:xfrm>
            <a:off x="6400965" y="257288"/>
            <a:ext cx="5257800" cy="6324808"/>
          </a:xfrm>
          <a:prstGeom prst="rect">
            <a:avLst/>
          </a:prstGeom>
          <a:noFill/>
        </p:spPr>
        <p:txBody>
          <a:bodyPr wrap="square" rtlCol="0">
            <a:spAutoFit/>
          </a:bodyPr>
          <a:lstStyle/>
          <a:p>
            <a:pPr>
              <a:spcAft>
                <a:spcPts val="1450"/>
              </a:spcAft>
            </a:pPr>
            <a:r>
              <a:rPr lang="en-NZ" sz="1500" b="1" u="sng" kern="0" spc="15" dirty="0">
                <a:effectLst/>
                <a:latin typeface="Calibri" panose="020F0502020204030204" pitchFamily="34" charset="0"/>
                <a:ea typeface="Times New Roman" panose="02020603050405020304" pitchFamily="18" charset="0"/>
                <a:cs typeface="Calibri" panose="020F0502020204030204" pitchFamily="34" charset="0"/>
              </a:rPr>
              <a:t>If you had to do it over, what you would do different</a:t>
            </a:r>
          </a:p>
          <a:p>
            <a:pPr marL="285750" indent="-285750">
              <a:spcAft>
                <a:spcPts val="1450"/>
              </a:spcAft>
              <a:buFont typeface="Arial" panose="020B0604020202020204" pitchFamily="34" charset="0"/>
              <a:buChar char="•"/>
            </a:pPr>
            <a:r>
              <a:rPr lang="en-NZ" sz="1500" kern="0" spc="15" dirty="0">
                <a:effectLst/>
                <a:latin typeface="Calibri" panose="020F0502020204030204" pitchFamily="34" charset="0"/>
                <a:ea typeface="Times New Roman" panose="02020603050405020304" pitchFamily="18" charset="0"/>
                <a:cs typeface="Calibri" panose="020F0502020204030204" pitchFamily="34" charset="0"/>
              </a:rPr>
              <a:t>I would modify how I tided the data. I would tidy variables I did not this time around. This includes </a:t>
            </a:r>
            <a:r>
              <a:rPr lang="en-NZ" sz="1500" kern="0" spc="15" dirty="0" err="1">
                <a:effectLst/>
                <a:latin typeface="Calibri" panose="020F0502020204030204" pitchFamily="34" charset="0"/>
                <a:ea typeface="Times New Roman" panose="02020603050405020304" pitchFamily="18" charset="0"/>
                <a:cs typeface="Calibri" panose="020F0502020204030204" pitchFamily="34" charset="0"/>
              </a:rPr>
              <a:t>Trim_name</a:t>
            </a:r>
            <a:r>
              <a:rPr lang="en-NZ" sz="1500" kern="0" spc="15" dirty="0">
                <a:effectLst/>
                <a:latin typeface="Calibri" panose="020F0502020204030204" pitchFamily="34" charset="0"/>
                <a:ea typeface="Times New Roman" panose="02020603050405020304" pitchFamily="18" charset="0"/>
                <a:cs typeface="Calibri" panose="020F0502020204030204" pitchFamily="34" charset="0"/>
              </a:rPr>
              <a:t>, </a:t>
            </a:r>
            <a:r>
              <a:rPr lang="en-NZ" sz="1500" kern="0" spc="15" dirty="0" err="1">
                <a:effectLst/>
                <a:latin typeface="Calibri" panose="020F0502020204030204" pitchFamily="34" charset="0"/>
                <a:ea typeface="Times New Roman" panose="02020603050405020304" pitchFamily="18" charset="0"/>
                <a:cs typeface="Calibri" panose="020F0502020204030204" pitchFamily="34" charset="0"/>
              </a:rPr>
              <a:t>model_name</a:t>
            </a:r>
            <a:r>
              <a:rPr lang="en-NZ" sz="1500" kern="0" spc="15" dirty="0">
                <a:effectLst/>
                <a:latin typeface="Calibri" panose="020F0502020204030204" pitchFamily="34" charset="0"/>
                <a:ea typeface="Times New Roman" panose="02020603050405020304" pitchFamily="18" charset="0"/>
                <a:cs typeface="Calibri" panose="020F0502020204030204" pitchFamily="34" charset="0"/>
              </a:rPr>
              <a:t> and </a:t>
            </a:r>
            <a:r>
              <a:rPr lang="en-NZ" sz="1500" kern="0" spc="15" dirty="0" err="1">
                <a:effectLst/>
                <a:latin typeface="Calibri" panose="020F0502020204030204" pitchFamily="34" charset="0"/>
                <a:ea typeface="Times New Roman" panose="02020603050405020304" pitchFamily="18" charset="0"/>
                <a:cs typeface="Calibri" panose="020F0502020204030204" pitchFamily="34" charset="0"/>
              </a:rPr>
              <a:t>make_name</a:t>
            </a:r>
            <a:r>
              <a:rPr lang="en-NZ" sz="1500" kern="0" spc="15" dirty="0">
                <a:effectLst/>
                <a:latin typeface="Calibri" panose="020F0502020204030204" pitchFamily="34" charset="0"/>
                <a:ea typeface="Times New Roman" panose="02020603050405020304" pitchFamily="18" charset="0"/>
                <a:cs typeface="Calibri" panose="020F0502020204030204" pitchFamily="34" charset="0"/>
              </a:rPr>
              <a:t> which I feel would be effective predictors of a price of a used car. These could perhaps be organized more effectively for the purposes of </a:t>
            </a:r>
            <a:r>
              <a:rPr lang="en-NZ" sz="1500" kern="0" spc="15" dirty="0" err="1">
                <a:effectLst/>
                <a:latin typeface="Calibri" panose="020F0502020204030204" pitchFamily="34" charset="0"/>
                <a:ea typeface="Times New Roman" panose="02020603050405020304" pitchFamily="18" charset="0"/>
                <a:cs typeface="Calibri" panose="020F0502020204030204" pitchFamily="34" charset="0"/>
              </a:rPr>
              <a:t>analyzing</a:t>
            </a:r>
            <a:r>
              <a:rPr lang="en-NZ" sz="1500" kern="0" spc="15" dirty="0">
                <a:effectLst/>
                <a:latin typeface="Calibri" panose="020F0502020204030204" pitchFamily="34" charset="0"/>
                <a:ea typeface="Times New Roman" panose="02020603050405020304" pitchFamily="18" charset="0"/>
                <a:cs typeface="Calibri" panose="020F0502020204030204" pitchFamily="34" charset="0"/>
              </a:rPr>
              <a:t> data for the competition. </a:t>
            </a:r>
          </a:p>
          <a:p>
            <a:pPr marL="285750" indent="-285750">
              <a:spcAft>
                <a:spcPts val="1450"/>
              </a:spcAft>
              <a:buFont typeface="Arial" panose="020B0604020202020204" pitchFamily="34" charset="0"/>
              <a:buChar char="•"/>
            </a:pPr>
            <a:r>
              <a:rPr lang="en-NZ" sz="1500" kern="0" spc="15" dirty="0">
                <a:effectLst/>
                <a:latin typeface="Calibri" panose="020F0502020204030204" pitchFamily="34" charset="0"/>
                <a:ea typeface="Times New Roman" panose="02020603050405020304" pitchFamily="18" charset="0"/>
                <a:cs typeface="Calibri" panose="020F0502020204030204" pitchFamily="34" charset="0"/>
              </a:rPr>
              <a:t>Better tidying of my data would have also opened options so I could do a linear regression, ensemble model or try other models of </a:t>
            </a:r>
            <a:r>
              <a:rPr lang="en-NZ" sz="1500" kern="0" spc="15" dirty="0" err="1">
                <a:effectLst/>
                <a:latin typeface="Calibri" panose="020F0502020204030204" pitchFamily="34" charset="0"/>
                <a:ea typeface="Times New Roman" panose="02020603050405020304" pitchFamily="18" charset="0"/>
                <a:cs typeface="Calibri" panose="020F0502020204030204" pitchFamily="34" charset="0"/>
              </a:rPr>
              <a:t>anaylsis</a:t>
            </a:r>
            <a:r>
              <a:rPr lang="en-NZ" sz="1500" kern="0" spc="15" dirty="0">
                <a:effectLst/>
                <a:latin typeface="Calibri" panose="020F0502020204030204" pitchFamily="34" charset="0"/>
                <a:ea typeface="Times New Roman" panose="02020603050405020304" pitchFamily="18" charset="0"/>
                <a:cs typeface="Calibri" panose="020F0502020204030204" pitchFamily="34" charset="0"/>
              </a:rPr>
              <a:t>. I would attempt to better understand these in the future. </a:t>
            </a:r>
            <a:endParaRPr lang="en-NZ"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450"/>
              </a:spcAft>
              <a:buFont typeface="Arial" panose="020B0604020202020204" pitchFamily="34" charset="0"/>
              <a:buChar char="•"/>
            </a:pPr>
            <a:r>
              <a:rPr lang="en-NZ" sz="1500" kern="0" spc="15" dirty="0">
                <a:effectLst/>
                <a:latin typeface="Calibri" panose="020F0502020204030204" pitchFamily="34" charset="0"/>
                <a:ea typeface="Times New Roman" panose="02020603050405020304" pitchFamily="18" charset="0"/>
                <a:cs typeface="Calibri" panose="020F0502020204030204" pitchFamily="34" charset="0"/>
              </a:rPr>
              <a:t>I would graph visualize the categorical variables to better refine which ones to use as predictors in my decision tree/ model.  </a:t>
            </a:r>
            <a:endParaRPr lang="en-NZ"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450"/>
              </a:spcAft>
              <a:buFont typeface="Arial" panose="020B0604020202020204" pitchFamily="34" charset="0"/>
              <a:buChar char="•"/>
            </a:pPr>
            <a:r>
              <a:rPr lang="en-NZ" sz="1500" kern="0" spc="15" dirty="0">
                <a:effectLst/>
                <a:latin typeface="Calibri" panose="020F0502020204030204" pitchFamily="34" charset="0"/>
                <a:ea typeface="Times New Roman" panose="02020603050405020304" pitchFamily="18" charset="0"/>
                <a:cs typeface="Calibri" panose="020F0502020204030204" pitchFamily="34" charset="0"/>
              </a:rPr>
              <a:t>I got errors indicating that there were different factors in my analysis data compared to the scoring data file. I did not have enough knowledge or time to resolve this issue. </a:t>
            </a:r>
            <a:endParaRPr lang="en-NZ"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450"/>
              </a:spcAft>
              <a:buFont typeface="Arial" panose="020B0604020202020204" pitchFamily="34" charset="0"/>
              <a:buChar char="•"/>
            </a:pPr>
            <a:r>
              <a:rPr lang="en-NZ" sz="1500" kern="0" spc="15" dirty="0">
                <a:effectLst/>
                <a:latin typeface="Calibri" panose="020F0502020204030204" pitchFamily="34" charset="0"/>
                <a:ea typeface="Times New Roman" panose="02020603050405020304" pitchFamily="18" charset="0"/>
                <a:cs typeface="Calibri" panose="020F0502020204030204" pitchFamily="34" charset="0"/>
              </a:rPr>
              <a:t>I feel lack of knowledge and experience prevented me from doing what I wanted to do. Though overall, it was a positive experience as I became more confident putting into practice the code. </a:t>
            </a:r>
            <a:endParaRPr lang="en-NZ" sz="1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500" dirty="0"/>
          </a:p>
        </p:txBody>
      </p:sp>
    </p:spTree>
    <p:extLst>
      <p:ext uri="{BB962C8B-B14F-4D97-AF65-F5344CB8AC3E}">
        <p14:creationId xmlns:p14="http://schemas.microsoft.com/office/powerpoint/2010/main" val="2641902037"/>
      </p:ext>
    </p:extLst>
  </p:cSld>
  <p:clrMapOvr>
    <a:masterClrMapping/>
  </p:clrMapOvr>
</p:sld>
</file>

<file path=ppt/theme/theme1.xml><?xml version="1.0" encoding="utf-8"?>
<a:theme xmlns:a="http://schemas.openxmlformats.org/drawingml/2006/main" name="PortalVTI">
  <a:themeElements>
    <a:clrScheme name="AnalogousFromLightSeedLeftStep">
      <a:dk1>
        <a:srgbClr val="000000"/>
      </a:dk1>
      <a:lt1>
        <a:srgbClr val="FFFFFF"/>
      </a:lt1>
      <a:dk2>
        <a:srgbClr val="3E2441"/>
      </a:dk2>
      <a:lt2>
        <a:srgbClr val="E8E6E2"/>
      </a:lt2>
      <a:accent1>
        <a:srgbClr val="96A3C6"/>
      </a:accent1>
      <a:accent2>
        <a:srgbClr val="7FA7BA"/>
      </a:accent2>
      <a:accent3>
        <a:srgbClr val="82ACA8"/>
      </a:accent3>
      <a:accent4>
        <a:srgbClr val="77AE92"/>
      </a:accent4>
      <a:accent5>
        <a:srgbClr val="81AC84"/>
      </a:accent5>
      <a:accent6>
        <a:srgbClr val="8AAE77"/>
      </a:accent6>
      <a:hlink>
        <a:srgbClr val="908157"/>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38</TotalTime>
  <Words>453</Words>
  <Application>Microsoft Macintosh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Trade Gothic Next Cond</vt:lpstr>
      <vt:lpstr>Trade Gothic Next Light</vt:lpstr>
      <vt:lpstr>PortalVTI</vt:lpstr>
      <vt:lpstr>PAC COMPETITION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 COMPETITION</dc:title>
  <dc:creator>Thakkar, Mrs. Anshita</dc:creator>
  <cp:lastModifiedBy>Anshita Thakkar</cp:lastModifiedBy>
  <cp:revision>1</cp:revision>
  <dcterms:created xsi:type="dcterms:W3CDTF">2023-07-06T04:41:37Z</dcterms:created>
  <dcterms:modified xsi:type="dcterms:W3CDTF">2023-07-06T05:22:14Z</dcterms:modified>
</cp:coreProperties>
</file>