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4" r:id="rId1"/>
  </p:sldMasterIdLst>
  <p:sldIdLst>
    <p:sldId id="256" r:id="rId2"/>
    <p:sldId id="257" r:id="rId3"/>
    <p:sldId id="265" r:id="rId4"/>
    <p:sldId id="271" r:id="rId5"/>
    <p:sldId id="266" r:id="rId6"/>
    <p:sldId id="267" r:id="rId7"/>
    <p:sldId id="270" r:id="rId8"/>
    <p:sldId id="272" r:id="rId9"/>
  </p:sldIdLst>
  <p:sldSz cx="12192000" cy="6858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6015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137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335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4992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3268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90380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72468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4284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7942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560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958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3779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4451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556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958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579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033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AAD347D-5ACD-4C99-B74B-A9C85AD731AF}" type="datetimeFigureOut">
              <a:rPr lang="en-US" smtClean="0"/>
              <a:t>12/1/2018</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07763517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costa-rican-household-poverty-predicti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1012680" y="498811"/>
            <a:ext cx="10164600" cy="1674374"/>
          </a:xfrm>
          <a:prstGeom prst="rect">
            <a:avLst/>
          </a:prstGeom>
          <a:solidFill>
            <a:schemeClr val="tx1">
              <a:lumMod val="85000"/>
            </a:schemeClr>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900" b="0" strike="noStrike" spc="-1" dirty="0">
                <a:solidFill>
                  <a:srgbClr val="000000"/>
                </a:solidFill>
                <a:uFill>
                  <a:solidFill>
                    <a:srgbClr val="FFFFFF"/>
                  </a:solidFill>
                </a:uFill>
                <a:latin typeface="Arial"/>
                <a:ea typeface="DejaVu Sans"/>
              </a:rPr>
              <a:t>Costa Rican Household Poverty Level Prediction</a:t>
            </a:r>
            <a:endParaRPr lang="en-US" sz="1800" b="0" strike="noStrike" spc="-1" dirty="0">
              <a:solidFill>
                <a:srgbClr val="000000"/>
              </a:solidFill>
              <a:uFill>
                <a:solidFill>
                  <a:srgbClr val="FFFFFF"/>
                </a:solidFill>
              </a:uFill>
              <a:latin typeface="Arial"/>
            </a:endParaRPr>
          </a:p>
        </p:txBody>
      </p:sp>
      <p:sp>
        <p:nvSpPr>
          <p:cNvPr id="73" name="CustomShape 2"/>
          <p:cNvSpPr/>
          <p:nvPr/>
        </p:nvSpPr>
        <p:spPr>
          <a:xfrm>
            <a:off x="1980720" y="3918031"/>
            <a:ext cx="8228520" cy="1489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1820" b="0" strike="noStrike" spc="-1" dirty="0">
                <a:uFill>
                  <a:solidFill>
                    <a:srgbClr val="FFFFFF"/>
                  </a:solidFill>
                </a:uFill>
                <a:latin typeface="Arial"/>
                <a:ea typeface="DejaVu Sans"/>
              </a:rPr>
              <a:t>Applied Machine Learning Fall 2018</a:t>
            </a:r>
            <a:endParaRPr lang="en-US" sz="1800" b="0" strike="noStrike" spc="-1" dirty="0">
              <a:uFill>
                <a:solidFill>
                  <a:srgbClr val="FFFFFF"/>
                </a:solidFill>
              </a:uFill>
              <a:latin typeface="Arial"/>
            </a:endParaRPr>
          </a:p>
          <a:p>
            <a:pPr>
              <a:lnSpc>
                <a:spcPct val="100000"/>
              </a:lnSpc>
            </a:pPr>
            <a:r>
              <a:rPr lang="en-US" sz="1820" b="0" strike="noStrike" spc="-1" dirty="0">
                <a:uFill>
                  <a:solidFill>
                    <a:srgbClr val="FFFFFF"/>
                  </a:solidFill>
                </a:uFill>
                <a:latin typeface="Arial"/>
                <a:ea typeface="DejaVu Sans"/>
              </a:rPr>
              <a:t>Project Phase-1</a:t>
            </a:r>
            <a:endParaRPr lang="en-US" sz="1800" b="0" strike="noStrike" spc="-1" dirty="0">
              <a:uFill>
                <a:solidFill>
                  <a:srgbClr val="FFFFFF"/>
                </a:solidFill>
              </a:uFill>
              <a:latin typeface="Arial"/>
            </a:endParaRPr>
          </a:p>
          <a:p>
            <a:pPr>
              <a:lnSpc>
                <a:spcPct val="100000"/>
              </a:lnSpc>
            </a:pPr>
            <a:endParaRPr lang="en-US" sz="1800" b="0" strike="noStrike" spc="-1" dirty="0">
              <a:uFill>
                <a:solidFill>
                  <a:srgbClr val="FFFFFF"/>
                </a:solidFill>
              </a:uFill>
              <a:latin typeface="Arial"/>
            </a:endParaRPr>
          </a:p>
          <a:p>
            <a:pPr>
              <a:lnSpc>
                <a:spcPct val="100000"/>
              </a:lnSpc>
            </a:pPr>
            <a:r>
              <a:rPr lang="en-US" sz="2540" b="0" strike="noStrike" spc="-1" dirty="0">
                <a:uFill>
                  <a:solidFill>
                    <a:srgbClr val="FFFFFF"/>
                  </a:solidFill>
                </a:uFill>
                <a:latin typeface="Arial"/>
                <a:ea typeface="DejaVu Sans"/>
              </a:rPr>
              <a:t>Abhijit Thakre</a:t>
            </a:r>
            <a:endParaRPr lang="en-US" sz="1800" b="0" strike="noStrike" spc="-1" dirty="0">
              <a:uFill>
                <a:solidFill>
                  <a:srgbClr val="FFFFFF"/>
                </a:solidFill>
              </a:uFill>
              <a:latin typeface="Arial"/>
            </a:endParaRPr>
          </a:p>
          <a:p>
            <a:pPr>
              <a:lnSpc>
                <a:spcPct val="100000"/>
              </a:lnSpc>
            </a:pPr>
            <a:r>
              <a:rPr lang="en-US" sz="2540" b="0" strike="noStrike" spc="-1" dirty="0">
                <a:uFill>
                  <a:solidFill>
                    <a:srgbClr val="FFFFFF"/>
                  </a:solidFill>
                </a:uFill>
                <a:latin typeface="Arial"/>
                <a:ea typeface="DejaVu Sans"/>
              </a:rPr>
              <a:t>Dhanya Mathew</a:t>
            </a:r>
            <a:endParaRPr lang="en-US" sz="1800" b="0" strike="noStrike" spc="-1" dirty="0">
              <a:uFill>
                <a:solidFill>
                  <a:srgbClr val="FFFFFF"/>
                </a:solidFill>
              </a:uFill>
              <a:latin typeface="Arial"/>
            </a:endParaRPr>
          </a:p>
          <a:p>
            <a:pPr>
              <a:lnSpc>
                <a:spcPct val="100000"/>
              </a:lnSpc>
            </a:pPr>
            <a:r>
              <a:rPr lang="en-US" sz="2540" b="0" strike="noStrike" spc="-1" dirty="0">
                <a:uFill>
                  <a:solidFill>
                    <a:srgbClr val="FFFFFF"/>
                  </a:solidFill>
                </a:uFill>
                <a:latin typeface="Arial"/>
                <a:ea typeface="DejaVu Sans"/>
              </a:rPr>
              <a:t>Mani Kumar Kagita</a:t>
            </a:r>
            <a:endParaRPr lang="en-US" sz="1800" b="0" strike="noStrike" spc="-1" dirty="0">
              <a:uFill>
                <a:solidFill>
                  <a:srgbClr val="FFFFFF"/>
                </a:solidFill>
              </a:uFill>
              <a:latin typeface="Arial"/>
            </a:endParaRPr>
          </a:p>
          <a:p>
            <a:pPr>
              <a:lnSpc>
                <a:spcPct val="100000"/>
              </a:lnSpc>
            </a:pPr>
            <a:r>
              <a:rPr lang="en-US" sz="2540" b="0" strike="noStrike" spc="-1" dirty="0">
                <a:uFill>
                  <a:solidFill>
                    <a:srgbClr val="FFFFFF"/>
                  </a:solidFill>
                </a:uFill>
                <a:latin typeface="Arial"/>
                <a:ea typeface="DejaVu Sans"/>
              </a:rPr>
              <a:t>Lenin Arivukadal</a:t>
            </a:r>
            <a:endParaRPr lang="en-US" sz="1800" b="0" strike="noStrike" spc="-1" dirty="0">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1483942" y="343884"/>
            <a:ext cx="8228520" cy="487389"/>
          </a:xfrm>
          <a:prstGeom prst="rect">
            <a:avLst/>
          </a:prstGeom>
          <a:solidFill>
            <a:schemeClr val="tx1">
              <a:lumMod val="85000"/>
            </a:schemeClr>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270" b="0" strike="noStrike" spc="-1" dirty="0">
                <a:solidFill>
                  <a:srgbClr val="000000"/>
                </a:solidFill>
                <a:uFill>
                  <a:solidFill>
                    <a:srgbClr val="FFFFFF"/>
                  </a:solidFill>
                </a:uFill>
                <a:latin typeface="Arial"/>
                <a:ea typeface="DejaVu Sans"/>
              </a:rPr>
              <a:t>   Problem Statement </a:t>
            </a:r>
            <a:endParaRPr lang="en-US" sz="1800" b="0" strike="noStrike" spc="-1" dirty="0">
              <a:solidFill>
                <a:srgbClr val="000000"/>
              </a:solidFill>
              <a:uFill>
                <a:solidFill>
                  <a:srgbClr val="FFFFFF"/>
                </a:solidFill>
              </a:uFill>
              <a:latin typeface="Arial"/>
            </a:endParaRPr>
          </a:p>
        </p:txBody>
      </p:sp>
      <p:sp>
        <p:nvSpPr>
          <p:cNvPr id="75" name="CustomShape 2"/>
          <p:cNvSpPr/>
          <p:nvPr/>
        </p:nvSpPr>
        <p:spPr>
          <a:xfrm>
            <a:off x="1483942" y="927205"/>
            <a:ext cx="8350200" cy="4712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50000"/>
              </a:lnSpc>
            </a:pPr>
            <a:endParaRPr lang="en-US" sz="1800" b="0" strike="noStrike" spc="-1" dirty="0">
              <a:solidFill>
                <a:srgbClr val="000000"/>
              </a:solidFill>
              <a:uFill>
                <a:solidFill>
                  <a:srgbClr val="FFFFFF"/>
                </a:solidFill>
              </a:uFill>
              <a:latin typeface="Arial"/>
            </a:endParaRPr>
          </a:p>
          <a:p>
            <a:pPr marL="394830" indent="-285750">
              <a:lnSpc>
                <a:spcPct val="150000"/>
              </a:lnSpc>
              <a:buClr>
                <a:schemeClr val="tx1"/>
              </a:buClr>
              <a:buSzPct val="150000"/>
              <a:buFont typeface="Arial" panose="020B0604020202020204" pitchFamily="34" charset="0"/>
              <a:buChar char="•"/>
            </a:pPr>
            <a:r>
              <a:rPr lang="en-US" sz="1600" spc="-1" dirty="0">
                <a:uFill>
                  <a:solidFill>
                    <a:srgbClr val="FFFFFF"/>
                  </a:solidFill>
                </a:uFill>
                <a:latin typeface="Arial"/>
              </a:rPr>
              <a:t>Costa Rican Household Poverty Level Prediction is a Kaggle competition for a social cause to help Inter-American Development Bank to identify which households have the highest need for social welfare assistance.</a:t>
            </a:r>
          </a:p>
          <a:p>
            <a:pPr marL="432000" indent="-322920">
              <a:lnSpc>
                <a:spcPct val="15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394830" indent="-285750">
              <a:lnSpc>
                <a:spcPct val="150000"/>
              </a:lnSpc>
              <a:buClr>
                <a:schemeClr val="tx1"/>
              </a:buClr>
              <a:buSzPct val="150000"/>
              <a:buFont typeface="Arial" panose="020B0604020202020204" pitchFamily="34" charset="0"/>
              <a:buChar char="•"/>
            </a:pPr>
            <a:r>
              <a:rPr lang="en-MY" sz="1600" spc="-1" dirty="0">
                <a:uFill>
                  <a:solidFill>
                    <a:srgbClr val="FFFFFF"/>
                  </a:solidFill>
                </a:uFill>
                <a:latin typeface="Arial"/>
              </a:rPr>
              <a:t>The objective is to develop a machine learning model that can predict the poverty level of households using both individual and household characteristics.</a:t>
            </a:r>
          </a:p>
          <a:p>
            <a:pPr marL="394830" indent="-285750">
              <a:lnSpc>
                <a:spcPct val="150000"/>
              </a:lnSpc>
              <a:buClr>
                <a:schemeClr val="tx1"/>
              </a:buClr>
              <a:buSzPct val="150000"/>
              <a:buFont typeface="Arial" panose="020B0604020202020204" pitchFamily="34" charset="0"/>
              <a:buChar char="•"/>
            </a:pPr>
            <a:endParaRPr lang="en-MY" sz="1600" spc="-1" dirty="0">
              <a:uFill>
                <a:solidFill>
                  <a:srgbClr val="FFFFFF"/>
                </a:solidFill>
              </a:uFill>
              <a:latin typeface="Arial"/>
            </a:endParaRPr>
          </a:p>
          <a:p>
            <a:pPr marL="394830" indent="-285750">
              <a:lnSpc>
                <a:spcPct val="150000"/>
              </a:lnSpc>
              <a:buClr>
                <a:schemeClr val="tx1"/>
              </a:buClr>
              <a:buSzPct val="150000"/>
              <a:buFont typeface="Arial" panose="020B0604020202020204" pitchFamily="34" charset="0"/>
              <a:buChar char="•"/>
            </a:pPr>
            <a:r>
              <a:rPr lang="en-MY" sz="1600" spc="-1" dirty="0">
                <a:uFill>
                  <a:solidFill>
                    <a:srgbClr val="FFFFFF"/>
                  </a:solidFill>
                </a:uFill>
                <a:latin typeface="Arial"/>
              </a:rPr>
              <a:t>Data is provided on the individual level including their unique features and their household information. The study includes constructing the prediction model to predict poverty level for the head of the household rather than the individual level.</a:t>
            </a:r>
          </a:p>
          <a:p>
            <a:pPr marL="1150110" lvl="4" indent="-285750">
              <a:lnSpc>
                <a:spcPct val="150000"/>
              </a:lnSpc>
              <a:buClr>
                <a:srgbClr val="000000"/>
              </a:buClr>
              <a:buSzPct val="150000"/>
              <a:buFont typeface="Arial" panose="020B0604020202020204" pitchFamily="34" charset="0"/>
              <a:buChar char="•"/>
            </a:pPr>
            <a:endParaRPr lang="en-US" sz="1600" b="0" strike="noStrike" spc="-1" dirty="0">
              <a:uFill>
                <a:solidFill>
                  <a:srgbClr val="FFFFFF"/>
                </a:solidFill>
              </a:uFill>
              <a:latin typeface="Arial"/>
            </a:endParaRPr>
          </a:p>
          <a:p>
            <a:pPr marL="394830" indent="-285750">
              <a:lnSpc>
                <a:spcPct val="150000"/>
              </a:lnSpc>
              <a:buClr>
                <a:schemeClr val="tx1"/>
              </a:buClr>
              <a:buSzPct val="150000"/>
              <a:buFont typeface="Arial" panose="020B0604020202020204" pitchFamily="34" charset="0"/>
              <a:buChar char="•"/>
            </a:pPr>
            <a:r>
              <a:rPr lang="en-US" sz="1600" spc="-1" dirty="0">
                <a:uFill>
                  <a:solidFill>
                    <a:srgbClr val="FFFFFF"/>
                  </a:solidFill>
                </a:uFill>
                <a:latin typeface="Arial"/>
              </a:rPr>
              <a:t>Kaggle competition link: </a:t>
            </a:r>
          </a:p>
          <a:p>
            <a:pPr marL="109080">
              <a:lnSpc>
                <a:spcPct val="150000"/>
              </a:lnSpc>
              <a:buClr>
                <a:srgbClr val="000000"/>
              </a:buClr>
              <a:buSzPct val="45000"/>
            </a:pPr>
            <a:r>
              <a:rPr lang="en-US" sz="1600" spc="-1" dirty="0">
                <a:uFill>
                  <a:solidFill>
                    <a:srgbClr val="FFFFFF"/>
                  </a:solidFill>
                </a:uFill>
                <a:latin typeface="Arial"/>
                <a:ea typeface="DejaVu Sans"/>
              </a:rPr>
              <a:t>     </a:t>
            </a:r>
            <a:r>
              <a:rPr lang="en-US" sz="1600" b="0" u="sng" strike="noStrike" spc="-1" dirty="0">
                <a:solidFill>
                  <a:srgbClr val="0000FF"/>
                </a:solidFill>
                <a:uFill>
                  <a:solidFill>
                    <a:srgbClr val="FFFFFF"/>
                  </a:solidFill>
                </a:uFill>
                <a:latin typeface="Arial"/>
                <a:ea typeface="DejaVu Sans"/>
                <a:hlinkClick r:id="rId2"/>
              </a:rPr>
              <a:t>https://www.kaggle.com/c/costa-rican-household-poverty-prediction</a:t>
            </a:r>
            <a:endParaRPr lang="en-US" sz="1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1483942" y="343884"/>
            <a:ext cx="8228520" cy="487389"/>
          </a:xfrm>
          <a:prstGeom prst="rect">
            <a:avLst/>
          </a:prstGeom>
          <a:solidFill>
            <a:schemeClr val="tx1">
              <a:lumMod val="85000"/>
            </a:schemeClr>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270" spc="-1" dirty="0">
                <a:solidFill>
                  <a:srgbClr val="000000"/>
                </a:solidFill>
                <a:uFill>
                  <a:solidFill>
                    <a:srgbClr val="FFFFFF"/>
                  </a:solidFill>
                </a:uFill>
                <a:latin typeface="Arial"/>
              </a:rPr>
              <a:t>	Literature Review</a:t>
            </a:r>
            <a:endParaRPr lang="en-US" sz="1800" b="0" strike="noStrike" spc="-1" dirty="0">
              <a:solidFill>
                <a:srgbClr val="000000"/>
              </a:solidFill>
              <a:uFill>
                <a:solidFill>
                  <a:srgbClr val="FFFFFF"/>
                </a:solidFill>
              </a:uFill>
              <a:latin typeface="Arial"/>
            </a:endParaRPr>
          </a:p>
        </p:txBody>
      </p:sp>
      <p:sp>
        <p:nvSpPr>
          <p:cNvPr id="75" name="CustomShape 2"/>
          <p:cNvSpPr/>
          <p:nvPr/>
        </p:nvSpPr>
        <p:spPr>
          <a:xfrm>
            <a:off x="1483942" y="1271763"/>
            <a:ext cx="8228520" cy="4712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dirty="0">
              <a:solidFill>
                <a:srgbClr val="000000"/>
              </a:solidFill>
              <a:uFill>
                <a:solidFill>
                  <a:srgbClr val="FFFFFF"/>
                </a:solidFill>
              </a:uFill>
              <a:latin typeface="Arial"/>
            </a:endParaRPr>
          </a:p>
          <a:p>
            <a:pPr marL="285750" indent="-285750">
              <a:lnSpc>
                <a:spcPct val="150000"/>
              </a:lnSpc>
              <a:buClr>
                <a:schemeClr val="tx1"/>
              </a:buClr>
              <a:buSzPct val="150000"/>
              <a:buFont typeface="Arial" panose="020B0604020202020204" pitchFamily="34" charset="0"/>
              <a:buChar char="•"/>
            </a:pPr>
            <a:r>
              <a:rPr lang="en-US" sz="1600" spc="-1" dirty="0">
                <a:uFill>
                  <a:solidFill>
                    <a:srgbClr val="FFFFFF"/>
                  </a:solidFill>
                </a:uFill>
                <a:latin typeface="Arial"/>
              </a:rPr>
              <a:t>Walkthrough the problem statement in detail from the discussion forums to select the best features that fits into the machine learning model.</a:t>
            </a:r>
          </a:p>
          <a:p>
            <a:pPr marL="285750" indent="-285750">
              <a:lnSpc>
                <a:spcPct val="15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285750" indent="-285750">
              <a:lnSpc>
                <a:spcPct val="150000"/>
              </a:lnSpc>
              <a:buClr>
                <a:schemeClr val="tx1"/>
              </a:buClr>
              <a:buSzPct val="150000"/>
              <a:buFont typeface="Arial" panose="020B0604020202020204" pitchFamily="34" charset="0"/>
              <a:buChar char="•"/>
            </a:pPr>
            <a:r>
              <a:rPr lang="en-US" sz="1600" spc="-1" dirty="0">
                <a:uFill>
                  <a:solidFill>
                    <a:srgbClr val="FFFFFF"/>
                  </a:solidFill>
                </a:uFill>
                <a:latin typeface="Arial"/>
              </a:rPr>
              <a:t>Found out multiple approaches that could be used to solve this challenge.</a:t>
            </a:r>
          </a:p>
          <a:p>
            <a:pPr marL="285750" indent="-285750">
              <a:lnSpc>
                <a:spcPct val="15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285750" indent="-285750">
              <a:lnSpc>
                <a:spcPct val="150000"/>
              </a:lnSpc>
              <a:buClr>
                <a:schemeClr val="tx1"/>
              </a:buClr>
              <a:buSzPct val="150000"/>
              <a:buFont typeface="Arial" panose="020B0604020202020204" pitchFamily="34" charset="0"/>
              <a:buChar char="•"/>
            </a:pPr>
            <a:r>
              <a:rPr lang="en-US" sz="1600" spc="-1" dirty="0">
                <a:uFill>
                  <a:solidFill>
                    <a:srgbClr val="FFFFFF"/>
                  </a:solidFill>
                </a:uFill>
                <a:latin typeface="Arial"/>
              </a:rPr>
              <a:t>Helped us realize in advance that our dataset needs a lot of data pre-processing.</a:t>
            </a:r>
          </a:p>
          <a:p>
            <a:pPr marL="285750" indent="-285750">
              <a:lnSpc>
                <a:spcPct val="15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285750" indent="-285750">
              <a:lnSpc>
                <a:spcPct val="150000"/>
              </a:lnSpc>
              <a:buClr>
                <a:schemeClr val="tx1"/>
              </a:buClr>
              <a:buSzPct val="150000"/>
              <a:buFont typeface="Arial" panose="020B0604020202020204" pitchFamily="34" charset="0"/>
              <a:buChar char="•"/>
            </a:pPr>
            <a:r>
              <a:rPr lang="en-US" sz="1600" spc="-1" dirty="0">
                <a:uFill>
                  <a:solidFill>
                    <a:srgbClr val="FFFFFF"/>
                  </a:solidFill>
                </a:uFill>
                <a:latin typeface="Arial"/>
              </a:rPr>
              <a:t>Discovered imbalanced class problem in the data when categorized the individuals in the dataset based on the Poverty levels.</a:t>
            </a:r>
          </a:p>
          <a:p>
            <a:pPr marL="285750" indent="-285750">
              <a:lnSpc>
                <a:spcPct val="15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p:txBody>
      </p:sp>
    </p:spTree>
    <p:extLst>
      <p:ext uri="{BB962C8B-B14F-4D97-AF65-F5344CB8AC3E}">
        <p14:creationId xmlns:p14="http://schemas.microsoft.com/office/powerpoint/2010/main" val="10424128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1483942" y="343884"/>
            <a:ext cx="8228520" cy="487389"/>
          </a:xfrm>
          <a:prstGeom prst="rect">
            <a:avLst/>
          </a:prstGeom>
          <a:solidFill>
            <a:schemeClr val="tx1">
              <a:lumMod val="85000"/>
            </a:schemeClr>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270" spc="-1" dirty="0">
                <a:solidFill>
                  <a:srgbClr val="000000"/>
                </a:solidFill>
                <a:uFill>
                  <a:solidFill>
                    <a:srgbClr val="FFFFFF"/>
                  </a:solidFill>
                </a:uFill>
                <a:latin typeface="Arial"/>
              </a:rPr>
              <a:t>	Road Map</a:t>
            </a:r>
            <a:endParaRPr lang="en-US" sz="1800" b="0" strike="noStrike" spc="-1" dirty="0">
              <a:solidFill>
                <a:srgbClr val="000000"/>
              </a:solidFill>
              <a:uFill>
                <a:solidFill>
                  <a:srgbClr val="FFFFFF"/>
                </a:solidFill>
              </a:uFill>
              <a:latin typeface="Arial"/>
            </a:endParaRPr>
          </a:p>
        </p:txBody>
      </p:sp>
      <p:sp>
        <p:nvSpPr>
          <p:cNvPr id="75" name="CustomShape 2"/>
          <p:cNvSpPr/>
          <p:nvPr/>
        </p:nvSpPr>
        <p:spPr>
          <a:xfrm>
            <a:off x="1483942" y="1271763"/>
            <a:ext cx="8228520" cy="4712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dirty="0">
              <a:uFill>
                <a:solidFill>
                  <a:srgbClr val="FFFFFF"/>
                </a:solidFill>
              </a:uFill>
              <a:latin typeface="Arial"/>
            </a:endParaRPr>
          </a:p>
          <a:p>
            <a:pPr marL="392040" indent="-293040">
              <a:lnSpc>
                <a:spcPct val="100000"/>
              </a:lnSpc>
              <a:buClr>
                <a:schemeClr val="tx1"/>
              </a:buClr>
              <a:buSzPct val="150000"/>
              <a:buFont typeface="Arial" panose="020B0604020202020204" pitchFamily="34" charset="0"/>
              <a:buChar char="•"/>
            </a:pPr>
            <a:r>
              <a:rPr lang="en-US" sz="1600" spc="-1" dirty="0">
                <a:uFill>
                  <a:solidFill>
                    <a:srgbClr val="FFFFFF"/>
                  </a:solidFill>
                </a:uFill>
                <a:latin typeface="Arial"/>
                <a:ea typeface="DejaVu Sans"/>
              </a:rPr>
              <a:t>Download Data</a:t>
            </a:r>
            <a:endParaRPr lang="en-US" sz="1600" spc="-1" dirty="0">
              <a:uFill>
                <a:solidFill>
                  <a:srgbClr val="FFFFFF"/>
                </a:solidFill>
              </a:uFill>
              <a:latin typeface="Arial"/>
            </a:endParaRPr>
          </a:p>
          <a:p>
            <a:pPr marL="384030" indent="-285750">
              <a:lnSpc>
                <a:spcPct val="10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392040" indent="-293040">
              <a:lnSpc>
                <a:spcPct val="100000"/>
              </a:lnSpc>
              <a:buClr>
                <a:schemeClr val="tx1"/>
              </a:buClr>
              <a:buSzPct val="150000"/>
              <a:buFont typeface="Arial" panose="020B0604020202020204" pitchFamily="34" charset="0"/>
              <a:buChar char="•"/>
            </a:pPr>
            <a:r>
              <a:rPr lang="en-US" sz="1600" spc="-1" dirty="0">
                <a:uFill>
                  <a:solidFill>
                    <a:srgbClr val="FFFFFF"/>
                  </a:solidFill>
                </a:uFill>
                <a:latin typeface="Arial"/>
                <a:ea typeface="DejaVu Sans"/>
              </a:rPr>
              <a:t>Exploratory Data Analysis</a:t>
            </a:r>
            <a:endParaRPr lang="en-US" sz="1600" spc="-1" dirty="0">
              <a:uFill>
                <a:solidFill>
                  <a:srgbClr val="FFFFFF"/>
                </a:solidFill>
              </a:uFill>
              <a:latin typeface="Arial"/>
            </a:endParaRPr>
          </a:p>
          <a:p>
            <a:pPr marL="384030" indent="-285750">
              <a:lnSpc>
                <a:spcPct val="10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392040" indent="-293040">
              <a:lnSpc>
                <a:spcPct val="100000"/>
              </a:lnSpc>
              <a:buClr>
                <a:schemeClr val="tx1"/>
              </a:buClr>
              <a:buSzPct val="150000"/>
              <a:buFont typeface="Arial" panose="020B0604020202020204" pitchFamily="34" charset="0"/>
              <a:buChar char="•"/>
            </a:pPr>
            <a:r>
              <a:rPr lang="en-US" sz="1600" spc="-1" dirty="0">
                <a:uFill>
                  <a:solidFill>
                    <a:srgbClr val="FFFFFF"/>
                  </a:solidFill>
                </a:uFill>
                <a:latin typeface="Arial"/>
                <a:ea typeface="DejaVu Sans"/>
              </a:rPr>
              <a:t>Data Pre-Processing</a:t>
            </a:r>
          </a:p>
          <a:p>
            <a:pPr marL="392040" indent="-293040">
              <a:lnSpc>
                <a:spcPct val="100000"/>
              </a:lnSpc>
              <a:buClr>
                <a:schemeClr val="tx1"/>
              </a:buClr>
              <a:buSzPct val="150000"/>
              <a:buFont typeface="Arial" panose="020B0604020202020204" pitchFamily="34" charset="0"/>
              <a:buChar char="•"/>
            </a:pPr>
            <a:endParaRPr lang="en-US" sz="1600" spc="-1" dirty="0">
              <a:uFill>
                <a:solidFill>
                  <a:srgbClr val="FFFFFF"/>
                </a:solidFill>
              </a:uFill>
              <a:latin typeface="Arial"/>
              <a:ea typeface="DejaVu Sans"/>
            </a:endParaRPr>
          </a:p>
          <a:p>
            <a:pPr marL="392040" indent="-293040">
              <a:lnSpc>
                <a:spcPct val="100000"/>
              </a:lnSpc>
              <a:buClr>
                <a:schemeClr val="tx1"/>
              </a:buClr>
              <a:buSzPct val="150000"/>
              <a:buFont typeface="Arial" panose="020B0604020202020204" pitchFamily="34" charset="0"/>
              <a:buChar char="•"/>
            </a:pPr>
            <a:r>
              <a:rPr lang="en-US" sz="1600" spc="-1" dirty="0">
                <a:uFill>
                  <a:solidFill>
                    <a:srgbClr val="FFFFFF"/>
                  </a:solidFill>
                </a:uFill>
                <a:latin typeface="Arial"/>
              </a:rPr>
              <a:t>Feature Engineering</a:t>
            </a:r>
          </a:p>
          <a:p>
            <a:pPr marL="384030" indent="-285750">
              <a:lnSpc>
                <a:spcPct val="10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392040" indent="-293040">
              <a:lnSpc>
                <a:spcPct val="100000"/>
              </a:lnSpc>
              <a:buClr>
                <a:schemeClr val="tx1"/>
              </a:buClr>
              <a:buSzPct val="150000"/>
              <a:buFont typeface="Arial" panose="020B0604020202020204" pitchFamily="34" charset="0"/>
              <a:buChar char="•"/>
            </a:pPr>
            <a:r>
              <a:rPr lang="en-US" sz="1600" spc="-1" dirty="0">
                <a:uFill>
                  <a:solidFill>
                    <a:srgbClr val="FFFFFF"/>
                  </a:solidFill>
                </a:uFill>
                <a:latin typeface="Arial"/>
              </a:rPr>
              <a:t>Feature Selection</a:t>
            </a:r>
          </a:p>
          <a:p>
            <a:pPr marL="384030" indent="-285750">
              <a:lnSpc>
                <a:spcPct val="10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392040" indent="-293040">
              <a:lnSpc>
                <a:spcPct val="100000"/>
              </a:lnSpc>
              <a:buClr>
                <a:schemeClr val="tx1"/>
              </a:buClr>
              <a:buSzPct val="150000"/>
              <a:buFont typeface="Arial" panose="020B0604020202020204" pitchFamily="34" charset="0"/>
              <a:buChar char="•"/>
            </a:pPr>
            <a:r>
              <a:rPr lang="en-US" sz="1600" spc="-1" dirty="0">
                <a:uFill>
                  <a:solidFill>
                    <a:srgbClr val="FFFFFF"/>
                  </a:solidFill>
                </a:uFill>
                <a:latin typeface="Arial"/>
              </a:rPr>
              <a:t>Baseline Model</a:t>
            </a:r>
          </a:p>
          <a:p>
            <a:pPr marL="392040" indent="-293040">
              <a:lnSpc>
                <a:spcPct val="10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392040" indent="-293040">
              <a:lnSpc>
                <a:spcPct val="100000"/>
              </a:lnSpc>
              <a:buClr>
                <a:schemeClr val="tx1"/>
              </a:buClr>
              <a:buSzPct val="150000"/>
              <a:buFont typeface="Arial" panose="020B0604020202020204" pitchFamily="34" charset="0"/>
              <a:buChar char="•"/>
            </a:pPr>
            <a:r>
              <a:rPr lang="en-US" sz="1600" spc="-1" dirty="0">
                <a:uFill>
                  <a:solidFill>
                    <a:srgbClr val="FFFFFF"/>
                  </a:solidFill>
                </a:uFill>
                <a:latin typeface="Arial"/>
              </a:rPr>
              <a:t>Model different classifiers</a:t>
            </a:r>
          </a:p>
          <a:p>
            <a:pPr marL="556200" lvl="1">
              <a:lnSpc>
                <a:spcPct val="100000"/>
              </a:lnSpc>
              <a:buClr>
                <a:srgbClr val="000000"/>
              </a:buClr>
              <a:buSzPct val="45000"/>
            </a:pPr>
            <a:endParaRPr lang="en-US" sz="1600" spc="-1" dirty="0">
              <a:uFill>
                <a:solidFill>
                  <a:srgbClr val="FFFFFF"/>
                </a:solidFill>
              </a:uFill>
              <a:latin typeface="Arial"/>
            </a:endParaRPr>
          </a:p>
          <a:p>
            <a:pPr marL="285750" indent="-285750">
              <a:lnSpc>
                <a:spcPct val="15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p:txBody>
      </p:sp>
    </p:spTree>
    <p:extLst>
      <p:ext uri="{BB962C8B-B14F-4D97-AF65-F5344CB8AC3E}">
        <p14:creationId xmlns:p14="http://schemas.microsoft.com/office/powerpoint/2010/main" val="23719422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1483942" y="343884"/>
            <a:ext cx="8228520" cy="487389"/>
          </a:xfrm>
          <a:prstGeom prst="rect">
            <a:avLst/>
          </a:prstGeom>
          <a:solidFill>
            <a:schemeClr val="tx1">
              <a:lumMod val="85000"/>
            </a:schemeClr>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270" spc="-1" dirty="0">
                <a:solidFill>
                  <a:srgbClr val="000000"/>
                </a:solidFill>
                <a:uFill>
                  <a:solidFill>
                    <a:srgbClr val="FFFFFF"/>
                  </a:solidFill>
                </a:uFill>
                <a:latin typeface="Arial"/>
              </a:rPr>
              <a:t>	Dataset</a:t>
            </a:r>
            <a:endParaRPr lang="en-US" sz="1800" b="0" strike="noStrike" spc="-1" dirty="0">
              <a:solidFill>
                <a:srgbClr val="000000"/>
              </a:solidFill>
              <a:uFill>
                <a:solidFill>
                  <a:srgbClr val="FFFFFF"/>
                </a:solidFill>
              </a:uFill>
              <a:latin typeface="Arial"/>
            </a:endParaRPr>
          </a:p>
        </p:txBody>
      </p:sp>
      <p:sp>
        <p:nvSpPr>
          <p:cNvPr id="75" name="CustomShape 2"/>
          <p:cNvSpPr/>
          <p:nvPr/>
        </p:nvSpPr>
        <p:spPr>
          <a:xfrm>
            <a:off x="1483942" y="831273"/>
            <a:ext cx="8228520" cy="4712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50000"/>
              </a:lnSpc>
            </a:pPr>
            <a:endParaRPr lang="en-US" sz="1800" b="0" strike="noStrike" spc="-1" dirty="0">
              <a:solidFill>
                <a:srgbClr val="000000"/>
              </a:solidFill>
              <a:uFill>
                <a:solidFill>
                  <a:srgbClr val="FFFFFF"/>
                </a:solidFill>
              </a:uFill>
              <a:latin typeface="Arial"/>
            </a:endParaRPr>
          </a:p>
          <a:p>
            <a:pPr marL="394830" indent="-285750">
              <a:lnSpc>
                <a:spcPct val="150000"/>
              </a:lnSpc>
              <a:buClr>
                <a:schemeClr val="tx1"/>
              </a:buClr>
              <a:buSzPct val="150000"/>
              <a:buFont typeface="Arial" panose="020B0604020202020204" pitchFamily="34" charset="0"/>
              <a:buChar char="•"/>
            </a:pPr>
            <a:r>
              <a:rPr lang="en-US" sz="1600" spc="-1" dirty="0">
                <a:uFill>
                  <a:solidFill>
                    <a:srgbClr val="FFFFFF"/>
                  </a:solidFill>
                </a:uFill>
                <a:latin typeface="Arial"/>
                <a:ea typeface="DejaVu Sans"/>
              </a:rPr>
              <a:t>Dataset consists of both train and test data. Training dataset contains 143 variables/features and 9557 rows. Test dataset contains 142 features and 23856 rows</a:t>
            </a:r>
            <a:endParaRPr lang="en-US" sz="1600" spc="-1" dirty="0">
              <a:uFill>
                <a:solidFill>
                  <a:srgbClr val="FFFFFF"/>
                </a:solidFill>
              </a:uFill>
              <a:latin typeface="Arial"/>
            </a:endParaRPr>
          </a:p>
          <a:p>
            <a:pPr marL="432000" indent="-322920">
              <a:lnSpc>
                <a:spcPct val="10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432000" indent="-322920">
              <a:lnSpc>
                <a:spcPct val="100000"/>
              </a:lnSpc>
              <a:buClr>
                <a:schemeClr val="tx1"/>
              </a:buClr>
              <a:buSzPct val="150000"/>
              <a:buFont typeface="Arial" panose="020B0604020202020204" pitchFamily="34" charset="0"/>
              <a:buChar char="•"/>
            </a:pPr>
            <a:r>
              <a:rPr lang="en-US" sz="1600" spc="-1" dirty="0">
                <a:uFill>
                  <a:solidFill>
                    <a:srgbClr val="FFFFFF"/>
                  </a:solidFill>
                </a:uFill>
                <a:latin typeface="Arial"/>
              </a:rPr>
              <a:t>Core data fields:</a:t>
            </a:r>
          </a:p>
          <a:p>
            <a:pPr marL="742950" lvl="1" indent="-285750" fontAlgn="base">
              <a:lnSpc>
                <a:spcPct val="150000"/>
              </a:lnSpc>
              <a:buFont typeface="Arial" panose="020B0604020202020204" pitchFamily="34" charset="0"/>
              <a:buChar char="•"/>
            </a:pPr>
            <a:r>
              <a:rPr lang="en-MY" sz="1600" b="1" spc="-1" dirty="0">
                <a:uFill>
                  <a:solidFill>
                    <a:srgbClr val="FFFFFF"/>
                  </a:solidFill>
                </a:uFill>
                <a:latin typeface="Arial"/>
              </a:rPr>
              <a:t>Id</a:t>
            </a:r>
            <a:r>
              <a:rPr lang="en-MY" sz="1600" spc="-1" dirty="0">
                <a:uFill>
                  <a:solidFill>
                    <a:srgbClr val="FFFFFF"/>
                  </a:solidFill>
                </a:uFill>
                <a:latin typeface="Arial"/>
              </a:rPr>
              <a:t> - a unique identifier for each row.</a:t>
            </a:r>
          </a:p>
          <a:p>
            <a:pPr marL="742950" lvl="1" indent="-285750" fontAlgn="base">
              <a:lnSpc>
                <a:spcPct val="150000"/>
              </a:lnSpc>
              <a:buFont typeface="Arial" panose="020B0604020202020204" pitchFamily="34" charset="0"/>
              <a:buChar char="•"/>
            </a:pPr>
            <a:r>
              <a:rPr lang="en-MY" sz="1600" b="1" spc="-1" dirty="0">
                <a:uFill>
                  <a:solidFill>
                    <a:srgbClr val="FFFFFF"/>
                  </a:solidFill>
                </a:uFill>
                <a:latin typeface="Arial"/>
              </a:rPr>
              <a:t>Target</a:t>
            </a:r>
            <a:r>
              <a:rPr lang="en-MY" sz="1600" spc="-1" dirty="0">
                <a:uFill>
                  <a:solidFill>
                    <a:srgbClr val="FFFFFF"/>
                  </a:solidFill>
                </a:uFill>
                <a:latin typeface="Arial"/>
              </a:rPr>
              <a:t> - the target is an ordinal variable indicating groups of income levels. </a:t>
            </a:r>
            <a:br>
              <a:rPr lang="en-MY" sz="1600" spc="-1" dirty="0">
                <a:uFill>
                  <a:solidFill>
                    <a:srgbClr val="FFFFFF"/>
                  </a:solidFill>
                </a:uFill>
                <a:latin typeface="Arial"/>
              </a:rPr>
            </a:br>
            <a:r>
              <a:rPr lang="en-MY" sz="1600" spc="-1" dirty="0">
                <a:uFill>
                  <a:solidFill>
                    <a:srgbClr val="FFFFFF"/>
                  </a:solidFill>
                </a:uFill>
                <a:latin typeface="Arial"/>
              </a:rPr>
              <a:t>	1 = extreme poverty </a:t>
            </a:r>
            <a:br>
              <a:rPr lang="en-MY" sz="1600" spc="-1" dirty="0">
                <a:uFill>
                  <a:solidFill>
                    <a:srgbClr val="FFFFFF"/>
                  </a:solidFill>
                </a:uFill>
                <a:latin typeface="Arial"/>
              </a:rPr>
            </a:br>
            <a:r>
              <a:rPr lang="en-MY" sz="1600" spc="-1" dirty="0">
                <a:uFill>
                  <a:solidFill>
                    <a:srgbClr val="FFFFFF"/>
                  </a:solidFill>
                </a:uFill>
                <a:latin typeface="Arial"/>
              </a:rPr>
              <a:t>	2 = moderate poverty </a:t>
            </a:r>
            <a:br>
              <a:rPr lang="en-MY" sz="1600" spc="-1" dirty="0">
                <a:uFill>
                  <a:solidFill>
                    <a:srgbClr val="FFFFFF"/>
                  </a:solidFill>
                </a:uFill>
                <a:latin typeface="Arial"/>
              </a:rPr>
            </a:br>
            <a:r>
              <a:rPr lang="en-MY" sz="1600" spc="-1" dirty="0">
                <a:uFill>
                  <a:solidFill>
                    <a:srgbClr val="FFFFFF"/>
                  </a:solidFill>
                </a:uFill>
                <a:latin typeface="Arial"/>
              </a:rPr>
              <a:t>	3 = vulnerable households </a:t>
            </a:r>
            <a:br>
              <a:rPr lang="en-MY" sz="1600" spc="-1" dirty="0">
                <a:uFill>
                  <a:solidFill>
                    <a:srgbClr val="FFFFFF"/>
                  </a:solidFill>
                </a:uFill>
                <a:latin typeface="Arial"/>
              </a:rPr>
            </a:br>
            <a:r>
              <a:rPr lang="en-MY" sz="1600" spc="-1" dirty="0">
                <a:uFill>
                  <a:solidFill>
                    <a:srgbClr val="FFFFFF"/>
                  </a:solidFill>
                </a:uFill>
                <a:latin typeface="Arial"/>
              </a:rPr>
              <a:t>	4 = non vulnerable households</a:t>
            </a:r>
          </a:p>
          <a:p>
            <a:pPr marL="742950" lvl="1" indent="-285750" fontAlgn="base">
              <a:lnSpc>
                <a:spcPct val="150000"/>
              </a:lnSpc>
              <a:buFont typeface="Arial" panose="020B0604020202020204" pitchFamily="34" charset="0"/>
              <a:buChar char="•"/>
            </a:pPr>
            <a:r>
              <a:rPr lang="en-MY" sz="1600" b="1" spc="-1" dirty="0">
                <a:uFill>
                  <a:solidFill>
                    <a:srgbClr val="FFFFFF"/>
                  </a:solidFill>
                </a:uFill>
                <a:latin typeface="Arial"/>
              </a:rPr>
              <a:t>idhogar</a:t>
            </a:r>
            <a:r>
              <a:rPr lang="en-MY" sz="1600" spc="-1" dirty="0">
                <a:uFill>
                  <a:solidFill>
                    <a:srgbClr val="FFFFFF"/>
                  </a:solidFill>
                </a:uFill>
                <a:latin typeface="Arial"/>
              </a:rPr>
              <a:t> - this is a unique identifier for each household. This can be used to create household-wide features, etc. All rows in a given household will have a matching value for this identifier.</a:t>
            </a:r>
          </a:p>
          <a:p>
            <a:pPr marL="742950" lvl="1" indent="-285750" fontAlgn="base">
              <a:lnSpc>
                <a:spcPct val="150000"/>
              </a:lnSpc>
              <a:buFont typeface="Arial" panose="020B0604020202020204" pitchFamily="34" charset="0"/>
              <a:buChar char="•"/>
            </a:pPr>
            <a:r>
              <a:rPr lang="en-MY" sz="1600" b="1" spc="-1" dirty="0">
                <a:uFill>
                  <a:solidFill>
                    <a:srgbClr val="FFFFFF"/>
                  </a:solidFill>
                </a:uFill>
                <a:latin typeface="Arial"/>
              </a:rPr>
              <a:t>parentesco1</a:t>
            </a:r>
            <a:r>
              <a:rPr lang="en-MY" sz="1600" spc="-1" dirty="0">
                <a:uFill>
                  <a:solidFill>
                    <a:srgbClr val="FFFFFF"/>
                  </a:solidFill>
                </a:uFill>
                <a:latin typeface="Arial"/>
              </a:rPr>
              <a:t> - indicates if this person is the head of the household.</a:t>
            </a:r>
          </a:p>
          <a:p>
            <a:pPr marL="109080">
              <a:lnSpc>
                <a:spcPct val="100000"/>
              </a:lnSpc>
              <a:buClr>
                <a:schemeClr val="tx1"/>
              </a:buClr>
              <a:buSzPct val="150000"/>
            </a:pPr>
            <a:endParaRPr lang="en-US" sz="1600" spc="-1" dirty="0">
              <a:uFill>
                <a:solidFill>
                  <a:srgbClr val="FFFFFF"/>
                </a:solidFill>
              </a:uFill>
              <a:latin typeface="Arial"/>
            </a:endParaRPr>
          </a:p>
        </p:txBody>
      </p:sp>
    </p:spTree>
    <p:extLst>
      <p:ext uri="{BB962C8B-B14F-4D97-AF65-F5344CB8AC3E}">
        <p14:creationId xmlns:p14="http://schemas.microsoft.com/office/powerpoint/2010/main" val="41328371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1483942" y="343884"/>
            <a:ext cx="8228520" cy="615486"/>
          </a:xfrm>
          <a:prstGeom prst="rect">
            <a:avLst/>
          </a:prstGeom>
          <a:solidFill>
            <a:schemeClr val="tx1">
              <a:lumMod val="85000"/>
            </a:schemeClr>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270" spc="-1" dirty="0">
                <a:solidFill>
                  <a:srgbClr val="000000"/>
                </a:solidFill>
                <a:uFill>
                  <a:solidFill>
                    <a:srgbClr val="FFFFFF"/>
                  </a:solidFill>
                </a:uFill>
                <a:latin typeface="Arial"/>
              </a:rPr>
              <a:t>	Insights of the Training Data</a:t>
            </a:r>
            <a:endParaRPr lang="en-US" sz="1800" b="0" strike="noStrike" spc="-1" dirty="0">
              <a:solidFill>
                <a:srgbClr val="000000"/>
              </a:solidFill>
              <a:uFill>
                <a:solidFill>
                  <a:srgbClr val="FFFFFF"/>
                </a:solidFill>
              </a:uFill>
              <a:latin typeface="Arial"/>
            </a:endParaRPr>
          </a:p>
        </p:txBody>
      </p:sp>
      <p:sp>
        <p:nvSpPr>
          <p:cNvPr id="75" name="CustomShape 2"/>
          <p:cNvSpPr/>
          <p:nvPr/>
        </p:nvSpPr>
        <p:spPr>
          <a:xfrm>
            <a:off x="1483942" y="831273"/>
            <a:ext cx="8228520" cy="4712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50000"/>
              </a:lnSpc>
            </a:pPr>
            <a:endParaRPr lang="en-US" sz="1800" b="0" strike="noStrike" spc="-1" dirty="0">
              <a:solidFill>
                <a:srgbClr val="000000"/>
              </a:solidFill>
              <a:uFill>
                <a:solidFill>
                  <a:srgbClr val="FFFFFF"/>
                </a:solidFill>
              </a:uFill>
              <a:latin typeface="Arial"/>
            </a:endParaRPr>
          </a:p>
          <a:p>
            <a:pPr marL="394830" indent="-285750">
              <a:lnSpc>
                <a:spcPct val="150000"/>
              </a:lnSpc>
              <a:buClr>
                <a:schemeClr val="tx1"/>
              </a:buClr>
              <a:buSzPct val="150000"/>
              <a:buFont typeface="Arial" panose="020B0604020202020204" pitchFamily="34" charset="0"/>
              <a:buChar char="•"/>
            </a:pPr>
            <a:r>
              <a:rPr lang="en-US" sz="1600" spc="-1" dirty="0">
                <a:uFill>
                  <a:solidFill>
                    <a:srgbClr val="FFFFFF"/>
                  </a:solidFill>
                </a:uFill>
                <a:latin typeface="Arial"/>
              </a:rPr>
              <a:t>Training dataset consists of 143 columns and 9557 rows.</a:t>
            </a:r>
          </a:p>
          <a:p>
            <a:pPr marL="394830" indent="-285750">
              <a:lnSpc>
                <a:spcPct val="150000"/>
              </a:lnSpc>
              <a:buClr>
                <a:schemeClr val="tx1"/>
              </a:buClr>
              <a:buSzPct val="150000"/>
              <a:buFont typeface="Arial" panose="020B0604020202020204" pitchFamily="34" charset="0"/>
              <a:buChar char="•"/>
            </a:pPr>
            <a:r>
              <a:rPr lang="en-US" sz="1600" spc="-1" dirty="0">
                <a:uFill>
                  <a:solidFill>
                    <a:srgbClr val="FFFFFF"/>
                  </a:solidFill>
                </a:uFill>
                <a:latin typeface="Arial"/>
              </a:rPr>
              <a:t>Data shows variations of poverty level target based on various individual and household features.</a:t>
            </a:r>
          </a:p>
          <a:p>
            <a:pPr marL="285750" indent="-285750">
              <a:lnSpc>
                <a:spcPct val="150000"/>
              </a:lnSpc>
              <a:buClr>
                <a:schemeClr val="tx1"/>
              </a:buClr>
              <a:buSzPct val="150000"/>
              <a:buFont typeface="Arial" panose="020B0604020202020204" pitchFamily="34" charset="0"/>
              <a:buChar char="•"/>
            </a:pPr>
            <a:r>
              <a:rPr lang="en-MY" sz="1600" spc="-1" dirty="0">
                <a:uFill>
                  <a:solidFill>
                    <a:srgbClr val="FFFFFF"/>
                  </a:solidFill>
                </a:uFill>
                <a:latin typeface="Arial"/>
              </a:rPr>
              <a:t>Majority households are classified  under non-vulnerable than in any other category. The extreme poverty class is the smallest.</a:t>
            </a:r>
          </a:p>
          <a:p>
            <a:pPr marL="285750" indent="-285750">
              <a:lnSpc>
                <a:spcPct val="150000"/>
              </a:lnSpc>
              <a:buClr>
                <a:schemeClr val="tx1"/>
              </a:buClr>
              <a:buSzPct val="150000"/>
              <a:buFont typeface="Arial" panose="020B0604020202020204" pitchFamily="34" charset="0"/>
              <a:buChar char="•"/>
            </a:pPr>
            <a:r>
              <a:rPr lang="en-MY" sz="1600" spc="-1" dirty="0">
                <a:uFill>
                  <a:solidFill>
                    <a:srgbClr val="FFFFFF"/>
                  </a:solidFill>
                </a:uFill>
                <a:latin typeface="Arial"/>
              </a:rPr>
              <a:t>Lot of missing data for features v2a1, v18q1, rez_esc</a:t>
            </a:r>
          </a:p>
          <a:p>
            <a:pPr>
              <a:lnSpc>
                <a:spcPct val="150000"/>
              </a:lnSpc>
              <a:buClr>
                <a:schemeClr val="tx1"/>
              </a:buClr>
              <a:buSzPct val="150000"/>
            </a:pPr>
            <a:r>
              <a:rPr lang="en-MY" sz="1600" spc="-1" dirty="0">
                <a:uFill>
                  <a:solidFill>
                    <a:srgbClr val="FFFFFF"/>
                  </a:solidFill>
                </a:uFill>
                <a:latin typeface="Arial"/>
              </a:rPr>
              <a:t>     is being observed. Filled</a:t>
            </a:r>
            <a:r>
              <a:rPr lang="en-US" sz="1600" spc="-1" dirty="0">
                <a:uFill>
                  <a:solidFill>
                    <a:srgbClr val="FFFFFF"/>
                  </a:solidFill>
                </a:uFill>
                <a:latin typeface="Arial"/>
                <a:ea typeface="DejaVu Sans"/>
              </a:rPr>
              <a:t> the missing data with appropriate</a:t>
            </a:r>
          </a:p>
          <a:p>
            <a:pPr>
              <a:lnSpc>
                <a:spcPct val="150000"/>
              </a:lnSpc>
              <a:buClr>
                <a:schemeClr val="tx1"/>
              </a:buClr>
              <a:buSzPct val="150000"/>
            </a:pPr>
            <a:r>
              <a:rPr lang="en-US" sz="1600" spc="-1" dirty="0">
                <a:uFill>
                  <a:solidFill>
                    <a:srgbClr val="FFFFFF"/>
                  </a:solidFill>
                </a:uFill>
                <a:latin typeface="Arial"/>
                <a:ea typeface="DejaVu Sans"/>
              </a:rPr>
              <a:t>     values as per the data description and understandings.</a:t>
            </a:r>
            <a:endParaRPr lang="en-US" sz="1600" spc="-1" dirty="0">
              <a:uFill>
                <a:solidFill>
                  <a:srgbClr val="FFFFFF"/>
                </a:solidFill>
              </a:uFill>
              <a:latin typeface="Arial"/>
            </a:endParaRPr>
          </a:p>
          <a:p>
            <a:pPr>
              <a:lnSpc>
                <a:spcPct val="150000"/>
              </a:lnSpc>
              <a:buClr>
                <a:schemeClr val="tx1"/>
              </a:buClr>
              <a:buSzPct val="150000"/>
            </a:pPr>
            <a:endParaRPr lang="en-MY" sz="1600" spc="-1" dirty="0">
              <a:uFill>
                <a:solidFill>
                  <a:srgbClr val="FFFFFF"/>
                </a:solidFill>
              </a:uFill>
              <a:latin typeface="Arial"/>
            </a:endParaRPr>
          </a:p>
          <a:p>
            <a:pPr>
              <a:lnSpc>
                <a:spcPct val="150000"/>
              </a:lnSpc>
              <a:buClr>
                <a:schemeClr val="tx1"/>
              </a:buClr>
              <a:buSzPct val="150000"/>
            </a:pPr>
            <a:r>
              <a:rPr lang="en-MY" sz="1600" spc="-1" dirty="0">
                <a:uFill>
                  <a:solidFill>
                    <a:srgbClr val="FFFFFF"/>
                  </a:solidFill>
                </a:uFill>
                <a:latin typeface="Arial"/>
              </a:rPr>
              <a:t>	</a:t>
            </a:r>
            <a:endParaRPr lang="en-US" sz="1600" spc="-1" dirty="0">
              <a:uFill>
                <a:solidFill>
                  <a:srgbClr val="FFFFFF"/>
                </a:solidFill>
              </a:uFill>
              <a:latin typeface="Arial"/>
            </a:endParaRPr>
          </a:p>
          <a:p>
            <a:pPr marL="394830" indent="-285750">
              <a:lnSpc>
                <a:spcPct val="15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394830" indent="-285750">
              <a:lnSpc>
                <a:spcPct val="150000"/>
              </a:lnSpc>
              <a:buClr>
                <a:schemeClr val="tx1"/>
              </a:buClr>
              <a:buSzPct val="150000"/>
              <a:buFont typeface="Arial" panose="020B0604020202020204" pitchFamily="34" charset="0"/>
              <a:buChar char="•"/>
            </a:pPr>
            <a:endParaRPr lang="en-MY" sz="1600" spc="-1" dirty="0">
              <a:uFill>
                <a:solidFill>
                  <a:srgbClr val="FFFFFF"/>
                </a:solidFill>
              </a:uFill>
              <a:latin typeface="Arial"/>
            </a:endParaRPr>
          </a:p>
          <a:p>
            <a:pPr marL="109080">
              <a:lnSpc>
                <a:spcPct val="100000"/>
              </a:lnSpc>
              <a:buClr>
                <a:schemeClr val="tx1"/>
              </a:buClr>
              <a:buSzPct val="150000"/>
            </a:pPr>
            <a:endParaRPr lang="en-US" sz="1600" spc="-1" dirty="0">
              <a:uFill>
                <a:solidFill>
                  <a:srgbClr val="FFFFFF"/>
                </a:solidFill>
              </a:uFill>
              <a:latin typeface="Arial"/>
            </a:endParaRPr>
          </a:p>
        </p:txBody>
      </p:sp>
      <p:pic>
        <p:nvPicPr>
          <p:cNvPr id="4" name="Picture 3">
            <a:extLst>
              <a:ext uri="{FF2B5EF4-FFF2-40B4-BE49-F238E27FC236}">
                <a16:creationId xmlns:a16="http://schemas.microsoft.com/office/drawing/2014/main" id="{FA473CE5-496B-478F-A33C-EF0FF9135963}"/>
              </a:ext>
            </a:extLst>
          </p:cNvPr>
          <p:cNvPicPr>
            <a:picLocks noChangeAspect="1"/>
          </p:cNvPicPr>
          <p:nvPr/>
        </p:nvPicPr>
        <p:blipFill>
          <a:blip r:embed="rId2"/>
          <a:stretch>
            <a:fillRect/>
          </a:stretch>
        </p:blipFill>
        <p:spPr>
          <a:xfrm>
            <a:off x="7058362" y="2872779"/>
            <a:ext cx="3942966" cy="3811241"/>
          </a:xfrm>
          <a:prstGeom prst="rect">
            <a:avLst/>
          </a:prstGeom>
        </p:spPr>
      </p:pic>
      <p:pic>
        <p:nvPicPr>
          <p:cNvPr id="7" name="Picture 6">
            <a:extLst>
              <a:ext uri="{FF2B5EF4-FFF2-40B4-BE49-F238E27FC236}">
                <a16:creationId xmlns:a16="http://schemas.microsoft.com/office/drawing/2014/main" id="{4E5C2390-18E5-4397-9B78-36BD4E8EF097}"/>
              </a:ext>
            </a:extLst>
          </p:cNvPr>
          <p:cNvPicPr>
            <a:picLocks noChangeAspect="1"/>
          </p:cNvPicPr>
          <p:nvPr/>
        </p:nvPicPr>
        <p:blipFill>
          <a:blip r:embed="rId3"/>
          <a:stretch>
            <a:fillRect/>
          </a:stretch>
        </p:blipFill>
        <p:spPr>
          <a:xfrm>
            <a:off x="1950710" y="4330760"/>
            <a:ext cx="3328704" cy="2353260"/>
          </a:xfrm>
          <a:prstGeom prst="rect">
            <a:avLst/>
          </a:prstGeom>
        </p:spPr>
      </p:pic>
    </p:spTree>
    <p:extLst>
      <p:ext uri="{BB962C8B-B14F-4D97-AF65-F5344CB8AC3E}">
        <p14:creationId xmlns:p14="http://schemas.microsoft.com/office/powerpoint/2010/main" val="18380871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809757" y="143013"/>
            <a:ext cx="9328156" cy="560346"/>
          </a:xfrm>
          <a:prstGeom prst="rect">
            <a:avLst/>
          </a:prstGeom>
          <a:solidFill>
            <a:schemeClr val="tx1">
              <a:lumMod val="85000"/>
            </a:schemeClr>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270" spc="-1" dirty="0">
                <a:solidFill>
                  <a:srgbClr val="000000"/>
                </a:solidFill>
                <a:uFill>
                  <a:solidFill>
                    <a:srgbClr val="FFFFFF"/>
                  </a:solidFill>
                </a:uFill>
                <a:latin typeface="Arial"/>
              </a:rPr>
              <a:t>	</a:t>
            </a:r>
            <a:r>
              <a:rPr lang="en-US" sz="2400" spc="-1" dirty="0">
                <a:solidFill>
                  <a:srgbClr val="000000"/>
                </a:solidFill>
                <a:uFill>
                  <a:solidFill>
                    <a:srgbClr val="FFFFFF"/>
                  </a:solidFill>
                </a:uFill>
                <a:latin typeface="Arial"/>
              </a:rPr>
              <a:t>Variations of extreme poverty level based on household features</a:t>
            </a:r>
            <a:endParaRPr lang="en-US" sz="2400" b="0" strike="noStrike" spc="-1" dirty="0">
              <a:solidFill>
                <a:srgbClr val="000000"/>
              </a:solidFill>
              <a:uFill>
                <a:solidFill>
                  <a:srgbClr val="FFFFFF"/>
                </a:solidFill>
              </a:uFill>
              <a:latin typeface="Arial"/>
            </a:endParaRPr>
          </a:p>
        </p:txBody>
      </p:sp>
      <p:sp>
        <p:nvSpPr>
          <p:cNvPr id="75" name="CustomShape 2"/>
          <p:cNvSpPr/>
          <p:nvPr/>
        </p:nvSpPr>
        <p:spPr>
          <a:xfrm>
            <a:off x="968096" y="332409"/>
            <a:ext cx="10255808" cy="152888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50000"/>
              </a:lnSpc>
            </a:pPr>
            <a:endParaRPr lang="en-US" sz="1800" b="0" strike="noStrike" spc="-1" dirty="0">
              <a:solidFill>
                <a:srgbClr val="000000"/>
              </a:solidFill>
              <a:uFill>
                <a:solidFill>
                  <a:srgbClr val="FFFFFF"/>
                </a:solidFill>
              </a:uFill>
              <a:latin typeface="Arial"/>
            </a:endParaRPr>
          </a:p>
          <a:p>
            <a:pPr marL="394830" indent="-285750">
              <a:lnSpc>
                <a:spcPct val="150000"/>
              </a:lnSpc>
              <a:buClr>
                <a:schemeClr val="tx1"/>
              </a:buClr>
              <a:buSzPct val="150000"/>
              <a:buFont typeface="Arial" panose="020B0604020202020204" pitchFamily="34" charset="0"/>
              <a:buChar char="•"/>
            </a:pPr>
            <a:r>
              <a:rPr lang="en-US" sz="1600" spc="-1" dirty="0">
                <a:uFill>
                  <a:solidFill>
                    <a:srgbClr val="FFFFFF"/>
                  </a:solidFill>
                </a:uFill>
                <a:latin typeface="Arial"/>
              </a:rPr>
              <a:t>Extreme poverty levels are plotted in the figure below based on various household features to compare how features are affecting on the poverty levels. This comparison between various target categories help to eliminate or combine similar features for best feature selection.</a:t>
            </a:r>
            <a:endParaRPr lang="en-MY" sz="1600" spc="-1" dirty="0">
              <a:uFill>
                <a:solidFill>
                  <a:srgbClr val="FFFFFF"/>
                </a:solidFill>
              </a:uFill>
              <a:latin typeface="Arial"/>
            </a:endParaRPr>
          </a:p>
          <a:p>
            <a:pPr>
              <a:lnSpc>
                <a:spcPct val="150000"/>
              </a:lnSpc>
              <a:buClr>
                <a:schemeClr val="tx1"/>
              </a:buClr>
              <a:buSzPct val="150000"/>
            </a:pPr>
            <a:r>
              <a:rPr lang="en-MY" sz="1600" spc="-1" dirty="0">
                <a:uFill>
                  <a:solidFill>
                    <a:srgbClr val="FFFFFF"/>
                  </a:solidFill>
                </a:uFill>
                <a:latin typeface="Arial"/>
              </a:rPr>
              <a:t>	</a:t>
            </a:r>
            <a:endParaRPr lang="en-US" sz="1600" spc="-1" dirty="0">
              <a:uFill>
                <a:solidFill>
                  <a:srgbClr val="FFFFFF"/>
                </a:solidFill>
              </a:uFill>
              <a:latin typeface="Arial"/>
            </a:endParaRPr>
          </a:p>
          <a:p>
            <a:pPr marL="394830" indent="-285750">
              <a:lnSpc>
                <a:spcPct val="150000"/>
              </a:lnSpc>
              <a:buClr>
                <a:schemeClr val="tx1"/>
              </a:buClr>
              <a:buSzPct val="150000"/>
              <a:buFont typeface="Arial" panose="020B0604020202020204" pitchFamily="34" charset="0"/>
              <a:buChar char="•"/>
            </a:pPr>
            <a:endParaRPr lang="en-US" sz="1600" spc="-1" dirty="0">
              <a:uFill>
                <a:solidFill>
                  <a:srgbClr val="FFFFFF"/>
                </a:solidFill>
              </a:uFill>
              <a:latin typeface="Arial"/>
            </a:endParaRPr>
          </a:p>
          <a:p>
            <a:pPr marL="394830" indent="-285750">
              <a:lnSpc>
                <a:spcPct val="150000"/>
              </a:lnSpc>
              <a:buClr>
                <a:schemeClr val="tx1"/>
              </a:buClr>
              <a:buSzPct val="150000"/>
              <a:buFont typeface="Arial" panose="020B0604020202020204" pitchFamily="34" charset="0"/>
              <a:buChar char="•"/>
            </a:pPr>
            <a:endParaRPr lang="en-MY" sz="1600" spc="-1" dirty="0">
              <a:uFill>
                <a:solidFill>
                  <a:srgbClr val="FFFFFF"/>
                </a:solidFill>
              </a:uFill>
              <a:latin typeface="Arial"/>
            </a:endParaRPr>
          </a:p>
          <a:p>
            <a:pPr marL="109080">
              <a:lnSpc>
                <a:spcPct val="100000"/>
              </a:lnSpc>
              <a:buClr>
                <a:schemeClr val="tx1"/>
              </a:buClr>
              <a:buSzPct val="150000"/>
            </a:pPr>
            <a:endParaRPr lang="en-US" sz="1600" spc="-1" dirty="0">
              <a:uFill>
                <a:solidFill>
                  <a:srgbClr val="FFFFFF"/>
                </a:solidFill>
              </a:uFill>
              <a:latin typeface="Arial"/>
            </a:endParaRPr>
          </a:p>
        </p:txBody>
      </p:sp>
      <p:grpSp>
        <p:nvGrpSpPr>
          <p:cNvPr id="6" name="Group 5">
            <a:extLst>
              <a:ext uri="{FF2B5EF4-FFF2-40B4-BE49-F238E27FC236}">
                <a16:creationId xmlns:a16="http://schemas.microsoft.com/office/drawing/2014/main" id="{EA50A61A-65C5-41F9-A899-ECEB4C776BD3}"/>
              </a:ext>
            </a:extLst>
          </p:cNvPr>
          <p:cNvGrpSpPr/>
          <p:nvPr/>
        </p:nvGrpSpPr>
        <p:grpSpPr>
          <a:xfrm>
            <a:off x="1522509" y="1908313"/>
            <a:ext cx="9095347" cy="4949687"/>
            <a:chOff x="912188" y="435819"/>
            <a:chExt cx="9700384" cy="5474649"/>
          </a:xfrm>
        </p:grpSpPr>
        <p:grpSp>
          <p:nvGrpSpPr>
            <p:cNvPr id="8" name="Group 7">
              <a:extLst>
                <a:ext uri="{FF2B5EF4-FFF2-40B4-BE49-F238E27FC236}">
                  <a16:creationId xmlns:a16="http://schemas.microsoft.com/office/drawing/2014/main" id="{99314835-0485-4E0C-975B-5FDA223A7FE5}"/>
                </a:ext>
              </a:extLst>
            </p:cNvPr>
            <p:cNvGrpSpPr/>
            <p:nvPr/>
          </p:nvGrpSpPr>
          <p:grpSpPr>
            <a:xfrm>
              <a:off x="912188" y="435819"/>
              <a:ext cx="9700384" cy="2797712"/>
              <a:chOff x="1243492" y="1827297"/>
              <a:chExt cx="8715957" cy="2296144"/>
            </a:xfrm>
          </p:grpSpPr>
          <p:pic>
            <p:nvPicPr>
              <p:cNvPr id="13" name="Picture 12">
                <a:extLst>
                  <a:ext uri="{FF2B5EF4-FFF2-40B4-BE49-F238E27FC236}">
                    <a16:creationId xmlns:a16="http://schemas.microsoft.com/office/drawing/2014/main" id="{B34F08DA-ACFF-4967-88AD-B36884228C71}"/>
                  </a:ext>
                </a:extLst>
              </p:cNvPr>
              <p:cNvPicPr>
                <a:picLocks noChangeAspect="1"/>
              </p:cNvPicPr>
              <p:nvPr/>
            </p:nvPicPr>
            <p:blipFill>
              <a:blip r:embed="rId2"/>
              <a:stretch>
                <a:fillRect/>
              </a:stretch>
            </p:blipFill>
            <p:spPr>
              <a:xfrm>
                <a:off x="1243492" y="1827297"/>
                <a:ext cx="2128016" cy="2296144"/>
              </a:xfrm>
              <a:prstGeom prst="rect">
                <a:avLst/>
              </a:prstGeom>
            </p:spPr>
          </p:pic>
          <p:pic>
            <p:nvPicPr>
              <p:cNvPr id="14" name="Picture 13">
                <a:extLst>
                  <a:ext uri="{FF2B5EF4-FFF2-40B4-BE49-F238E27FC236}">
                    <a16:creationId xmlns:a16="http://schemas.microsoft.com/office/drawing/2014/main" id="{8696B829-2BB2-4EE8-9D0F-A7BF28AE406B}"/>
                  </a:ext>
                </a:extLst>
              </p:cNvPr>
              <p:cNvPicPr>
                <a:picLocks noChangeAspect="1"/>
              </p:cNvPicPr>
              <p:nvPr/>
            </p:nvPicPr>
            <p:blipFill>
              <a:blip r:embed="rId3"/>
              <a:stretch>
                <a:fillRect/>
              </a:stretch>
            </p:blipFill>
            <p:spPr>
              <a:xfrm>
                <a:off x="3371508" y="1827297"/>
                <a:ext cx="2139050" cy="2296144"/>
              </a:xfrm>
              <a:prstGeom prst="rect">
                <a:avLst/>
              </a:prstGeom>
            </p:spPr>
          </p:pic>
          <p:pic>
            <p:nvPicPr>
              <p:cNvPr id="15" name="Picture 14">
                <a:extLst>
                  <a:ext uri="{FF2B5EF4-FFF2-40B4-BE49-F238E27FC236}">
                    <a16:creationId xmlns:a16="http://schemas.microsoft.com/office/drawing/2014/main" id="{55053806-C9F3-4FA2-B55A-61D6D09A1B82}"/>
                  </a:ext>
                </a:extLst>
              </p:cNvPr>
              <p:cNvPicPr>
                <a:picLocks noChangeAspect="1"/>
              </p:cNvPicPr>
              <p:nvPr/>
            </p:nvPicPr>
            <p:blipFill>
              <a:blip r:embed="rId4"/>
              <a:stretch>
                <a:fillRect/>
              </a:stretch>
            </p:blipFill>
            <p:spPr>
              <a:xfrm>
                <a:off x="5511837" y="1827297"/>
                <a:ext cx="2272166" cy="2296144"/>
              </a:xfrm>
              <a:prstGeom prst="rect">
                <a:avLst/>
              </a:prstGeom>
            </p:spPr>
          </p:pic>
          <p:pic>
            <p:nvPicPr>
              <p:cNvPr id="16" name="Picture 15">
                <a:extLst>
                  <a:ext uri="{FF2B5EF4-FFF2-40B4-BE49-F238E27FC236}">
                    <a16:creationId xmlns:a16="http://schemas.microsoft.com/office/drawing/2014/main" id="{1754AF75-A7EA-4B2E-B78F-8414FC93DA60}"/>
                  </a:ext>
                </a:extLst>
              </p:cNvPr>
              <p:cNvPicPr>
                <a:picLocks noChangeAspect="1"/>
              </p:cNvPicPr>
              <p:nvPr/>
            </p:nvPicPr>
            <p:blipFill>
              <a:blip r:embed="rId5"/>
              <a:stretch>
                <a:fillRect/>
              </a:stretch>
            </p:blipFill>
            <p:spPr>
              <a:xfrm>
                <a:off x="7784004" y="1827297"/>
                <a:ext cx="2175445" cy="2296144"/>
              </a:xfrm>
              <a:prstGeom prst="rect">
                <a:avLst/>
              </a:prstGeom>
            </p:spPr>
          </p:pic>
        </p:grpSp>
        <p:pic>
          <p:nvPicPr>
            <p:cNvPr id="9" name="Picture 8">
              <a:extLst>
                <a:ext uri="{FF2B5EF4-FFF2-40B4-BE49-F238E27FC236}">
                  <a16:creationId xmlns:a16="http://schemas.microsoft.com/office/drawing/2014/main" id="{B74AC59C-C629-443A-9733-2169B1AC536A}"/>
                </a:ext>
              </a:extLst>
            </p:cNvPr>
            <p:cNvPicPr>
              <a:picLocks noChangeAspect="1"/>
            </p:cNvPicPr>
            <p:nvPr/>
          </p:nvPicPr>
          <p:blipFill>
            <a:blip r:embed="rId6"/>
            <a:stretch>
              <a:fillRect/>
            </a:stretch>
          </p:blipFill>
          <p:spPr>
            <a:xfrm>
              <a:off x="3292834" y="3326295"/>
              <a:ext cx="2369789" cy="2584172"/>
            </a:xfrm>
            <a:prstGeom prst="rect">
              <a:avLst/>
            </a:prstGeom>
          </p:spPr>
        </p:pic>
        <p:pic>
          <p:nvPicPr>
            <p:cNvPr id="10" name="Picture 9">
              <a:extLst>
                <a:ext uri="{FF2B5EF4-FFF2-40B4-BE49-F238E27FC236}">
                  <a16:creationId xmlns:a16="http://schemas.microsoft.com/office/drawing/2014/main" id="{BEB027A7-A789-4B1C-B976-C5B250840078}"/>
                </a:ext>
              </a:extLst>
            </p:cNvPr>
            <p:cNvPicPr>
              <a:picLocks noChangeAspect="1"/>
            </p:cNvPicPr>
            <p:nvPr/>
          </p:nvPicPr>
          <p:blipFill>
            <a:blip r:embed="rId7"/>
            <a:stretch>
              <a:fillRect/>
            </a:stretch>
          </p:blipFill>
          <p:spPr>
            <a:xfrm>
              <a:off x="912188" y="3326295"/>
              <a:ext cx="2380646" cy="2584173"/>
            </a:xfrm>
            <a:prstGeom prst="rect">
              <a:avLst/>
            </a:prstGeom>
          </p:spPr>
        </p:pic>
        <p:pic>
          <p:nvPicPr>
            <p:cNvPr id="11" name="Picture 10">
              <a:extLst>
                <a:ext uri="{FF2B5EF4-FFF2-40B4-BE49-F238E27FC236}">
                  <a16:creationId xmlns:a16="http://schemas.microsoft.com/office/drawing/2014/main" id="{D6D86A08-E810-4EB6-83A8-8EC409292E21}"/>
                </a:ext>
              </a:extLst>
            </p:cNvPr>
            <p:cNvPicPr>
              <a:picLocks noChangeAspect="1"/>
            </p:cNvPicPr>
            <p:nvPr/>
          </p:nvPicPr>
          <p:blipFill>
            <a:blip r:embed="rId8"/>
            <a:stretch>
              <a:fillRect/>
            </a:stretch>
          </p:blipFill>
          <p:spPr>
            <a:xfrm>
              <a:off x="5662623" y="3326295"/>
              <a:ext cx="2528797" cy="2584172"/>
            </a:xfrm>
            <a:prstGeom prst="rect">
              <a:avLst/>
            </a:prstGeom>
          </p:spPr>
        </p:pic>
        <p:pic>
          <p:nvPicPr>
            <p:cNvPr id="12" name="Picture 11">
              <a:extLst>
                <a:ext uri="{FF2B5EF4-FFF2-40B4-BE49-F238E27FC236}">
                  <a16:creationId xmlns:a16="http://schemas.microsoft.com/office/drawing/2014/main" id="{3AF72A58-DE8E-4322-9D24-CAC9A21D5F07}"/>
                </a:ext>
              </a:extLst>
            </p:cNvPr>
            <p:cNvPicPr>
              <a:picLocks noChangeAspect="1"/>
            </p:cNvPicPr>
            <p:nvPr/>
          </p:nvPicPr>
          <p:blipFill>
            <a:blip r:embed="rId9"/>
            <a:stretch>
              <a:fillRect/>
            </a:stretch>
          </p:blipFill>
          <p:spPr>
            <a:xfrm>
              <a:off x="8191420" y="3326295"/>
              <a:ext cx="2421152" cy="2584172"/>
            </a:xfrm>
            <a:prstGeom prst="rect">
              <a:avLst/>
            </a:prstGeom>
          </p:spPr>
        </p:pic>
      </p:grpSp>
    </p:spTree>
    <p:extLst>
      <p:ext uri="{BB962C8B-B14F-4D97-AF65-F5344CB8AC3E}">
        <p14:creationId xmlns:p14="http://schemas.microsoft.com/office/powerpoint/2010/main" val="939363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A33AB9-7C89-4765-9960-C7B3C2F857F5}"/>
              </a:ext>
            </a:extLst>
          </p:cNvPr>
          <p:cNvSpPr txBox="1"/>
          <p:nvPr/>
        </p:nvSpPr>
        <p:spPr>
          <a:xfrm>
            <a:off x="2902226" y="2345635"/>
            <a:ext cx="7050156" cy="707886"/>
          </a:xfrm>
          <a:prstGeom prst="rect">
            <a:avLst/>
          </a:prstGeom>
          <a:noFill/>
        </p:spPr>
        <p:txBody>
          <a:bodyPr wrap="square" rtlCol="0">
            <a:spAutoFit/>
          </a:bodyPr>
          <a:lstStyle/>
          <a:p>
            <a:r>
              <a:rPr lang="en-US" sz="4000" dirty="0"/>
              <a:t>Slides under construction </a:t>
            </a:r>
            <a:r>
              <a:rPr lang="en-US" sz="4000" dirty="0">
                <a:sym typeface="Wingdings" panose="05000000000000000000" pitchFamily="2" charset="2"/>
              </a:rPr>
              <a:t></a:t>
            </a:r>
            <a:endParaRPr lang="en-US" sz="4000" dirty="0"/>
          </a:p>
        </p:txBody>
      </p:sp>
    </p:spTree>
    <p:extLst>
      <p:ext uri="{BB962C8B-B14F-4D97-AF65-F5344CB8AC3E}">
        <p14:creationId xmlns:p14="http://schemas.microsoft.com/office/powerpoint/2010/main" val="73864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412</TotalTime>
  <Words>333</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Calisto MT</vt:lpstr>
      <vt:lpstr>DejaVu Sans</vt:lpstr>
      <vt:lpstr>Trebuchet MS</vt:lpstr>
      <vt:lpstr>Wingdings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Thakre, Abhijit</dc:creator>
  <dc:description/>
  <cp:lastModifiedBy>Mani Kumar Kagita</cp:lastModifiedBy>
  <cp:revision>39</cp:revision>
  <dcterms:created xsi:type="dcterms:W3CDTF">2018-11-16T18:45:56Z</dcterms:created>
  <dcterms:modified xsi:type="dcterms:W3CDTF">2018-12-01T16:34:06Z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16.0013</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