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1"/>
  </p:sldMasterIdLst>
  <p:notesMasterIdLst>
    <p:notesMasterId r:id="rId23"/>
  </p:notesMasterIdLst>
  <p:sldIdLst>
    <p:sldId id="256" r:id="rId2"/>
    <p:sldId id="257" r:id="rId3"/>
    <p:sldId id="260" r:id="rId4"/>
    <p:sldId id="259" r:id="rId5"/>
    <p:sldId id="261" r:id="rId6"/>
    <p:sldId id="262" r:id="rId7"/>
    <p:sldId id="263" r:id="rId8"/>
    <p:sldId id="279" r:id="rId9"/>
    <p:sldId id="281" r:id="rId10"/>
    <p:sldId id="264" r:id="rId11"/>
    <p:sldId id="266" r:id="rId12"/>
    <p:sldId id="268" r:id="rId13"/>
    <p:sldId id="269" r:id="rId14"/>
    <p:sldId id="270" r:id="rId15"/>
    <p:sldId id="271" r:id="rId16"/>
    <p:sldId id="273" r:id="rId17"/>
    <p:sldId id="274" r:id="rId18"/>
    <p:sldId id="300" r:id="rId19"/>
    <p:sldId id="298"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4690"/>
  </p:normalViewPr>
  <p:slideViewPr>
    <p:cSldViewPr snapToGrid="0">
      <p:cViewPr varScale="1">
        <p:scale>
          <a:sx n="146" d="100"/>
          <a:sy n="146"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9A0A8B-4D65-482F-BA90-9034AFEA104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6045A32-99AA-4E51-98C8-372F48028AFA}">
      <dgm:prSet/>
      <dgm:spPr/>
      <dgm:t>
        <a:bodyPr/>
        <a:lstStyle/>
        <a:p>
          <a:r>
            <a:rPr lang="en-US"/>
            <a:t>What does my business do</a:t>
          </a:r>
        </a:p>
      </dgm:t>
    </dgm:pt>
    <dgm:pt modelId="{5F467099-2CA4-4954-9C93-E20FA22A5A94}" type="parTrans" cxnId="{7C0FFE27-FFCA-4AA2-A6AF-3B52F1CE63FB}">
      <dgm:prSet/>
      <dgm:spPr/>
      <dgm:t>
        <a:bodyPr/>
        <a:lstStyle/>
        <a:p>
          <a:endParaRPr lang="en-US"/>
        </a:p>
      </dgm:t>
    </dgm:pt>
    <dgm:pt modelId="{38062BB2-A284-4C9F-B9ED-15B6F415CAFB}" type="sibTrans" cxnId="{7C0FFE27-FFCA-4AA2-A6AF-3B52F1CE63FB}">
      <dgm:prSet/>
      <dgm:spPr/>
      <dgm:t>
        <a:bodyPr/>
        <a:lstStyle/>
        <a:p>
          <a:endParaRPr lang="en-US"/>
        </a:p>
      </dgm:t>
    </dgm:pt>
    <dgm:pt modelId="{832943A8-3966-44FB-AD73-85906BFF04E5}">
      <dgm:prSet/>
      <dgm:spPr/>
      <dgm:t>
        <a:bodyPr/>
        <a:lstStyle/>
        <a:p>
          <a:r>
            <a:rPr lang="en-US"/>
            <a:t>What is the value of my product or service</a:t>
          </a:r>
        </a:p>
      </dgm:t>
    </dgm:pt>
    <dgm:pt modelId="{DFDFB1E4-C09B-4AA8-852D-08DD9D9B84C7}" type="parTrans" cxnId="{D34115BF-A47E-4613-8017-8858D2306600}">
      <dgm:prSet/>
      <dgm:spPr/>
      <dgm:t>
        <a:bodyPr/>
        <a:lstStyle/>
        <a:p>
          <a:endParaRPr lang="en-US"/>
        </a:p>
      </dgm:t>
    </dgm:pt>
    <dgm:pt modelId="{5F128ACA-ACC9-4343-A939-C0570B777B15}" type="sibTrans" cxnId="{D34115BF-A47E-4613-8017-8858D2306600}">
      <dgm:prSet/>
      <dgm:spPr/>
      <dgm:t>
        <a:bodyPr/>
        <a:lstStyle/>
        <a:p>
          <a:endParaRPr lang="en-US"/>
        </a:p>
      </dgm:t>
    </dgm:pt>
    <dgm:pt modelId="{7D77D144-143A-4A5F-AB34-D90CA02FBFB6}">
      <dgm:prSet/>
      <dgm:spPr/>
      <dgm:t>
        <a:bodyPr/>
        <a:lstStyle/>
        <a:p>
          <a:r>
            <a:rPr lang="en-US"/>
            <a:t>Who is the buyer</a:t>
          </a:r>
        </a:p>
      </dgm:t>
    </dgm:pt>
    <dgm:pt modelId="{47DB0DBD-B834-4E42-B3D9-AAC6E1BDCE84}" type="parTrans" cxnId="{7D623997-6BA7-445A-AE2C-91440E98A0C3}">
      <dgm:prSet/>
      <dgm:spPr/>
      <dgm:t>
        <a:bodyPr/>
        <a:lstStyle/>
        <a:p>
          <a:endParaRPr lang="en-US"/>
        </a:p>
      </dgm:t>
    </dgm:pt>
    <dgm:pt modelId="{A777CDEE-9C70-4B12-A7A8-6D0F04E8EC73}" type="sibTrans" cxnId="{7D623997-6BA7-445A-AE2C-91440E98A0C3}">
      <dgm:prSet/>
      <dgm:spPr/>
      <dgm:t>
        <a:bodyPr/>
        <a:lstStyle/>
        <a:p>
          <a:endParaRPr lang="en-US"/>
        </a:p>
      </dgm:t>
    </dgm:pt>
    <dgm:pt modelId="{7A100926-007D-4FAB-8BE2-AE531CD1B8A5}">
      <dgm:prSet/>
      <dgm:spPr/>
      <dgm:t>
        <a:bodyPr/>
        <a:lstStyle/>
        <a:p>
          <a:r>
            <a:rPr lang="en-US"/>
            <a:t>Who is the competition</a:t>
          </a:r>
        </a:p>
      </dgm:t>
    </dgm:pt>
    <dgm:pt modelId="{599D166A-0E77-4DA3-B92F-581743283923}" type="parTrans" cxnId="{E3A87B4C-E80E-474B-AFEE-E6771036789F}">
      <dgm:prSet/>
      <dgm:spPr/>
      <dgm:t>
        <a:bodyPr/>
        <a:lstStyle/>
        <a:p>
          <a:endParaRPr lang="en-US"/>
        </a:p>
      </dgm:t>
    </dgm:pt>
    <dgm:pt modelId="{A8185DD6-8779-45E2-96C1-2D017E0F11D7}" type="sibTrans" cxnId="{E3A87B4C-E80E-474B-AFEE-E6771036789F}">
      <dgm:prSet/>
      <dgm:spPr/>
      <dgm:t>
        <a:bodyPr/>
        <a:lstStyle/>
        <a:p>
          <a:endParaRPr lang="en-US"/>
        </a:p>
      </dgm:t>
    </dgm:pt>
    <dgm:pt modelId="{27F09522-2C0A-47BF-ABF4-084DACAE2551}">
      <dgm:prSet/>
      <dgm:spPr/>
      <dgm:t>
        <a:bodyPr/>
        <a:lstStyle/>
        <a:p>
          <a:r>
            <a:rPr lang="en-US"/>
            <a:t>Why would they buy from me</a:t>
          </a:r>
        </a:p>
      </dgm:t>
    </dgm:pt>
    <dgm:pt modelId="{66BE3287-56FF-4A3F-829A-CCC59EA9BFE4}" type="parTrans" cxnId="{0D970B75-7454-4BC8-88BD-67CD2C419E0C}">
      <dgm:prSet/>
      <dgm:spPr/>
      <dgm:t>
        <a:bodyPr/>
        <a:lstStyle/>
        <a:p>
          <a:endParaRPr lang="en-US"/>
        </a:p>
      </dgm:t>
    </dgm:pt>
    <dgm:pt modelId="{13780AE4-6DD1-4D2F-ADF2-1470B0A733C4}" type="sibTrans" cxnId="{0D970B75-7454-4BC8-88BD-67CD2C419E0C}">
      <dgm:prSet/>
      <dgm:spPr/>
      <dgm:t>
        <a:bodyPr/>
        <a:lstStyle/>
        <a:p>
          <a:endParaRPr lang="en-US"/>
        </a:p>
      </dgm:t>
    </dgm:pt>
    <dgm:pt modelId="{94296496-E8EA-4B1D-8A96-0B92823B0362}">
      <dgm:prSet/>
      <dgm:spPr/>
      <dgm:t>
        <a:bodyPr/>
        <a:lstStyle/>
        <a:p>
          <a:r>
            <a:rPr lang="en-US"/>
            <a:t>How do I find potential customers</a:t>
          </a:r>
        </a:p>
      </dgm:t>
    </dgm:pt>
    <dgm:pt modelId="{8086CA98-8621-4FF2-9351-F24B0417F608}" type="parTrans" cxnId="{452A7CED-7FD6-47B9-A742-BED1857FF9A0}">
      <dgm:prSet/>
      <dgm:spPr/>
      <dgm:t>
        <a:bodyPr/>
        <a:lstStyle/>
        <a:p>
          <a:endParaRPr lang="en-US"/>
        </a:p>
      </dgm:t>
    </dgm:pt>
    <dgm:pt modelId="{3A25A0F2-6A90-4AA3-9E07-0334D0FF9928}" type="sibTrans" cxnId="{452A7CED-7FD6-47B9-A742-BED1857FF9A0}">
      <dgm:prSet/>
      <dgm:spPr/>
      <dgm:t>
        <a:bodyPr/>
        <a:lstStyle/>
        <a:p>
          <a:endParaRPr lang="en-US"/>
        </a:p>
      </dgm:t>
    </dgm:pt>
    <dgm:pt modelId="{DBFAA889-98A2-47FA-BC26-F008F1F171C1}">
      <dgm:prSet/>
      <dgm:spPr/>
      <dgm:t>
        <a:bodyPr/>
        <a:lstStyle/>
        <a:p>
          <a:r>
            <a:rPr lang="en-US"/>
            <a:t>How much should I charge</a:t>
          </a:r>
        </a:p>
      </dgm:t>
    </dgm:pt>
    <dgm:pt modelId="{E2E1CDBA-2962-44C7-A711-3E85B89E0B5C}" type="parTrans" cxnId="{5B9EB77A-02E7-4E21-921F-2576A175BCD6}">
      <dgm:prSet/>
      <dgm:spPr/>
      <dgm:t>
        <a:bodyPr/>
        <a:lstStyle/>
        <a:p>
          <a:endParaRPr lang="en-US"/>
        </a:p>
      </dgm:t>
    </dgm:pt>
    <dgm:pt modelId="{4AB62E0A-811E-4E75-9C95-0E694D359D1D}" type="sibTrans" cxnId="{5B9EB77A-02E7-4E21-921F-2576A175BCD6}">
      <dgm:prSet/>
      <dgm:spPr/>
      <dgm:t>
        <a:bodyPr/>
        <a:lstStyle/>
        <a:p>
          <a:endParaRPr lang="en-US"/>
        </a:p>
      </dgm:t>
    </dgm:pt>
    <dgm:pt modelId="{4D61BADF-687E-4F78-A0C0-7A7E27110D2F}">
      <dgm:prSet/>
      <dgm:spPr/>
      <dgm:t>
        <a:bodyPr/>
        <a:lstStyle/>
        <a:p>
          <a:r>
            <a:rPr lang="en-US"/>
            <a:t>What facilities and insurance do I need</a:t>
          </a:r>
        </a:p>
      </dgm:t>
    </dgm:pt>
    <dgm:pt modelId="{545CF21D-91D3-4D99-81EE-FCE0819F6A54}" type="parTrans" cxnId="{C7B62DF6-A40B-446A-AD80-F35FF800D293}">
      <dgm:prSet/>
      <dgm:spPr/>
      <dgm:t>
        <a:bodyPr/>
        <a:lstStyle/>
        <a:p>
          <a:endParaRPr lang="en-US"/>
        </a:p>
      </dgm:t>
    </dgm:pt>
    <dgm:pt modelId="{F8A349A9-B155-478B-A483-D83711EB7936}" type="sibTrans" cxnId="{C7B62DF6-A40B-446A-AD80-F35FF800D293}">
      <dgm:prSet/>
      <dgm:spPr/>
      <dgm:t>
        <a:bodyPr/>
        <a:lstStyle/>
        <a:p>
          <a:endParaRPr lang="en-US"/>
        </a:p>
      </dgm:t>
    </dgm:pt>
    <dgm:pt modelId="{BCFB0778-391D-4496-A599-36CA5A431B78}">
      <dgm:prSet/>
      <dgm:spPr/>
      <dgm:t>
        <a:bodyPr/>
        <a:lstStyle/>
        <a:p>
          <a:r>
            <a:rPr lang="en-US"/>
            <a:t>What rules/regulations do I need to understand</a:t>
          </a:r>
        </a:p>
      </dgm:t>
    </dgm:pt>
    <dgm:pt modelId="{184844EB-E1AC-4C35-A37F-FD7B627F2D62}" type="parTrans" cxnId="{70C096E5-3B24-42CA-86F7-1D7D1EEEBF88}">
      <dgm:prSet/>
      <dgm:spPr/>
      <dgm:t>
        <a:bodyPr/>
        <a:lstStyle/>
        <a:p>
          <a:endParaRPr lang="en-US"/>
        </a:p>
      </dgm:t>
    </dgm:pt>
    <dgm:pt modelId="{0EC1EF36-6DEB-4126-A1B0-96AD60117CA3}" type="sibTrans" cxnId="{70C096E5-3B24-42CA-86F7-1D7D1EEEBF88}">
      <dgm:prSet/>
      <dgm:spPr/>
      <dgm:t>
        <a:bodyPr/>
        <a:lstStyle/>
        <a:p>
          <a:endParaRPr lang="en-US"/>
        </a:p>
      </dgm:t>
    </dgm:pt>
    <dgm:pt modelId="{E9FF4315-E14D-4C5A-A5AE-C48869001731}">
      <dgm:prSet/>
      <dgm:spPr/>
      <dgm:t>
        <a:bodyPr/>
        <a:lstStyle/>
        <a:p>
          <a:r>
            <a:rPr lang="en-US"/>
            <a:t>What does my operation require</a:t>
          </a:r>
        </a:p>
      </dgm:t>
    </dgm:pt>
    <dgm:pt modelId="{E314F783-09FC-460F-AAF9-3C0823BDE9EA}" type="parTrans" cxnId="{961515FF-B85A-4BCA-8654-36CBBFC7F7BF}">
      <dgm:prSet/>
      <dgm:spPr/>
      <dgm:t>
        <a:bodyPr/>
        <a:lstStyle/>
        <a:p>
          <a:endParaRPr lang="en-US"/>
        </a:p>
      </dgm:t>
    </dgm:pt>
    <dgm:pt modelId="{27014737-ACC1-4C25-9D60-D7B9E5057C72}" type="sibTrans" cxnId="{961515FF-B85A-4BCA-8654-36CBBFC7F7BF}">
      <dgm:prSet/>
      <dgm:spPr/>
      <dgm:t>
        <a:bodyPr/>
        <a:lstStyle/>
        <a:p>
          <a:endParaRPr lang="en-US"/>
        </a:p>
      </dgm:t>
    </dgm:pt>
    <dgm:pt modelId="{722FA774-0395-428E-8779-F63C0ABF9155}">
      <dgm:prSet/>
      <dgm:spPr/>
      <dgm:t>
        <a:bodyPr/>
        <a:lstStyle/>
        <a:p>
          <a:r>
            <a:rPr lang="en-US"/>
            <a:t>What are my costs</a:t>
          </a:r>
        </a:p>
      </dgm:t>
    </dgm:pt>
    <dgm:pt modelId="{6532BCA8-7784-4DD5-92E0-2B71CC68FE67}" type="parTrans" cxnId="{57148B7B-05E7-4D9C-B61F-5329AC94D850}">
      <dgm:prSet/>
      <dgm:spPr/>
      <dgm:t>
        <a:bodyPr/>
        <a:lstStyle/>
        <a:p>
          <a:endParaRPr lang="en-US"/>
        </a:p>
      </dgm:t>
    </dgm:pt>
    <dgm:pt modelId="{474B8BC1-574C-4616-85B6-A43894569B5B}" type="sibTrans" cxnId="{57148B7B-05E7-4D9C-B61F-5329AC94D850}">
      <dgm:prSet/>
      <dgm:spPr/>
      <dgm:t>
        <a:bodyPr/>
        <a:lstStyle/>
        <a:p>
          <a:endParaRPr lang="en-US"/>
        </a:p>
      </dgm:t>
    </dgm:pt>
    <dgm:pt modelId="{B79D8C01-DA6A-4938-BAE5-6BF6FB909D9C}">
      <dgm:prSet/>
      <dgm:spPr/>
      <dgm:t>
        <a:bodyPr/>
        <a:lstStyle/>
        <a:p>
          <a:r>
            <a:rPr lang="en-US"/>
            <a:t>How much will I make</a:t>
          </a:r>
        </a:p>
      </dgm:t>
    </dgm:pt>
    <dgm:pt modelId="{772825F5-2AE3-49EE-AD8A-EDBADC59B244}" type="parTrans" cxnId="{481C859B-7683-4B0F-9513-09F5D422417A}">
      <dgm:prSet/>
      <dgm:spPr/>
      <dgm:t>
        <a:bodyPr/>
        <a:lstStyle/>
        <a:p>
          <a:endParaRPr lang="en-US"/>
        </a:p>
      </dgm:t>
    </dgm:pt>
    <dgm:pt modelId="{0AE63D2E-DDFC-4D7D-8784-1367CA620183}" type="sibTrans" cxnId="{481C859B-7683-4B0F-9513-09F5D422417A}">
      <dgm:prSet/>
      <dgm:spPr/>
      <dgm:t>
        <a:bodyPr/>
        <a:lstStyle/>
        <a:p>
          <a:endParaRPr lang="en-US"/>
        </a:p>
      </dgm:t>
    </dgm:pt>
    <dgm:pt modelId="{F1497B5C-DD5D-7D4C-81EB-78EA66C63201}" type="pres">
      <dgm:prSet presAssocID="{7F9A0A8B-4D65-482F-BA90-9034AFEA1040}" presName="diagram" presStyleCnt="0">
        <dgm:presLayoutVars>
          <dgm:dir/>
          <dgm:resizeHandles val="exact"/>
        </dgm:presLayoutVars>
      </dgm:prSet>
      <dgm:spPr/>
    </dgm:pt>
    <dgm:pt modelId="{E80203F0-7E9A-CA40-B58A-C9B69F72ABE6}" type="pres">
      <dgm:prSet presAssocID="{66045A32-99AA-4E51-98C8-372F48028AFA}" presName="node" presStyleLbl="node1" presStyleIdx="0" presStyleCnt="12">
        <dgm:presLayoutVars>
          <dgm:bulletEnabled val="1"/>
        </dgm:presLayoutVars>
      </dgm:prSet>
      <dgm:spPr/>
    </dgm:pt>
    <dgm:pt modelId="{D1F63B40-59F2-2C49-A933-DB151614A2B0}" type="pres">
      <dgm:prSet presAssocID="{38062BB2-A284-4C9F-B9ED-15B6F415CAFB}" presName="sibTrans" presStyleCnt="0"/>
      <dgm:spPr/>
    </dgm:pt>
    <dgm:pt modelId="{39981B35-27ED-ED45-ABED-CDB7D08CEABA}" type="pres">
      <dgm:prSet presAssocID="{832943A8-3966-44FB-AD73-85906BFF04E5}" presName="node" presStyleLbl="node1" presStyleIdx="1" presStyleCnt="12">
        <dgm:presLayoutVars>
          <dgm:bulletEnabled val="1"/>
        </dgm:presLayoutVars>
      </dgm:prSet>
      <dgm:spPr/>
    </dgm:pt>
    <dgm:pt modelId="{7EB7A8BE-EF46-614E-97C0-8BEC933D33E7}" type="pres">
      <dgm:prSet presAssocID="{5F128ACA-ACC9-4343-A939-C0570B777B15}" presName="sibTrans" presStyleCnt="0"/>
      <dgm:spPr/>
    </dgm:pt>
    <dgm:pt modelId="{BEAEBB94-EA32-2644-8743-D56E1C4A3BA9}" type="pres">
      <dgm:prSet presAssocID="{7D77D144-143A-4A5F-AB34-D90CA02FBFB6}" presName="node" presStyleLbl="node1" presStyleIdx="2" presStyleCnt="12">
        <dgm:presLayoutVars>
          <dgm:bulletEnabled val="1"/>
        </dgm:presLayoutVars>
      </dgm:prSet>
      <dgm:spPr/>
    </dgm:pt>
    <dgm:pt modelId="{AE135EEA-407A-C74D-B666-426AED06AFBD}" type="pres">
      <dgm:prSet presAssocID="{A777CDEE-9C70-4B12-A7A8-6D0F04E8EC73}" presName="sibTrans" presStyleCnt="0"/>
      <dgm:spPr/>
    </dgm:pt>
    <dgm:pt modelId="{B968F564-1216-6846-8A30-8602649775D1}" type="pres">
      <dgm:prSet presAssocID="{7A100926-007D-4FAB-8BE2-AE531CD1B8A5}" presName="node" presStyleLbl="node1" presStyleIdx="3" presStyleCnt="12">
        <dgm:presLayoutVars>
          <dgm:bulletEnabled val="1"/>
        </dgm:presLayoutVars>
      </dgm:prSet>
      <dgm:spPr/>
    </dgm:pt>
    <dgm:pt modelId="{1C0A3E6A-91E1-024A-85D9-1D57B88C717F}" type="pres">
      <dgm:prSet presAssocID="{A8185DD6-8779-45E2-96C1-2D017E0F11D7}" presName="sibTrans" presStyleCnt="0"/>
      <dgm:spPr/>
    </dgm:pt>
    <dgm:pt modelId="{B34AFA65-296A-744A-9277-143A545128A3}" type="pres">
      <dgm:prSet presAssocID="{27F09522-2C0A-47BF-ABF4-084DACAE2551}" presName="node" presStyleLbl="node1" presStyleIdx="4" presStyleCnt="12">
        <dgm:presLayoutVars>
          <dgm:bulletEnabled val="1"/>
        </dgm:presLayoutVars>
      </dgm:prSet>
      <dgm:spPr/>
    </dgm:pt>
    <dgm:pt modelId="{6525E8AB-26E4-6F4A-AC03-73E233437A3B}" type="pres">
      <dgm:prSet presAssocID="{13780AE4-6DD1-4D2F-ADF2-1470B0A733C4}" presName="sibTrans" presStyleCnt="0"/>
      <dgm:spPr/>
    </dgm:pt>
    <dgm:pt modelId="{A181ABE1-3120-0740-9CC2-23D8B0F8AB9D}" type="pres">
      <dgm:prSet presAssocID="{94296496-E8EA-4B1D-8A96-0B92823B0362}" presName="node" presStyleLbl="node1" presStyleIdx="5" presStyleCnt="12">
        <dgm:presLayoutVars>
          <dgm:bulletEnabled val="1"/>
        </dgm:presLayoutVars>
      </dgm:prSet>
      <dgm:spPr/>
    </dgm:pt>
    <dgm:pt modelId="{8B2574B7-410D-C44C-90C8-E70746E03FFF}" type="pres">
      <dgm:prSet presAssocID="{3A25A0F2-6A90-4AA3-9E07-0334D0FF9928}" presName="sibTrans" presStyleCnt="0"/>
      <dgm:spPr/>
    </dgm:pt>
    <dgm:pt modelId="{86082C4E-4720-3542-A072-D6B9156E692A}" type="pres">
      <dgm:prSet presAssocID="{DBFAA889-98A2-47FA-BC26-F008F1F171C1}" presName="node" presStyleLbl="node1" presStyleIdx="6" presStyleCnt="12">
        <dgm:presLayoutVars>
          <dgm:bulletEnabled val="1"/>
        </dgm:presLayoutVars>
      </dgm:prSet>
      <dgm:spPr/>
    </dgm:pt>
    <dgm:pt modelId="{4177CAB4-5E9D-C049-93EC-241FC8086528}" type="pres">
      <dgm:prSet presAssocID="{4AB62E0A-811E-4E75-9C95-0E694D359D1D}" presName="sibTrans" presStyleCnt="0"/>
      <dgm:spPr/>
    </dgm:pt>
    <dgm:pt modelId="{00B0E057-98E9-5D4E-BF33-F6A1874F98FB}" type="pres">
      <dgm:prSet presAssocID="{4D61BADF-687E-4F78-A0C0-7A7E27110D2F}" presName="node" presStyleLbl="node1" presStyleIdx="7" presStyleCnt="12">
        <dgm:presLayoutVars>
          <dgm:bulletEnabled val="1"/>
        </dgm:presLayoutVars>
      </dgm:prSet>
      <dgm:spPr/>
    </dgm:pt>
    <dgm:pt modelId="{AF0876FC-BE99-A248-95BF-15046B8CA9FC}" type="pres">
      <dgm:prSet presAssocID="{F8A349A9-B155-478B-A483-D83711EB7936}" presName="sibTrans" presStyleCnt="0"/>
      <dgm:spPr/>
    </dgm:pt>
    <dgm:pt modelId="{8B15C5CE-6D47-4743-B00E-1C64319A1AA1}" type="pres">
      <dgm:prSet presAssocID="{BCFB0778-391D-4496-A599-36CA5A431B78}" presName="node" presStyleLbl="node1" presStyleIdx="8" presStyleCnt="12">
        <dgm:presLayoutVars>
          <dgm:bulletEnabled val="1"/>
        </dgm:presLayoutVars>
      </dgm:prSet>
      <dgm:spPr/>
    </dgm:pt>
    <dgm:pt modelId="{3E787FA0-8971-004D-97AE-6E4B13809222}" type="pres">
      <dgm:prSet presAssocID="{0EC1EF36-6DEB-4126-A1B0-96AD60117CA3}" presName="sibTrans" presStyleCnt="0"/>
      <dgm:spPr/>
    </dgm:pt>
    <dgm:pt modelId="{3C8F42CF-8013-3948-999E-F31A9A2DBFCF}" type="pres">
      <dgm:prSet presAssocID="{E9FF4315-E14D-4C5A-A5AE-C48869001731}" presName="node" presStyleLbl="node1" presStyleIdx="9" presStyleCnt="12">
        <dgm:presLayoutVars>
          <dgm:bulletEnabled val="1"/>
        </dgm:presLayoutVars>
      </dgm:prSet>
      <dgm:spPr/>
    </dgm:pt>
    <dgm:pt modelId="{A071DE1B-04C3-9B4B-838B-CCE7AEBC9865}" type="pres">
      <dgm:prSet presAssocID="{27014737-ACC1-4C25-9D60-D7B9E5057C72}" presName="sibTrans" presStyleCnt="0"/>
      <dgm:spPr/>
    </dgm:pt>
    <dgm:pt modelId="{1B3EE962-1374-E344-8FEC-21FB4947E041}" type="pres">
      <dgm:prSet presAssocID="{722FA774-0395-428E-8779-F63C0ABF9155}" presName="node" presStyleLbl="node1" presStyleIdx="10" presStyleCnt="12">
        <dgm:presLayoutVars>
          <dgm:bulletEnabled val="1"/>
        </dgm:presLayoutVars>
      </dgm:prSet>
      <dgm:spPr/>
    </dgm:pt>
    <dgm:pt modelId="{399ABD5D-B255-2342-881C-B8E7ADEFEFA2}" type="pres">
      <dgm:prSet presAssocID="{474B8BC1-574C-4616-85B6-A43894569B5B}" presName="sibTrans" presStyleCnt="0"/>
      <dgm:spPr/>
    </dgm:pt>
    <dgm:pt modelId="{2D142C26-6EC9-234F-AFE0-9975F770EF9B}" type="pres">
      <dgm:prSet presAssocID="{B79D8C01-DA6A-4938-BAE5-6BF6FB909D9C}" presName="node" presStyleLbl="node1" presStyleIdx="11" presStyleCnt="12">
        <dgm:presLayoutVars>
          <dgm:bulletEnabled val="1"/>
        </dgm:presLayoutVars>
      </dgm:prSet>
      <dgm:spPr/>
    </dgm:pt>
  </dgm:ptLst>
  <dgm:cxnLst>
    <dgm:cxn modelId="{A2523C14-52B3-194B-8341-9FD94C6A4CC8}" type="presOf" srcId="{7A100926-007D-4FAB-8BE2-AE531CD1B8A5}" destId="{B968F564-1216-6846-8A30-8602649775D1}" srcOrd="0" destOrd="0" presId="urn:microsoft.com/office/officeart/2005/8/layout/default"/>
    <dgm:cxn modelId="{7C0FFE27-FFCA-4AA2-A6AF-3B52F1CE63FB}" srcId="{7F9A0A8B-4D65-482F-BA90-9034AFEA1040}" destId="{66045A32-99AA-4E51-98C8-372F48028AFA}" srcOrd="0" destOrd="0" parTransId="{5F467099-2CA4-4954-9C93-E20FA22A5A94}" sibTransId="{38062BB2-A284-4C9F-B9ED-15B6F415CAFB}"/>
    <dgm:cxn modelId="{71E19F37-BCE9-B946-9691-0FD7C69EB592}" type="presOf" srcId="{94296496-E8EA-4B1D-8A96-0B92823B0362}" destId="{A181ABE1-3120-0740-9CC2-23D8B0F8AB9D}" srcOrd="0" destOrd="0" presId="urn:microsoft.com/office/officeart/2005/8/layout/default"/>
    <dgm:cxn modelId="{63CB6B3C-0C70-2441-927B-E1D3335F2BC3}" type="presOf" srcId="{B79D8C01-DA6A-4938-BAE5-6BF6FB909D9C}" destId="{2D142C26-6EC9-234F-AFE0-9975F770EF9B}" srcOrd="0" destOrd="0" presId="urn:microsoft.com/office/officeart/2005/8/layout/default"/>
    <dgm:cxn modelId="{87BCA748-18CE-2845-9261-91E2574A898B}" type="presOf" srcId="{722FA774-0395-428E-8779-F63C0ABF9155}" destId="{1B3EE962-1374-E344-8FEC-21FB4947E041}" srcOrd="0" destOrd="0" presId="urn:microsoft.com/office/officeart/2005/8/layout/default"/>
    <dgm:cxn modelId="{E3A87B4C-E80E-474B-AFEE-E6771036789F}" srcId="{7F9A0A8B-4D65-482F-BA90-9034AFEA1040}" destId="{7A100926-007D-4FAB-8BE2-AE531CD1B8A5}" srcOrd="3" destOrd="0" parTransId="{599D166A-0E77-4DA3-B92F-581743283923}" sibTransId="{A8185DD6-8779-45E2-96C1-2D017E0F11D7}"/>
    <dgm:cxn modelId="{280B0660-0374-4B48-B393-E68BBE75AA40}" type="presOf" srcId="{832943A8-3966-44FB-AD73-85906BFF04E5}" destId="{39981B35-27ED-ED45-ABED-CDB7D08CEABA}" srcOrd="0" destOrd="0" presId="urn:microsoft.com/office/officeart/2005/8/layout/default"/>
    <dgm:cxn modelId="{0D970B75-7454-4BC8-88BD-67CD2C419E0C}" srcId="{7F9A0A8B-4D65-482F-BA90-9034AFEA1040}" destId="{27F09522-2C0A-47BF-ABF4-084DACAE2551}" srcOrd="4" destOrd="0" parTransId="{66BE3287-56FF-4A3F-829A-CCC59EA9BFE4}" sibTransId="{13780AE4-6DD1-4D2F-ADF2-1470B0A733C4}"/>
    <dgm:cxn modelId="{8ED6C975-C51A-F64D-B745-9937A2E084DC}" type="presOf" srcId="{7D77D144-143A-4A5F-AB34-D90CA02FBFB6}" destId="{BEAEBB94-EA32-2644-8743-D56E1C4A3BA9}" srcOrd="0" destOrd="0" presId="urn:microsoft.com/office/officeart/2005/8/layout/default"/>
    <dgm:cxn modelId="{5B9EB77A-02E7-4E21-921F-2576A175BCD6}" srcId="{7F9A0A8B-4D65-482F-BA90-9034AFEA1040}" destId="{DBFAA889-98A2-47FA-BC26-F008F1F171C1}" srcOrd="6" destOrd="0" parTransId="{E2E1CDBA-2962-44C7-A711-3E85B89E0B5C}" sibTransId="{4AB62E0A-811E-4E75-9C95-0E694D359D1D}"/>
    <dgm:cxn modelId="{57148B7B-05E7-4D9C-B61F-5329AC94D850}" srcId="{7F9A0A8B-4D65-482F-BA90-9034AFEA1040}" destId="{722FA774-0395-428E-8779-F63C0ABF9155}" srcOrd="10" destOrd="0" parTransId="{6532BCA8-7784-4DD5-92E0-2B71CC68FE67}" sibTransId="{474B8BC1-574C-4616-85B6-A43894569B5B}"/>
    <dgm:cxn modelId="{04A0487F-6AB5-6440-900C-99DD7A62ADD2}" type="presOf" srcId="{DBFAA889-98A2-47FA-BC26-F008F1F171C1}" destId="{86082C4E-4720-3542-A072-D6B9156E692A}" srcOrd="0" destOrd="0" presId="urn:microsoft.com/office/officeart/2005/8/layout/default"/>
    <dgm:cxn modelId="{7D623997-6BA7-445A-AE2C-91440E98A0C3}" srcId="{7F9A0A8B-4D65-482F-BA90-9034AFEA1040}" destId="{7D77D144-143A-4A5F-AB34-D90CA02FBFB6}" srcOrd="2" destOrd="0" parTransId="{47DB0DBD-B834-4E42-B3D9-AAC6E1BDCE84}" sibTransId="{A777CDEE-9C70-4B12-A7A8-6D0F04E8EC73}"/>
    <dgm:cxn modelId="{576D7199-86A0-E246-8A1E-1C8EDD301642}" type="presOf" srcId="{7F9A0A8B-4D65-482F-BA90-9034AFEA1040}" destId="{F1497B5C-DD5D-7D4C-81EB-78EA66C63201}" srcOrd="0" destOrd="0" presId="urn:microsoft.com/office/officeart/2005/8/layout/default"/>
    <dgm:cxn modelId="{481C859B-7683-4B0F-9513-09F5D422417A}" srcId="{7F9A0A8B-4D65-482F-BA90-9034AFEA1040}" destId="{B79D8C01-DA6A-4938-BAE5-6BF6FB909D9C}" srcOrd="11" destOrd="0" parTransId="{772825F5-2AE3-49EE-AD8A-EDBADC59B244}" sibTransId="{0AE63D2E-DDFC-4D7D-8784-1367CA620183}"/>
    <dgm:cxn modelId="{E33EDBAC-1A61-7A4F-8598-ED42C2AEDC77}" type="presOf" srcId="{E9FF4315-E14D-4C5A-A5AE-C48869001731}" destId="{3C8F42CF-8013-3948-999E-F31A9A2DBFCF}" srcOrd="0" destOrd="0" presId="urn:microsoft.com/office/officeart/2005/8/layout/default"/>
    <dgm:cxn modelId="{BF364BB1-C9D9-774E-A030-FBA15FBB3E27}" type="presOf" srcId="{27F09522-2C0A-47BF-ABF4-084DACAE2551}" destId="{B34AFA65-296A-744A-9277-143A545128A3}" srcOrd="0" destOrd="0" presId="urn:microsoft.com/office/officeart/2005/8/layout/default"/>
    <dgm:cxn modelId="{B0255FB7-BC86-E843-A10E-C743EC6F9C99}" type="presOf" srcId="{66045A32-99AA-4E51-98C8-372F48028AFA}" destId="{E80203F0-7E9A-CA40-B58A-C9B69F72ABE6}" srcOrd="0" destOrd="0" presId="urn:microsoft.com/office/officeart/2005/8/layout/default"/>
    <dgm:cxn modelId="{D34115BF-A47E-4613-8017-8858D2306600}" srcId="{7F9A0A8B-4D65-482F-BA90-9034AFEA1040}" destId="{832943A8-3966-44FB-AD73-85906BFF04E5}" srcOrd="1" destOrd="0" parTransId="{DFDFB1E4-C09B-4AA8-852D-08DD9D9B84C7}" sibTransId="{5F128ACA-ACC9-4343-A939-C0570B777B15}"/>
    <dgm:cxn modelId="{BA5DD8CE-5601-034D-8653-AE3D2CF5436D}" type="presOf" srcId="{4D61BADF-687E-4F78-A0C0-7A7E27110D2F}" destId="{00B0E057-98E9-5D4E-BF33-F6A1874F98FB}" srcOrd="0" destOrd="0" presId="urn:microsoft.com/office/officeart/2005/8/layout/default"/>
    <dgm:cxn modelId="{AB02C1D2-14BF-754F-80A4-9164F5474207}" type="presOf" srcId="{BCFB0778-391D-4496-A599-36CA5A431B78}" destId="{8B15C5CE-6D47-4743-B00E-1C64319A1AA1}" srcOrd="0" destOrd="0" presId="urn:microsoft.com/office/officeart/2005/8/layout/default"/>
    <dgm:cxn modelId="{70C096E5-3B24-42CA-86F7-1D7D1EEEBF88}" srcId="{7F9A0A8B-4D65-482F-BA90-9034AFEA1040}" destId="{BCFB0778-391D-4496-A599-36CA5A431B78}" srcOrd="8" destOrd="0" parTransId="{184844EB-E1AC-4C35-A37F-FD7B627F2D62}" sibTransId="{0EC1EF36-6DEB-4126-A1B0-96AD60117CA3}"/>
    <dgm:cxn modelId="{452A7CED-7FD6-47B9-A742-BED1857FF9A0}" srcId="{7F9A0A8B-4D65-482F-BA90-9034AFEA1040}" destId="{94296496-E8EA-4B1D-8A96-0B92823B0362}" srcOrd="5" destOrd="0" parTransId="{8086CA98-8621-4FF2-9351-F24B0417F608}" sibTransId="{3A25A0F2-6A90-4AA3-9E07-0334D0FF9928}"/>
    <dgm:cxn modelId="{C7B62DF6-A40B-446A-AD80-F35FF800D293}" srcId="{7F9A0A8B-4D65-482F-BA90-9034AFEA1040}" destId="{4D61BADF-687E-4F78-A0C0-7A7E27110D2F}" srcOrd="7" destOrd="0" parTransId="{545CF21D-91D3-4D99-81EE-FCE0819F6A54}" sibTransId="{F8A349A9-B155-478B-A483-D83711EB7936}"/>
    <dgm:cxn modelId="{961515FF-B85A-4BCA-8654-36CBBFC7F7BF}" srcId="{7F9A0A8B-4D65-482F-BA90-9034AFEA1040}" destId="{E9FF4315-E14D-4C5A-A5AE-C48869001731}" srcOrd="9" destOrd="0" parTransId="{E314F783-09FC-460F-AAF9-3C0823BDE9EA}" sibTransId="{27014737-ACC1-4C25-9D60-D7B9E5057C72}"/>
    <dgm:cxn modelId="{32D90001-2D44-3249-986F-3400837FBA17}" type="presParOf" srcId="{F1497B5C-DD5D-7D4C-81EB-78EA66C63201}" destId="{E80203F0-7E9A-CA40-B58A-C9B69F72ABE6}" srcOrd="0" destOrd="0" presId="urn:microsoft.com/office/officeart/2005/8/layout/default"/>
    <dgm:cxn modelId="{054FA554-748F-1849-9A55-835EDA89F856}" type="presParOf" srcId="{F1497B5C-DD5D-7D4C-81EB-78EA66C63201}" destId="{D1F63B40-59F2-2C49-A933-DB151614A2B0}" srcOrd="1" destOrd="0" presId="urn:microsoft.com/office/officeart/2005/8/layout/default"/>
    <dgm:cxn modelId="{096667E7-36CA-634A-A9EE-BA228B118509}" type="presParOf" srcId="{F1497B5C-DD5D-7D4C-81EB-78EA66C63201}" destId="{39981B35-27ED-ED45-ABED-CDB7D08CEABA}" srcOrd="2" destOrd="0" presId="urn:microsoft.com/office/officeart/2005/8/layout/default"/>
    <dgm:cxn modelId="{A16CB42E-18FC-234E-9E98-911254B8DA81}" type="presParOf" srcId="{F1497B5C-DD5D-7D4C-81EB-78EA66C63201}" destId="{7EB7A8BE-EF46-614E-97C0-8BEC933D33E7}" srcOrd="3" destOrd="0" presId="urn:microsoft.com/office/officeart/2005/8/layout/default"/>
    <dgm:cxn modelId="{47FD2030-3761-5946-8816-20C7039FF3AB}" type="presParOf" srcId="{F1497B5C-DD5D-7D4C-81EB-78EA66C63201}" destId="{BEAEBB94-EA32-2644-8743-D56E1C4A3BA9}" srcOrd="4" destOrd="0" presId="urn:microsoft.com/office/officeart/2005/8/layout/default"/>
    <dgm:cxn modelId="{A0D9E8EA-0C71-B145-8B62-940CECB56411}" type="presParOf" srcId="{F1497B5C-DD5D-7D4C-81EB-78EA66C63201}" destId="{AE135EEA-407A-C74D-B666-426AED06AFBD}" srcOrd="5" destOrd="0" presId="urn:microsoft.com/office/officeart/2005/8/layout/default"/>
    <dgm:cxn modelId="{DF966455-6F45-7B4F-BA37-70D9E5F9C471}" type="presParOf" srcId="{F1497B5C-DD5D-7D4C-81EB-78EA66C63201}" destId="{B968F564-1216-6846-8A30-8602649775D1}" srcOrd="6" destOrd="0" presId="urn:microsoft.com/office/officeart/2005/8/layout/default"/>
    <dgm:cxn modelId="{0577C3EC-BE87-304E-B8CA-67FC885F565C}" type="presParOf" srcId="{F1497B5C-DD5D-7D4C-81EB-78EA66C63201}" destId="{1C0A3E6A-91E1-024A-85D9-1D57B88C717F}" srcOrd="7" destOrd="0" presId="urn:microsoft.com/office/officeart/2005/8/layout/default"/>
    <dgm:cxn modelId="{E495863D-9B67-B541-8E03-E377CE2DEBEA}" type="presParOf" srcId="{F1497B5C-DD5D-7D4C-81EB-78EA66C63201}" destId="{B34AFA65-296A-744A-9277-143A545128A3}" srcOrd="8" destOrd="0" presId="urn:microsoft.com/office/officeart/2005/8/layout/default"/>
    <dgm:cxn modelId="{3737B4E8-61FF-3E48-B45F-2123DF92CCFB}" type="presParOf" srcId="{F1497B5C-DD5D-7D4C-81EB-78EA66C63201}" destId="{6525E8AB-26E4-6F4A-AC03-73E233437A3B}" srcOrd="9" destOrd="0" presId="urn:microsoft.com/office/officeart/2005/8/layout/default"/>
    <dgm:cxn modelId="{5773861A-3E1D-B14A-8B42-0C0BFD11AA34}" type="presParOf" srcId="{F1497B5C-DD5D-7D4C-81EB-78EA66C63201}" destId="{A181ABE1-3120-0740-9CC2-23D8B0F8AB9D}" srcOrd="10" destOrd="0" presId="urn:microsoft.com/office/officeart/2005/8/layout/default"/>
    <dgm:cxn modelId="{24C6059C-C692-5C4E-88AD-5F5B3DFF6630}" type="presParOf" srcId="{F1497B5C-DD5D-7D4C-81EB-78EA66C63201}" destId="{8B2574B7-410D-C44C-90C8-E70746E03FFF}" srcOrd="11" destOrd="0" presId="urn:microsoft.com/office/officeart/2005/8/layout/default"/>
    <dgm:cxn modelId="{E890465B-692D-4847-947B-C9419A7D89F3}" type="presParOf" srcId="{F1497B5C-DD5D-7D4C-81EB-78EA66C63201}" destId="{86082C4E-4720-3542-A072-D6B9156E692A}" srcOrd="12" destOrd="0" presId="urn:microsoft.com/office/officeart/2005/8/layout/default"/>
    <dgm:cxn modelId="{215E693E-9E01-584C-8E0D-0CCA585F8E29}" type="presParOf" srcId="{F1497B5C-DD5D-7D4C-81EB-78EA66C63201}" destId="{4177CAB4-5E9D-C049-93EC-241FC8086528}" srcOrd="13" destOrd="0" presId="urn:microsoft.com/office/officeart/2005/8/layout/default"/>
    <dgm:cxn modelId="{4FC832DC-A305-EA45-9003-9352D5962555}" type="presParOf" srcId="{F1497B5C-DD5D-7D4C-81EB-78EA66C63201}" destId="{00B0E057-98E9-5D4E-BF33-F6A1874F98FB}" srcOrd="14" destOrd="0" presId="urn:microsoft.com/office/officeart/2005/8/layout/default"/>
    <dgm:cxn modelId="{9372E09A-4836-8A44-BE43-37C56231FCC6}" type="presParOf" srcId="{F1497B5C-DD5D-7D4C-81EB-78EA66C63201}" destId="{AF0876FC-BE99-A248-95BF-15046B8CA9FC}" srcOrd="15" destOrd="0" presId="urn:microsoft.com/office/officeart/2005/8/layout/default"/>
    <dgm:cxn modelId="{BC21AF78-B1F3-FD40-8B1B-BA81827548AE}" type="presParOf" srcId="{F1497B5C-DD5D-7D4C-81EB-78EA66C63201}" destId="{8B15C5CE-6D47-4743-B00E-1C64319A1AA1}" srcOrd="16" destOrd="0" presId="urn:microsoft.com/office/officeart/2005/8/layout/default"/>
    <dgm:cxn modelId="{783B403D-8E06-C345-B341-80F853D56234}" type="presParOf" srcId="{F1497B5C-DD5D-7D4C-81EB-78EA66C63201}" destId="{3E787FA0-8971-004D-97AE-6E4B13809222}" srcOrd="17" destOrd="0" presId="urn:microsoft.com/office/officeart/2005/8/layout/default"/>
    <dgm:cxn modelId="{EE1D5E96-B40D-7049-9C6C-0C76E00441FB}" type="presParOf" srcId="{F1497B5C-DD5D-7D4C-81EB-78EA66C63201}" destId="{3C8F42CF-8013-3948-999E-F31A9A2DBFCF}" srcOrd="18" destOrd="0" presId="urn:microsoft.com/office/officeart/2005/8/layout/default"/>
    <dgm:cxn modelId="{32C08C17-0DDA-6A48-B34D-AAC3CAB4E084}" type="presParOf" srcId="{F1497B5C-DD5D-7D4C-81EB-78EA66C63201}" destId="{A071DE1B-04C3-9B4B-838B-CCE7AEBC9865}" srcOrd="19" destOrd="0" presId="urn:microsoft.com/office/officeart/2005/8/layout/default"/>
    <dgm:cxn modelId="{B0AF0737-C599-2442-AA6B-A5CF6F5AD462}" type="presParOf" srcId="{F1497B5C-DD5D-7D4C-81EB-78EA66C63201}" destId="{1B3EE962-1374-E344-8FEC-21FB4947E041}" srcOrd="20" destOrd="0" presId="urn:microsoft.com/office/officeart/2005/8/layout/default"/>
    <dgm:cxn modelId="{92466E80-55D5-A141-BEE6-4C9FC7D8391C}" type="presParOf" srcId="{F1497B5C-DD5D-7D4C-81EB-78EA66C63201}" destId="{399ABD5D-B255-2342-881C-B8E7ADEFEFA2}" srcOrd="21" destOrd="0" presId="urn:microsoft.com/office/officeart/2005/8/layout/default"/>
    <dgm:cxn modelId="{3F9D58EB-EA73-EE4E-B1B4-5C3EB7FAE847}" type="presParOf" srcId="{F1497B5C-DD5D-7D4C-81EB-78EA66C63201}" destId="{2D142C26-6EC9-234F-AFE0-9975F770EF9B}"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8DA539-CAC6-F84A-9531-ACF12F4EC41D}"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3E8469E6-0111-8940-A41D-AB0B81ADF5C8}">
      <dgm:prSet phldrT="[Text]"/>
      <dgm:spPr/>
      <dgm:t>
        <a:bodyPr/>
        <a:lstStyle/>
        <a:p>
          <a:r>
            <a:rPr lang="en-US" dirty="0"/>
            <a:t>Marketing Strategy</a:t>
          </a:r>
        </a:p>
      </dgm:t>
    </dgm:pt>
    <dgm:pt modelId="{00B56A3E-547E-2A48-B641-E572CA616904}" type="parTrans" cxnId="{77464045-B7E4-D645-8E7F-E0FADD7CEFAB}">
      <dgm:prSet/>
      <dgm:spPr/>
      <dgm:t>
        <a:bodyPr/>
        <a:lstStyle/>
        <a:p>
          <a:endParaRPr lang="en-US"/>
        </a:p>
      </dgm:t>
    </dgm:pt>
    <dgm:pt modelId="{C1DF4588-A063-3A48-9A5D-98C44F00C945}" type="sibTrans" cxnId="{77464045-B7E4-D645-8E7F-E0FADD7CEFAB}">
      <dgm:prSet/>
      <dgm:spPr/>
      <dgm:t>
        <a:bodyPr/>
        <a:lstStyle/>
        <a:p>
          <a:endParaRPr lang="en-US"/>
        </a:p>
      </dgm:t>
    </dgm:pt>
    <dgm:pt modelId="{6180475D-F824-C741-AA60-C198C9B2671A}">
      <dgm:prSet phldrT="[Text]"/>
      <dgm:spPr/>
      <dgm:t>
        <a:bodyPr/>
        <a:lstStyle/>
        <a:p>
          <a:r>
            <a:rPr lang="en-US" dirty="0"/>
            <a:t>Customer Identification</a:t>
          </a:r>
        </a:p>
      </dgm:t>
    </dgm:pt>
    <dgm:pt modelId="{512F6FEC-8212-B74B-82E2-5BF97151D391}" type="parTrans" cxnId="{DFE3EB8B-C33A-624E-BF93-ED776F46BC8B}">
      <dgm:prSet/>
      <dgm:spPr/>
      <dgm:t>
        <a:bodyPr/>
        <a:lstStyle/>
        <a:p>
          <a:endParaRPr lang="en-US"/>
        </a:p>
      </dgm:t>
    </dgm:pt>
    <dgm:pt modelId="{5324A1B6-1268-5C4D-A9BB-E3454A1A7508}" type="sibTrans" cxnId="{DFE3EB8B-C33A-624E-BF93-ED776F46BC8B}">
      <dgm:prSet/>
      <dgm:spPr/>
      <dgm:t>
        <a:bodyPr/>
        <a:lstStyle/>
        <a:p>
          <a:endParaRPr lang="en-US"/>
        </a:p>
      </dgm:t>
    </dgm:pt>
    <dgm:pt modelId="{9259819F-BAEC-BA46-88CC-63356F239536}">
      <dgm:prSet phldrT="[Text]"/>
      <dgm:spPr/>
      <dgm:t>
        <a:bodyPr/>
        <a:lstStyle/>
        <a:p>
          <a:r>
            <a:rPr lang="en-US" dirty="0"/>
            <a:t>Channel Strategy</a:t>
          </a:r>
        </a:p>
      </dgm:t>
    </dgm:pt>
    <dgm:pt modelId="{EEC5D8EF-5B3C-EF49-BB5E-674411581332}" type="parTrans" cxnId="{C45F3DBC-A4AC-BD4C-AA85-41E93AAFE4C3}">
      <dgm:prSet/>
      <dgm:spPr/>
      <dgm:t>
        <a:bodyPr/>
        <a:lstStyle/>
        <a:p>
          <a:endParaRPr lang="en-US"/>
        </a:p>
      </dgm:t>
    </dgm:pt>
    <dgm:pt modelId="{82879EA8-E3D9-E24A-A6CD-98110F9A49AF}" type="sibTrans" cxnId="{C45F3DBC-A4AC-BD4C-AA85-41E93AAFE4C3}">
      <dgm:prSet/>
      <dgm:spPr/>
      <dgm:t>
        <a:bodyPr/>
        <a:lstStyle/>
        <a:p>
          <a:endParaRPr lang="en-US"/>
        </a:p>
      </dgm:t>
    </dgm:pt>
    <dgm:pt modelId="{D81925BF-6683-0D4E-8AC1-43BC87430197}">
      <dgm:prSet/>
      <dgm:spPr/>
      <dgm:t>
        <a:bodyPr/>
        <a:lstStyle/>
        <a:p>
          <a:r>
            <a:rPr lang="en-US" dirty="0"/>
            <a:t>Marketing Tactics</a:t>
          </a:r>
        </a:p>
      </dgm:t>
    </dgm:pt>
    <dgm:pt modelId="{2EC9F847-C153-2A4B-84A2-6102832FD883}" type="parTrans" cxnId="{88B541EC-DC7F-B049-88DC-9AB4B174C3BA}">
      <dgm:prSet/>
      <dgm:spPr/>
      <dgm:t>
        <a:bodyPr/>
        <a:lstStyle/>
        <a:p>
          <a:endParaRPr lang="en-US"/>
        </a:p>
      </dgm:t>
    </dgm:pt>
    <dgm:pt modelId="{64225EA6-7C12-554F-A438-B72D07EB57B3}" type="sibTrans" cxnId="{88B541EC-DC7F-B049-88DC-9AB4B174C3BA}">
      <dgm:prSet/>
      <dgm:spPr/>
      <dgm:t>
        <a:bodyPr/>
        <a:lstStyle/>
        <a:p>
          <a:endParaRPr lang="en-US"/>
        </a:p>
      </dgm:t>
    </dgm:pt>
    <dgm:pt modelId="{A4827543-BFB0-5340-9418-410D5B6C58E1}">
      <dgm:prSet/>
      <dgm:spPr/>
      <dgm:t>
        <a:bodyPr/>
        <a:lstStyle/>
        <a:p>
          <a:r>
            <a:rPr lang="en-US" dirty="0"/>
            <a:t>Sales Tactics</a:t>
          </a:r>
        </a:p>
      </dgm:t>
    </dgm:pt>
    <dgm:pt modelId="{7D59A97D-4618-7048-82B2-A1965EEC1605}" type="parTrans" cxnId="{175FC2A0-9388-F946-8221-661BBB937C12}">
      <dgm:prSet/>
      <dgm:spPr/>
      <dgm:t>
        <a:bodyPr/>
        <a:lstStyle/>
        <a:p>
          <a:endParaRPr lang="en-US"/>
        </a:p>
      </dgm:t>
    </dgm:pt>
    <dgm:pt modelId="{C9D42E67-5BF0-7B43-A944-17682836EA16}" type="sibTrans" cxnId="{175FC2A0-9388-F946-8221-661BBB937C12}">
      <dgm:prSet/>
      <dgm:spPr/>
      <dgm:t>
        <a:bodyPr/>
        <a:lstStyle/>
        <a:p>
          <a:endParaRPr lang="en-US"/>
        </a:p>
      </dgm:t>
    </dgm:pt>
    <dgm:pt modelId="{9C7111B6-F49C-114A-9043-44322B3902E2}" type="pres">
      <dgm:prSet presAssocID="{818DA539-CAC6-F84A-9531-ACF12F4EC41D}" presName="Name0" presStyleCnt="0">
        <dgm:presLayoutVars>
          <dgm:dir/>
          <dgm:animLvl val="lvl"/>
          <dgm:resizeHandles val="exact"/>
        </dgm:presLayoutVars>
      </dgm:prSet>
      <dgm:spPr/>
    </dgm:pt>
    <dgm:pt modelId="{7FBBDD34-BFEA-414E-94F6-2DC1DA921BCE}" type="pres">
      <dgm:prSet presAssocID="{3E8469E6-0111-8940-A41D-AB0B81ADF5C8}" presName="parTxOnly" presStyleLbl="node1" presStyleIdx="0" presStyleCnt="5">
        <dgm:presLayoutVars>
          <dgm:chMax val="0"/>
          <dgm:chPref val="0"/>
          <dgm:bulletEnabled val="1"/>
        </dgm:presLayoutVars>
      </dgm:prSet>
      <dgm:spPr/>
    </dgm:pt>
    <dgm:pt modelId="{D94BE2BB-6D42-E34E-A3A1-B7CE29F58D62}" type="pres">
      <dgm:prSet presAssocID="{C1DF4588-A063-3A48-9A5D-98C44F00C945}" presName="parTxOnlySpace" presStyleCnt="0"/>
      <dgm:spPr/>
    </dgm:pt>
    <dgm:pt modelId="{B7FA5287-3FC4-304B-BA10-EF233E4A2754}" type="pres">
      <dgm:prSet presAssocID="{6180475D-F824-C741-AA60-C198C9B2671A}" presName="parTxOnly" presStyleLbl="node1" presStyleIdx="1" presStyleCnt="5">
        <dgm:presLayoutVars>
          <dgm:chMax val="0"/>
          <dgm:chPref val="0"/>
          <dgm:bulletEnabled val="1"/>
        </dgm:presLayoutVars>
      </dgm:prSet>
      <dgm:spPr/>
    </dgm:pt>
    <dgm:pt modelId="{C0BC0093-B603-8A45-A9D1-E7FDBBB9D223}" type="pres">
      <dgm:prSet presAssocID="{5324A1B6-1268-5C4D-A9BB-E3454A1A7508}" presName="parTxOnlySpace" presStyleCnt="0"/>
      <dgm:spPr/>
    </dgm:pt>
    <dgm:pt modelId="{7B6D0753-F8C4-4144-AA3B-1D00569358B6}" type="pres">
      <dgm:prSet presAssocID="{9259819F-BAEC-BA46-88CC-63356F239536}" presName="parTxOnly" presStyleLbl="node1" presStyleIdx="2" presStyleCnt="5" custLinFactNeighborY="-1150">
        <dgm:presLayoutVars>
          <dgm:chMax val="0"/>
          <dgm:chPref val="0"/>
          <dgm:bulletEnabled val="1"/>
        </dgm:presLayoutVars>
      </dgm:prSet>
      <dgm:spPr/>
    </dgm:pt>
    <dgm:pt modelId="{4136C9DF-D083-F046-9830-F1F6C6E30F87}" type="pres">
      <dgm:prSet presAssocID="{82879EA8-E3D9-E24A-A6CD-98110F9A49AF}" presName="parTxOnlySpace" presStyleCnt="0"/>
      <dgm:spPr/>
    </dgm:pt>
    <dgm:pt modelId="{4839FFC5-7BC6-DD4B-BADB-56976B5833D1}" type="pres">
      <dgm:prSet presAssocID="{D81925BF-6683-0D4E-8AC1-43BC87430197}" presName="parTxOnly" presStyleLbl="node1" presStyleIdx="3" presStyleCnt="5" custLinFactNeighborY="-1150">
        <dgm:presLayoutVars>
          <dgm:chMax val="0"/>
          <dgm:chPref val="0"/>
          <dgm:bulletEnabled val="1"/>
        </dgm:presLayoutVars>
      </dgm:prSet>
      <dgm:spPr/>
    </dgm:pt>
    <dgm:pt modelId="{53B26B28-7245-5A4D-B85C-16F2F0BCE677}" type="pres">
      <dgm:prSet presAssocID="{64225EA6-7C12-554F-A438-B72D07EB57B3}" presName="parTxOnlySpace" presStyleCnt="0"/>
      <dgm:spPr/>
    </dgm:pt>
    <dgm:pt modelId="{1E358C08-24BB-694B-B0F2-C19AFF17CEA1}" type="pres">
      <dgm:prSet presAssocID="{A4827543-BFB0-5340-9418-410D5B6C58E1}" presName="parTxOnly" presStyleLbl="node1" presStyleIdx="4" presStyleCnt="5">
        <dgm:presLayoutVars>
          <dgm:chMax val="0"/>
          <dgm:chPref val="0"/>
          <dgm:bulletEnabled val="1"/>
        </dgm:presLayoutVars>
      </dgm:prSet>
      <dgm:spPr/>
    </dgm:pt>
  </dgm:ptLst>
  <dgm:cxnLst>
    <dgm:cxn modelId="{CB4EC207-6FAB-7648-9FE5-3D38C60BDE7E}" type="presOf" srcId="{D81925BF-6683-0D4E-8AC1-43BC87430197}" destId="{4839FFC5-7BC6-DD4B-BADB-56976B5833D1}" srcOrd="0" destOrd="0" presId="urn:microsoft.com/office/officeart/2005/8/layout/chevron1"/>
    <dgm:cxn modelId="{77464045-B7E4-D645-8E7F-E0FADD7CEFAB}" srcId="{818DA539-CAC6-F84A-9531-ACF12F4EC41D}" destId="{3E8469E6-0111-8940-A41D-AB0B81ADF5C8}" srcOrd="0" destOrd="0" parTransId="{00B56A3E-547E-2A48-B641-E572CA616904}" sibTransId="{C1DF4588-A063-3A48-9A5D-98C44F00C945}"/>
    <dgm:cxn modelId="{35355346-1D38-9947-94E3-CFC1DF5B41E1}" type="presOf" srcId="{818DA539-CAC6-F84A-9531-ACF12F4EC41D}" destId="{9C7111B6-F49C-114A-9043-44322B3902E2}" srcOrd="0" destOrd="0" presId="urn:microsoft.com/office/officeart/2005/8/layout/chevron1"/>
    <dgm:cxn modelId="{C001225B-B403-D045-9C20-64D2B5F1A1BD}" type="presOf" srcId="{6180475D-F824-C741-AA60-C198C9B2671A}" destId="{B7FA5287-3FC4-304B-BA10-EF233E4A2754}" srcOrd="0" destOrd="0" presId="urn:microsoft.com/office/officeart/2005/8/layout/chevron1"/>
    <dgm:cxn modelId="{7EA4AD5B-30E3-A24B-8678-465412B4808F}" type="presOf" srcId="{3E8469E6-0111-8940-A41D-AB0B81ADF5C8}" destId="{7FBBDD34-BFEA-414E-94F6-2DC1DA921BCE}" srcOrd="0" destOrd="0" presId="urn:microsoft.com/office/officeart/2005/8/layout/chevron1"/>
    <dgm:cxn modelId="{2D443560-B7EC-6A45-9217-7D774881F072}" type="presOf" srcId="{9259819F-BAEC-BA46-88CC-63356F239536}" destId="{7B6D0753-F8C4-4144-AA3B-1D00569358B6}" srcOrd="0" destOrd="0" presId="urn:microsoft.com/office/officeart/2005/8/layout/chevron1"/>
    <dgm:cxn modelId="{DFE3EB8B-C33A-624E-BF93-ED776F46BC8B}" srcId="{818DA539-CAC6-F84A-9531-ACF12F4EC41D}" destId="{6180475D-F824-C741-AA60-C198C9B2671A}" srcOrd="1" destOrd="0" parTransId="{512F6FEC-8212-B74B-82E2-5BF97151D391}" sibTransId="{5324A1B6-1268-5C4D-A9BB-E3454A1A7508}"/>
    <dgm:cxn modelId="{175FC2A0-9388-F946-8221-661BBB937C12}" srcId="{818DA539-CAC6-F84A-9531-ACF12F4EC41D}" destId="{A4827543-BFB0-5340-9418-410D5B6C58E1}" srcOrd="4" destOrd="0" parTransId="{7D59A97D-4618-7048-82B2-A1965EEC1605}" sibTransId="{C9D42E67-5BF0-7B43-A944-17682836EA16}"/>
    <dgm:cxn modelId="{C45F3DBC-A4AC-BD4C-AA85-41E93AAFE4C3}" srcId="{818DA539-CAC6-F84A-9531-ACF12F4EC41D}" destId="{9259819F-BAEC-BA46-88CC-63356F239536}" srcOrd="2" destOrd="0" parTransId="{EEC5D8EF-5B3C-EF49-BB5E-674411581332}" sibTransId="{82879EA8-E3D9-E24A-A6CD-98110F9A49AF}"/>
    <dgm:cxn modelId="{88B541EC-DC7F-B049-88DC-9AB4B174C3BA}" srcId="{818DA539-CAC6-F84A-9531-ACF12F4EC41D}" destId="{D81925BF-6683-0D4E-8AC1-43BC87430197}" srcOrd="3" destOrd="0" parTransId="{2EC9F847-C153-2A4B-84A2-6102832FD883}" sibTransId="{64225EA6-7C12-554F-A438-B72D07EB57B3}"/>
    <dgm:cxn modelId="{D718A0F0-A64D-0742-AEDF-522ABF007ABD}" type="presOf" srcId="{A4827543-BFB0-5340-9418-410D5B6C58E1}" destId="{1E358C08-24BB-694B-B0F2-C19AFF17CEA1}" srcOrd="0" destOrd="0" presId="urn:microsoft.com/office/officeart/2005/8/layout/chevron1"/>
    <dgm:cxn modelId="{2F68DACC-4100-AC41-8458-1A6A85D198A6}" type="presParOf" srcId="{9C7111B6-F49C-114A-9043-44322B3902E2}" destId="{7FBBDD34-BFEA-414E-94F6-2DC1DA921BCE}" srcOrd="0" destOrd="0" presId="urn:microsoft.com/office/officeart/2005/8/layout/chevron1"/>
    <dgm:cxn modelId="{2D0E64A7-26AA-DE40-800D-C341A5CF108A}" type="presParOf" srcId="{9C7111B6-F49C-114A-9043-44322B3902E2}" destId="{D94BE2BB-6D42-E34E-A3A1-B7CE29F58D62}" srcOrd="1" destOrd="0" presId="urn:microsoft.com/office/officeart/2005/8/layout/chevron1"/>
    <dgm:cxn modelId="{29D00BB6-959A-FD4D-92DD-11A729486FEB}" type="presParOf" srcId="{9C7111B6-F49C-114A-9043-44322B3902E2}" destId="{B7FA5287-3FC4-304B-BA10-EF233E4A2754}" srcOrd="2" destOrd="0" presId="urn:microsoft.com/office/officeart/2005/8/layout/chevron1"/>
    <dgm:cxn modelId="{98BA1A90-3A18-0040-87CD-DEDC760BE67B}" type="presParOf" srcId="{9C7111B6-F49C-114A-9043-44322B3902E2}" destId="{C0BC0093-B603-8A45-A9D1-E7FDBBB9D223}" srcOrd="3" destOrd="0" presId="urn:microsoft.com/office/officeart/2005/8/layout/chevron1"/>
    <dgm:cxn modelId="{88745792-522C-D14D-B8F3-73B02F892EE5}" type="presParOf" srcId="{9C7111B6-F49C-114A-9043-44322B3902E2}" destId="{7B6D0753-F8C4-4144-AA3B-1D00569358B6}" srcOrd="4" destOrd="0" presId="urn:microsoft.com/office/officeart/2005/8/layout/chevron1"/>
    <dgm:cxn modelId="{20833B2F-5DA4-1D43-A5CD-6F6DBE6070E2}" type="presParOf" srcId="{9C7111B6-F49C-114A-9043-44322B3902E2}" destId="{4136C9DF-D083-F046-9830-F1F6C6E30F87}" srcOrd="5" destOrd="0" presId="urn:microsoft.com/office/officeart/2005/8/layout/chevron1"/>
    <dgm:cxn modelId="{804E608D-FD6D-0A43-A8F6-D397F4284834}" type="presParOf" srcId="{9C7111B6-F49C-114A-9043-44322B3902E2}" destId="{4839FFC5-7BC6-DD4B-BADB-56976B5833D1}" srcOrd="6" destOrd="0" presId="urn:microsoft.com/office/officeart/2005/8/layout/chevron1"/>
    <dgm:cxn modelId="{38E5D195-3B73-9443-B73D-BB6D1F7FDE80}" type="presParOf" srcId="{9C7111B6-F49C-114A-9043-44322B3902E2}" destId="{53B26B28-7245-5A4D-B85C-16F2F0BCE677}" srcOrd="7" destOrd="0" presId="urn:microsoft.com/office/officeart/2005/8/layout/chevron1"/>
    <dgm:cxn modelId="{DEEF16B3-EBE7-5545-ACCE-FCCB0F60A7CA}" type="presParOf" srcId="{9C7111B6-F49C-114A-9043-44322B3902E2}" destId="{1E358C08-24BB-694B-B0F2-C19AFF17CEA1}"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203F0-7E9A-CA40-B58A-C9B69F72ABE6}">
      <dsp:nvSpPr>
        <dsp:cNvPr id="0" name=""/>
        <dsp:cNvSpPr/>
      </dsp:nvSpPr>
      <dsp:spPr>
        <a:xfrm>
          <a:off x="52109" y="3058"/>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does my business do</a:t>
          </a:r>
        </a:p>
      </dsp:txBody>
      <dsp:txXfrm>
        <a:off x="52109" y="3058"/>
        <a:ext cx="1570815" cy="942489"/>
      </dsp:txXfrm>
    </dsp:sp>
    <dsp:sp modelId="{39981B35-27ED-ED45-ABED-CDB7D08CEABA}">
      <dsp:nvSpPr>
        <dsp:cNvPr id="0" name=""/>
        <dsp:cNvSpPr/>
      </dsp:nvSpPr>
      <dsp:spPr>
        <a:xfrm>
          <a:off x="1780006" y="3058"/>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is the value of my product or service</a:t>
          </a:r>
        </a:p>
      </dsp:txBody>
      <dsp:txXfrm>
        <a:off x="1780006" y="3058"/>
        <a:ext cx="1570815" cy="942489"/>
      </dsp:txXfrm>
    </dsp:sp>
    <dsp:sp modelId="{BEAEBB94-EA32-2644-8743-D56E1C4A3BA9}">
      <dsp:nvSpPr>
        <dsp:cNvPr id="0" name=""/>
        <dsp:cNvSpPr/>
      </dsp:nvSpPr>
      <dsp:spPr>
        <a:xfrm>
          <a:off x="3507903" y="3058"/>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Who is the buyer</a:t>
          </a:r>
        </a:p>
      </dsp:txBody>
      <dsp:txXfrm>
        <a:off x="3507903" y="3058"/>
        <a:ext cx="1570815" cy="942489"/>
      </dsp:txXfrm>
    </dsp:sp>
    <dsp:sp modelId="{B968F564-1216-6846-8A30-8602649775D1}">
      <dsp:nvSpPr>
        <dsp:cNvPr id="0" name=""/>
        <dsp:cNvSpPr/>
      </dsp:nvSpPr>
      <dsp:spPr>
        <a:xfrm>
          <a:off x="52109" y="1102628"/>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Who is the competition</a:t>
          </a:r>
        </a:p>
      </dsp:txBody>
      <dsp:txXfrm>
        <a:off x="52109" y="1102628"/>
        <a:ext cx="1570815" cy="942489"/>
      </dsp:txXfrm>
    </dsp:sp>
    <dsp:sp modelId="{B34AFA65-296A-744A-9277-143A545128A3}">
      <dsp:nvSpPr>
        <dsp:cNvPr id="0" name=""/>
        <dsp:cNvSpPr/>
      </dsp:nvSpPr>
      <dsp:spPr>
        <a:xfrm>
          <a:off x="1780006" y="1102628"/>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Why would they buy from me</a:t>
          </a:r>
        </a:p>
      </dsp:txBody>
      <dsp:txXfrm>
        <a:off x="1780006" y="1102628"/>
        <a:ext cx="1570815" cy="942489"/>
      </dsp:txXfrm>
    </dsp:sp>
    <dsp:sp modelId="{A181ABE1-3120-0740-9CC2-23D8B0F8AB9D}">
      <dsp:nvSpPr>
        <dsp:cNvPr id="0" name=""/>
        <dsp:cNvSpPr/>
      </dsp:nvSpPr>
      <dsp:spPr>
        <a:xfrm>
          <a:off x="3507903" y="1102628"/>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How do I find potential customers</a:t>
          </a:r>
        </a:p>
      </dsp:txBody>
      <dsp:txXfrm>
        <a:off x="3507903" y="1102628"/>
        <a:ext cx="1570815" cy="942489"/>
      </dsp:txXfrm>
    </dsp:sp>
    <dsp:sp modelId="{86082C4E-4720-3542-A072-D6B9156E692A}">
      <dsp:nvSpPr>
        <dsp:cNvPr id="0" name=""/>
        <dsp:cNvSpPr/>
      </dsp:nvSpPr>
      <dsp:spPr>
        <a:xfrm>
          <a:off x="52109" y="2202199"/>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How much should I charge</a:t>
          </a:r>
        </a:p>
      </dsp:txBody>
      <dsp:txXfrm>
        <a:off x="52109" y="2202199"/>
        <a:ext cx="1570815" cy="942489"/>
      </dsp:txXfrm>
    </dsp:sp>
    <dsp:sp modelId="{00B0E057-98E9-5D4E-BF33-F6A1874F98FB}">
      <dsp:nvSpPr>
        <dsp:cNvPr id="0" name=""/>
        <dsp:cNvSpPr/>
      </dsp:nvSpPr>
      <dsp:spPr>
        <a:xfrm>
          <a:off x="1780006" y="2202199"/>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facilities and insurance do I need</a:t>
          </a:r>
        </a:p>
      </dsp:txBody>
      <dsp:txXfrm>
        <a:off x="1780006" y="2202199"/>
        <a:ext cx="1570815" cy="942489"/>
      </dsp:txXfrm>
    </dsp:sp>
    <dsp:sp modelId="{8B15C5CE-6D47-4743-B00E-1C64319A1AA1}">
      <dsp:nvSpPr>
        <dsp:cNvPr id="0" name=""/>
        <dsp:cNvSpPr/>
      </dsp:nvSpPr>
      <dsp:spPr>
        <a:xfrm>
          <a:off x="3507903" y="2202199"/>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rules/regulations do I need to understand</a:t>
          </a:r>
        </a:p>
      </dsp:txBody>
      <dsp:txXfrm>
        <a:off x="3507903" y="2202199"/>
        <a:ext cx="1570815" cy="942489"/>
      </dsp:txXfrm>
    </dsp:sp>
    <dsp:sp modelId="{3C8F42CF-8013-3948-999E-F31A9A2DBFCF}">
      <dsp:nvSpPr>
        <dsp:cNvPr id="0" name=""/>
        <dsp:cNvSpPr/>
      </dsp:nvSpPr>
      <dsp:spPr>
        <a:xfrm>
          <a:off x="52109" y="3301769"/>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does my operation require</a:t>
          </a:r>
        </a:p>
      </dsp:txBody>
      <dsp:txXfrm>
        <a:off x="52109" y="3301769"/>
        <a:ext cx="1570815" cy="942489"/>
      </dsp:txXfrm>
    </dsp:sp>
    <dsp:sp modelId="{1B3EE962-1374-E344-8FEC-21FB4947E041}">
      <dsp:nvSpPr>
        <dsp:cNvPr id="0" name=""/>
        <dsp:cNvSpPr/>
      </dsp:nvSpPr>
      <dsp:spPr>
        <a:xfrm>
          <a:off x="1780006" y="3301769"/>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What are my costs</a:t>
          </a:r>
        </a:p>
      </dsp:txBody>
      <dsp:txXfrm>
        <a:off x="1780006" y="3301769"/>
        <a:ext cx="1570815" cy="942489"/>
      </dsp:txXfrm>
    </dsp:sp>
    <dsp:sp modelId="{2D142C26-6EC9-234F-AFE0-9975F770EF9B}">
      <dsp:nvSpPr>
        <dsp:cNvPr id="0" name=""/>
        <dsp:cNvSpPr/>
      </dsp:nvSpPr>
      <dsp:spPr>
        <a:xfrm>
          <a:off x="3507903" y="3301769"/>
          <a:ext cx="1570815" cy="94248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How much will I make</a:t>
          </a:r>
        </a:p>
      </dsp:txBody>
      <dsp:txXfrm>
        <a:off x="3507903" y="3301769"/>
        <a:ext cx="1570815" cy="942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BDD34-BFEA-414E-94F6-2DC1DA921BCE}">
      <dsp:nvSpPr>
        <dsp:cNvPr id="0" name=""/>
        <dsp:cNvSpPr/>
      </dsp:nvSpPr>
      <dsp:spPr>
        <a:xfrm>
          <a:off x="2567" y="252471"/>
          <a:ext cx="2284883" cy="91395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Marketing Strategy</a:t>
          </a:r>
        </a:p>
      </dsp:txBody>
      <dsp:txXfrm>
        <a:off x="459544" y="252471"/>
        <a:ext cx="1370930" cy="913953"/>
      </dsp:txXfrm>
    </dsp:sp>
    <dsp:sp modelId="{B7FA5287-3FC4-304B-BA10-EF233E4A2754}">
      <dsp:nvSpPr>
        <dsp:cNvPr id="0" name=""/>
        <dsp:cNvSpPr/>
      </dsp:nvSpPr>
      <dsp:spPr>
        <a:xfrm>
          <a:off x="2058962" y="252471"/>
          <a:ext cx="2284883" cy="91395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Customer Identification</a:t>
          </a:r>
        </a:p>
      </dsp:txBody>
      <dsp:txXfrm>
        <a:off x="2515939" y="252471"/>
        <a:ext cx="1370930" cy="913953"/>
      </dsp:txXfrm>
    </dsp:sp>
    <dsp:sp modelId="{7B6D0753-F8C4-4144-AA3B-1D00569358B6}">
      <dsp:nvSpPr>
        <dsp:cNvPr id="0" name=""/>
        <dsp:cNvSpPr/>
      </dsp:nvSpPr>
      <dsp:spPr>
        <a:xfrm>
          <a:off x="4115358" y="241960"/>
          <a:ext cx="2284883" cy="91395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Channel Strategy</a:t>
          </a:r>
        </a:p>
      </dsp:txBody>
      <dsp:txXfrm>
        <a:off x="4572335" y="241960"/>
        <a:ext cx="1370930" cy="913953"/>
      </dsp:txXfrm>
    </dsp:sp>
    <dsp:sp modelId="{4839FFC5-7BC6-DD4B-BADB-56976B5833D1}">
      <dsp:nvSpPr>
        <dsp:cNvPr id="0" name=""/>
        <dsp:cNvSpPr/>
      </dsp:nvSpPr>
      <dsp:spPr>
        <a:xfrm>
          <a:off x="6171753" y="241960"/>
          <a:ext cx="2284883" cy="91395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Marketing Tactics</a:t>
          </a:r>
        </a:p>
      </dsp:txBody>
      <dsp:txXfrm>
        <a:off x="6628730" y="241960"/>
        <a:ext cx="1370930" cy="913953"/>
      </dsp:txXfrm>
    </dsp:sp>
    <dsp:sp modelId="{1E358C08-24BB-694B-B0F2-C19AFF17CEA1}">
      <dsp:nvSpPr>
        <dsp:cNvPr id="0" name=""/>
        <dsp:cNvSpPr/>
      </dsp:nvSpPr>
      <dsp:spPr>
        <a:xfrm>
          <a:off x="8228148" y="252471"/>
          <a:ext cx="2284883" cy="913953"/>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Sales Tactics</a:t>
          </a:r>
        </a:p>
      </dsp:txBody>
      <dsp:txXfrm>
        <a:off x="8685125" y="252471"/>
        <a:ext cx="1370930" cy="9139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18C55-43C2-AE47-AD17-7D45DCB211D9}" type="datetimeFigureOut">
              <a:rPr lang="en-US" smtClean="0"/>
              <a:t>4/26/25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3E72B-C323-D44A-ABAA-5A8CCEA4DBE6}" type="slidenum">
              <a:rPr lang="en-US" smtClean="0"/>
              <a:t>‹#›</a:t>
            </a:fld>
            <a:endParaRPr lang="en-US"/>
          </a:p>
        </p:txBody>
      </p:sp>
    </p:spTree>
    <p:extLst>
      <p:ext uri="{BB962C8B-B14F-4D97-AF65-F5344CB8AC3E}">
        <p14:creationId xmlns:p14="http://schemas.microsoft.com/office/powerpoint/2010/main" val="430817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7D34F-9D34-0D4C-890E-174A9C1E0BA3}" type="slidenum">
              <a:rPr lang="en-US" smtClean="0"/>
              <a:t>2</a:t>
            </a:fld>
            <a:endParaRPr lang="en-US"/>
          </a:p>
        </p:txBody>
      </p:sp>
    </p:spTree>
    <p:extLst>
      <p:ext uri="{BB962C8B-B14F-4D97-AF65-F5344CB8AC3E}">
        <p14:creationId xmlns:p14="http://schemas.microsoft.com/office/powerpoint/2010/main" val="250117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0" name="Google Shape;640;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7D34F-9D34-0D4C-890E-174A9C1E0BA3}" type="slidenum">
              <a:rPr lang="en-US" smtClean="0"/>
              <a:t>3</a:t>
            </a:fld>
            <a:endParaRPr lang="en-US"/>
          </a:p>
        </p:txBody>
      </p:sp>
    </p:spTree>
    <p:extLst>
      <p:ext uri="{BB962C8B-B14F-4D97-AF65-F5344CB8AC3E}">
        <p14:creationId xmlns:p14="http://schemas.microsoft.com/office/powerpoint/2010/main" val="31968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7D34F-9D34-0D4C-890E-174A9C1E0BA3}" type="slidenum">
              <a:rPr lang="en-US" smtClean="0"/>
              <a:t>7</a:t>
            </a:fld>
            <a:endParaRPr lang="en-US"/>
          </a:p>
        </p:txBody>
      </p:sp>
    </p:spTree>
    <p:extLst>
      <p:ext uri="{BB962C8B-B14F-4D97-AF65-F5344CB8AC3E}">
        <p14:creationId xmlns:p14="http://schemas.microsoft.com/office/powerpoint/2010/main" val="275654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a:t>Poll:  Do you think you know who your best customers will be?</a:t>
            </a:r>
            <a:endParaRPr/>
          </a:p>
          <a:p>
            <a:pPr marL="0" lvl="0" indent="0" algn="l" rtl="0">
              <a:spcBef>
                <a:spcPts val="0"/>
              </a:spcBef>
              <a:spcAft>
                <a:spcPts val="0"/>
              </a:spcAft>
              <a:buNone/>
            </a:pPr>
            <a:r>
              <a:rPr lang="en-US"/>
              <a:t>Yes</a:t>
            </a:r>
            <a:endParaRPr/>
          </a:p>
          <a:p>
            <a:pPr marL="0" lvl="0" indent="0" algn="l" rtl="0">
              <a:spcBef>
                <a:spcPts val="0"/>
              </a:spcBef>
              <a:spcAft>
                <a:spcPts val="0"/>
              </a:spcAft>
              <a:buNone/>
            </a:pPr>
            <a:r>
              <a:rPr lang="en-US"/>
              <a:t>No</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55" name="Google Shape;45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7D34F-9D34-0D4C-890E-174A9C1E0BA3}" type="slidenum">
              <a:rPr lang="en-US" smtClean="0"/>
              <a:t>12</a:t>
            </a:fld>
            <a:endParaRPr lang="en-US"/>
          </a:p>
        </p:txBody>
      </p:sp>
    </p:spTree>
    <p:extLst>
      <p:ext uri="{BB962C8B-B14F-4D97-AF65-F5344CB8AC3E}">
        <p14:creationId xmlns:p14="http://schemas.microsoft.com/office/powerpoint/2010/main" val="1322431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7D34F-9D34-0D4C-890E-174A9C1E0BA3}" type="slidenum">
              <a:rPr lang="en-US" smtClean="0"/>
              <a:t>15</a:t>
            </a:fld>
            <a:endParaRPr lang="en-US"/>
          </a:p>
        </p:txBody>
      </p:sp>
    </p:spTree>
    <p:extLst>
      <p:ext uri="{BB962C8B-B14F-4D97-AF65-F5344CB8AC3E}">
        <p14:creationId xmlns:p14="http://schemas.microsoft.com/office/powerpoint/2010/main" val="111876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FAA8B-79BF-155A-1B4D-6FE1892D7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E7DA5-29A1-1848-E5DA-E6F47E58B2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7600A-5217-FBFF-7456-40D4D55791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2D7AF3-84A9-47CE-15B0-B2A04122DCBB}"/>
              </a:ext>
            </a:extLst>
          </p:cNvPr>
          <p:cNvSpPr>
            <a:spLocks noGrp="1"/>
          </p:cNvSpPr>
          <p:nvPr>
            <p:ph type="sldNum" sz="quarter" idx="5"/>
          </p:nvPr>
        </p:nvSpPr>
        <p:spPr/>
        <p:txBody>
          <a:bodyPr/>
          <a:lstStyle/>
          <a:p>
            <a:fld id="{14F7D34F-9D34-0D4C-890E-174A9C1E0BA3}" type="slidenum">
              <a:rPr lang="en-US" smtClean="0"/>
              <a:t>16</a:t>
            </a:fld>
            <a:endParaRPr lang="en-US"/>
          </a:p>
        </p:txBody>
      </p:sp>
    </p:spTree>
    <p:extLst>
      <p:ext uri="{BB962C8B-B14F-4D97-AF65-F5344CB8AC3E}">
        <p14:creationId xmlns:p14="http://schemas.microsoft.com/office/powerpoint/2010/main" val="152819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3CBFA-5711-1D9D-6568-AAA81FE0ED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23CD4-29D4-CF49-B9BE-A5F3D7064D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32AFD-B75E-698F-2214-E0D91FE89C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010308-741C-FA2D-7290-416F1466CC40}"/>
              </a:ext>
            </a:extLst>
          </p:cNvPr>
          <p:cNvSpPr>
            <a:spLocks noGrp="1"/>
          </p:cNvSpPr>
          <p:nvPr>
            <p:ph type="sldNum" sz="quarter" idx="5"/>
          </p:nvPr>
        </p:nvSpPr>
        <p:spPr/>
        <p:txBody>
          <a:bodyPr/>
          <a:lstStyle/>
          <a:p>
            <a:fld id="{14F7D34F-9D34-0D4C-890E-174A9C1E0BA3}" type="slidenum">
              <a:rPr lang="en-US" smtClean="0"/>
              <a:t>17</a:t>
            </a:fld>
            <a:endParaRPr lang="en-US"/>
          </a:p>
        </p:txBody>
      </p:sp>
    </p:spTree>
    <p:extLst>
      <p:ext uri="{BB962C8B-B14F-4D97-AF65-F5344CB8AC3E}">
        <p14:creationId xmlns:p14="http://schemas.microsoft.com/office/powerpoint/2010/main" val="97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EB52-DCE5-4B4B-D4C5-2E16148EF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56BC62-14B4-4D2D-C3FA-25E8EEAFF5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1175A32F-433E-4EE3-FD47-974BA79332CC}"/>
              </a:ext>
            </a:extLst>
          </p:cNvPr>
          <p:cNvSpPr>
            <a:spLocks noGrp="1"/>
          </p:cNvSpPr>
          <p:nvPr>
            <p:ph type="dt" sz="half" idx="10"/>
          </p:nvPr>
        </p:nvSpPr>
        <p:spPr/>
        <p:txBody>
          <a:bodyPr/>
          <a:lstStyle/>
          <a:p>
            <a:fld id="{FBD513CD-2655-9E43-BDE6-112D6E3FCE25}" type="datetime1">
              <a:rPr lang="en-US" smtClean="0"/>
              <a:t>4/26/25</a:t>
            </a:fld>
            <a:endParaRPr lang="en-US"/>
          </a:p>
        </p:txBody>
      </p:sp>
      <p:sp>
        <p:nvSpPr>
          <p:cNvPr id="8" name="Footer Placeholder 7">
            <a:extLst>
              <a:ext uri="{FF2B5EF4-FFF2-40B4-BE49-F238E27FC236}">
                <a16:creationId xmlns:a16="http://schemas.microsoft.com/office/drawing/2014/main" id="{76B4B0B0-2244-05FC-0726-FC19B0C8F0F0}"/>
              </a:ext>
            </a:extLst>
          </p:cNvPr>
          <p:cNvSpPr>
            <a:spLocks noGrp="1"/>
          </p:cNvSpPr>
          <p:nvPr>
            <p:ph type="ftr" sz="quarter" idx="11"/>
          </p:nvPr>
        </p:nvSpPr>
        <p:spPr/>
        <p:txBody>
          <a:bodyPr/>
          <a:lstStyle/>
          <a:p>
            <a:r>
              <a:rPr lang="en-US"/>
              <a:t>Business Planning</a:t>
            </a:r>
            <a:endParaRPr lang="en-US" dirty="0"/>
          </a:p>
        </p:txBody>
      </p:sp>
      <p:sp>
        <p:nvSpPr>
          <p:cNvPr id="9" name="Slide Number Placeholder 8">
            <a:extLst>
              <a:ext uri="{FF2B5EF4-FFF2-40B4-BE49-F238E27FC236}">
                <a16:creationId xmlns:a16="http://schemas.microsoft.com/office/drawing/2014/main" id="{1745371F-9B17-C027-85E5-3C646E25105C}"/>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249939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536E-FCEB-F899-33EA-A45C76D08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0B12B6-B32B-62FD-B40B-8B59224401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5ADF4-1882-ADF9-D615-96DD8E5CC9C8}"/>
              </a:ext>
            </a:extLst>
          </p:cNvPr>
          <p:cNvSpPr>
            <a:spLocks noGrp="1"/>
          </p:cNvSpPr>
          <p:nvPr>
            <p:ph type="dt" sz="half" idx="10"/>
          </p:nvPr>
        </p:nvSpPr>
        <p:spPr/>
        <p:txBody>
          <a:bodyPr/>
          <a:lstStyle/>
          <a:p>
            <a:fld id="{34278098-74F3-6A43-A709-564AAB1B2B58}" type="datetime1">
              <a:rPr lang="en-US" smtClean="0"/>
              <a:t>4/26/25</a:t>
            </a:fld>
            <a:endParaRPr lang="en-US"/>
          </a:p>
        </p:txBody>
      </p:sp>
      <p:sp>
        <p:nvSpPr>
          <p:cNvPr id="5" name="Footer Placeholder 4">
            <a:extLst>
              <a:ext uri="{FF2B5EF4-FFF2-40B4-BE49-F238E27FC236}">
                <a16:creationId xmlns:a16="http://schemas.microsoft.com/office/drawing/2014/main" id="{F85F5866-1E12-2A1C-1251-E174A448F6A0}"/>
              </a:ext>
            </a:extLst>
          </p:cNvPr>
          <p:cNvSpPr>
            <a:spLocks noGrp="1"/>
          </p:cNvSpPr>
          <p:nvPr>
            <p:ph type="ftr" sz="quarter" idx="11"/>
          </p:nvPr>
        </p:nvSpPr>
        <p:spPr/>
        <p:txBody>
          <a:bodyPr/>
          <a:lstStyle/>
          <a:p>
            <a:r>
              <a:rPr lang="en-US"/>
              <a:t>Business Planning</a:t>
            </a:r>
          </a:p>
        </p:txBody>
      </p:sp>
      <p:sp>
        <p:nvSpPr>
          <p:cNvPr id="6" name="Slide Number Placeholder 5">
            <a:extLst>
              <a:ext uri="{FF2B5EF4-FFF2-40B4-BE49-F238E27FC236}">
                <a16:creationId xmlns:a16="http://schemas.microsoft.com/office/drawing/2014/main" id="{7B625179-2261-2B4B-DBC1-5D6D3E5BD594}"/>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2976593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664F1-0D8C-CB3B-15EF-E98A3C315C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C39107-CFF1-BAFB-55AE-CD7F0BF019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F672-28A3-DA44-61B8-9A08054A5B5F}"/>
              </a:ext>
            </a:extLst>
          </p:cNvPr>
          <p:cNvSpPr>
            <a:spLocks noGrp="1"/>
          </p:cNvSpPr>
          <p:nvPr>
            <p:ph type="dt" sz="half" idx="10"/>
          </p:nvPr>
        </p:nvSpPr>
        <p:spPr/>
        <p:txBody>
          <a:bodyPr/>
          <a:lstStyle/>
          <a:p>
            <a:fld id="{4BC47C16-FD09-614E-9F82-DC3FAC020223}" type="datetime1">
              <a:rPr lang="en-US" smtClean="0"/>
              <a:t>4/26/25</a:t>
            </a:fld>
            <a:endParaRPr lang="en-US"/>
          </a:p>
        </p:txBody>
      </p:sp>
      <p:sp>
        <p:nvSpPr>
          <p:cNvPr id="5" name="Footer Placeholder 4">
            <a:extLst>
              <a:ext uri="{FF2B5EF4-FFF2-40B4-BE49-F238E27FC236}">
                <a16:creationId xmlns:a16="http://schemas.microsoft.com/office/drawing/2014/main" id="{31E0F8C1-41C9-4DD1-B6AD-46692FFC038A}"/>
              </a:ext>
            </a:extLst>
          </p:cNvPr>
          <p:cNvSpPr>
            <a:spLocks noGrp="1"/>
          </p:cNvSpPr>
          <p:nvPr>
            <p:ph type="ftr" sz="quarter" idx="11"/>
          </p:nvPr>
        </p:nvSpPr>
        <p:spPr/>
        <p:txBody>
          <a:bodyPr/>
          <a:lstStyle/>
          <a:p>
            <a:r>
              <a:rPr lang="en-US"/>
              <a:t>Business Planning</a:t>
            </a:r>
          </a:p>
        </p:txBody>
      </p:sp>
      <p:sp>
        <p:nvSpPr>
          <p:cNvPr id="6" name="Slide Number Placeholder 5">
            <a:extLst>
              <a:ext uri="{FF2B5EF4-FFF2-40B4-BE49-F238E27FC236}">
                <a16:creationId xmlns:a16="http://schemas.microsoft.com/office/drawing/2014/main" id="{8E0098B4-A9F4-8CE0-1FD8-228F53C5524A}"/>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362383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9"/>
        <p:cNvGrpSpPr/>
        <p:nvPr/>
      </p:nvGrpSpPr>
      <p:grpSpPr>
        <a:xfrm>
          <a:off x="0" y="0"/>
          <a:ext cx="0" cy="0"/>
          <a:chOff x="0" y="0"/>
          <a:chExt cx="0" cy="0"/>
        </a:xfrm>
      </p:grpSpPr>
      <p:sp>
        <p:nvSpPr>
          <p:cNvPr id="40" name="Google Shape;40;p67"/>
          <p:cNvSpPr txBox="1">
            <a:spLocks noGrp="1"/>
          </p:cNvSpPr>
          <p:nvPr>
            <p:ph type="title"/>
          </p:nvPr>
        </p:nvSpPr>
        <p:spPr>
          <a:xfrm>
            <a:off x="174641" y="286603"/>
            <a:ext cx="11746425" cy="67859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10608529" y="6388834"/>
            <a:ext cx="1312025"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67"/>
          <p:cNvSpPr txBox="1">
            <a:spLocks noGrp="1"/>
          </p:cNvSpPr>
          <p:nvPr>
            <p:ph type="body" idx="1"/>
          </p:nvPr>
        </p:nvSpPr>
        <p:spPr>
          <a:xfrm>
            <a:off x="174641" y="1143000"/>
            <a:ext cx="11745913" cy="4846637"/>
          </a:xfrm>
          <a:prstGeom prst="rect">
            <a:avLst/>
          </a:prstGeom>
          <a:noFill/>
          <a:ln>
            <a:noFill/>
          </a:ln>
        </p:spPr>
        <p:txBody>
          <a:bodyPr spcFirstLastPara="1" wrap="square" lIns="91425" tIns="45700" rIns="0" bIns="45700" anchor="t" anchorCtr="0">
            <a:noAutofit/>
          </a:bodyPr>
          <a:lstStyle>
            <a:lvl1pPr marL="457200" lvl="0" indent="-406400" algn="l">
              <a:lnSpc>
                <a:spcPct val="100000"/>
              </a:lnSpc>
              <a:spcBef>
                <a:spcPts val="1200"/>
              </a:spcBef>
              <a:spcAft>
                <a:spcPts val="0"/>
              </a:spcAft>
              <a:buSzPts val="2800"/>
              <a:buChar char="•"/>
              <a:defRPr/>
            </a:lvl1pPr>
            <a:lvl2pPr marL="914400" lvl="1" indent="-381000" algn="l">
              <a:lnSpc>
                <a:spcPct val="100000"/>
              </a:lnSpc>
              <a:spcBef>
                <a:spcPts val="200"/>
              </a:spcBef>
              <a:spcAft>
                <a:spcPts val="0"/>
              </a:spcAft>
              <a:buSzPts val="2400"/>
              <a:buChar char="◦"/>
              <a:defRPr/>
            </a:lvl2pPr>
            <a:lvl3pPr marL="1371600" lvl="2" indent="-355600" algn="l">
              <a:lnSpc>
                <a:spcPct val="100000"/>
              </a:lnSpc>
              <a:spcBef>
                <a:spcPts val="400"/>
              </a:spcBef>
              <a:spcAft>
                <a:spcPts val="0"/>
              </a:spcAft>
              <a:buSzPts val="2000"/>
              <a:buChar char="•"/>
              <a:defRPr/>
            </a:lvl3pPr>
            <a:lvl4pPr marL="1828800" lvl="3" indent="-355600" algn="l">
              <a:lnSpc>
                <a:spcPct val="100000"/>
              </a:lnSpc>
              <a:spcBef>
                <a:spcPts val="400"/>
              </a:spcBef>
              <a:spcAft>
                <a:spcPts val="0"/>
              </a:spcAft>
              <a:buSzPts val="20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 name="Date Placeholder 3">
            <a:extLst>
              <a:ext uri="{FF2B5EF4-FFF2-40B4-BE49-F238E27FC236}">
                <a16:creationId xmlns:a16="http://schemas.microsoft.com/office/drawing/2014/main" id="{E977DFE4-3C2E-6BC5-2F69-46BCA25056B2}"/>
              </a:ext>
            </a:extLst>
          </p:cNvPr>
          <p:cNvSpPr>
            <a:spLocks noGrp="1"/>
          </p:cNvSpPr>
          <p:nvPr>
            <p:ph type="dt" sz="half" idx="10"/>
          </p:nvPr>
        </p:nvSpPr>
        <p:spPr>
          <a:xfrm>
            <a:off x="838200" y="6356350"/>
            <a:ext cx="2743200" cy="365125"/>
          </a:xfrm>
        </p:spPr>
        <p:txBody>
          <a:bodyPr/>
          <a:lstStyle/>
          <a:p>
            <a:fld id="{3380016F-FC27-1945-A310-65254E469FC6}" type="datetime1">
              <a:rPr lang="en-US" smtClean="0"/>
              <a:t>4/26/25</a:t>
            </a:fld>
            <a:endParaRPr lang="en-US"/>
          </a:p>
        </p:txBody>
      </p:sp>
      <p:sp>
        <p:nvSpPr>
          <p:cNvPr id="3" name="Footer Placeholder 4">
            <a:extLst>
              <a:ext uri="{FF2B5EF4-FFF2-40B4-BE49-F238E27FC236}">
                <a16:creationId xmlns:a16="http://schemas.microsoft.com/office/drawing/2014/main" id="{37840584-8C3B-1D57-E3B4-1396F1F9296C}"/>
              </a:ext>
            </a:extLst>
          </p:cNvPr>
          <p:cNvSpPr>
            <a:spLocks noGrp="1"/>
          </p:cNvSpPr>
          <p:nvPr>
            <p:ph type="ftr" sz="quarter" idx="11"/>
          </p:nvPr>
        </p:nvSpPr>
        <p:spPr>
          <a:xfrm>
            <a:off x="4038600" y="6356350"/>
            <a:ext cx="4114800" cy="365125"/>
          </a:xfrm>
        </p:spPr>
        <p:txBody>
          <a:bodyPr/>
          <a:lstStyle/>
          <a:p>
            <a:r>
              <a:rPr lang="en-US"/>
              <a:t>Business Planning</a:t>
            </a:r>
          </a:p>
        </p:txBody>
      </p:sp>
    </p:spTree>
    <p:extLst>
      <p:ext uri="{BB962C8B-B14F-4D97-AF65-F5344CB8AC3E}">
        <p14:creationId xmlns:p14="http://schemas.microsoft.com/office/powerpoint/2010/main" val="352821640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43"/>
        <p:cNvGrpSpPr/>
        <p:nvPr/>
      </p:nvGrpSpPr>
      <p:grpSpPr>
        <a:xfrm>
          <a:off x="0" y="0"/>
          <a:ext cx="0" cy="0"/>
          <a:chOff x="0" y="0"/>
          <a:chExt cx="0" cy="0"/>
        </a:xfrm>
      </p:grpSpPr>
      <p:sp>
        <p:nvSpPr>
          <p:cNvPr id="44" name="Google Shape;44;p68"/>
          <p:cNvSpPr txBox="1">
            <a:spLocks noGrp="1"/>
          </p:cNvSpPr>
          <p:nvPr>
            <p:ph type="title"/>
          </p:nvPr>
        </p:nvSpPr>
        <p:spPr>
          <a:xfrm>
            <a:off x="174641" y="286603"/>
            <a:ext cx="11746425" cy="678597"/>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8"/>
          <p:cNvSpPr txBox="1">
            <a:spLocks noGrp="1"/>
          </p:cNvSpPr>
          <p:nvPr>
            <p:ph type="sldNum" idx="12"/>
          </p:nvPr>
        </p:nvSpPr>
        <p:spPr>
          <a:xfrm>
            <a:off x="10609041" y="6388834"/>
            <a:ext cx="1312025"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6" name="Google Shape;46;p68"/>
          <p:cNvSpPr txBox="1">
            <a:spLocks noGrp="1"/>
          </p:cNvSpPr>
          <p:nvPr>
            <p:ph type="body" idx="1"/>
          </p:nvPr>
        </p:nvSpPr>
        <p:spPr>
          <a:xfrm>
            <a:off x="174641" y="1143000"/>
            <a:ext cx="5825066" cy="4846637"/>
          </a:xfrm>
          <a:prstGeom prst="rect">
            <a:avLst/>
          </a:prstGeom>
          <a:noFill/>
          <a:ln>
            <a:noFill/>
          </a:ln>
        </p:spPr>
        <p:txBody>
          <a:bodyPr spcFirstLastPara="1" wrap="square" lIns="91425" tIns="45700" rIns="45700" bIns="45700" anchor="t" anchorCtr="0">
            <a:no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68"/>
          <p:cNvSpPr txBox="1">
            <a:spLocks noGrp="1"/>
          </p:cNvSpPr>
          <p:nvPr>
            <p:ph type="body" idx="2"/>
          </p:nvPr>
        </p:nvSpPr>
        <p:spPr>
          <a:xfrm>
            <a:off x="6096000" y="1143000"/>
            <a:ext cx="5825066" cy="4846637"/>
          </a:xfrm>
          <a:prstGeom prst="rect">
            <a:avLst/>
          </a:prstGeom>
          <a:noFill/>
          <a:ln>
            <a:noFill/>
          </a:ln>
        </p:spPr>
        <p:txBody>
          <a:bodyPr spcFirstLastPara="1" wrap="square" lIns="91425" tIns="45700" rIns="45700" bIns="45700" anchor="t" anchorCtr="0">
            <a:noAutofit/>
          </a:bodyPr>
          <a:lstStyle>
            <a:lvl1pPr marL="457200" lvl="0" indent="-342900" algn="l">
              <a:lnSpc>
                <a:spcPct val="100000"/>
              </a:lnSpc>
              <a:spcBef>
                <a:spcPts val="1200"/>
              </a:spcBef>
              <a:spcAft>
                <a:spcPts val="0"/>
              </a:spcAft>
              <a:buSzPts val="1800"/>
              <a:buChar char="•"/>
              <a:defRPr/>
            </a:lvl1pPr>
            <a:lvl2pPr marL="914400" lvl="1" indent="-342900" algn="l">
              <a:lnSpc>
                <a:spcPct val="100000"/>
              </a:lnSpc>
              <a:spcBef>
                <a:spcPts val="200"/>
              </a:spcBef>
              <a:spcAft>
                <a:spcPts val="0"/>
              </a:spcAft>
              <a:buSzPts val="1800"/>
              <a:buChar char="◦"/>
              <a:defRPr/>
            </a:lvl2pPr>
            <a:lvl3pPr marL="1371600" lvl="2" indent="-342900" algn="l">
              <a:lnSpc>
                <a:spcPct val="100000"/>
              </a:lnSpc>
              <a:spcBef>
                <a:spcPts val="400"/>
              </a:spcBef>
              <a:spcAft>
                <a:spcPts val="0"/>
              </a:spcAft>
              <a:buSzPts val="1800"/>
              <a:buChar char="•"/>
              <a:defRPr/>
            </a:lvl3pPr>
            <a:lvl4pPr marL="1828800" lvl="3" indent="-342900" algn="l">
              <a:lnSpc>
                <a:spcPct val="100000"/>
              </a:lnSpc>
              <a:spcBef>
                <a:spcPts val="400"/>
              </a:spcBef>
              <a:spcAft>
                <a:spcPts val="0"/>
              </a:spcAft>
              <a:buSzPts val="1800"/>
              <a:buChar char="◦"/>
              <a:defRPr/>
            </a:lvl4pPr>
            <a:lvl5pPr marL="2286000" lvl="4" indent="-342900" algn="l">
              <a:lnSpc>
                <a:spcPct val="10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 name="Google Shape;41;p67">
            <a:extLst>
              <a:ext uri="{FF2B5EF4-FFF2-40B4-BE49-F238E27FC236}">
                <a16:creationId xmlns:a16="http://schemas.microsoft.com/office/drawing/2014/main" id="{4921A4E0-A88E-2CA8-BC03-31E7856CB8D6}"/>
              </a:ext>
            </a:extLst>
          </p:cNvPr>
          <p:cNvSpPr txBox="1">
            <a:spLocks/>
          </p:cNvSpPr>
          <p:nvPr userDrawn="1"/>
        </p:nvSpPr>
        <p:spPr>
          <a:xfrm>
            <a:off x="10608529" y="6388834"/>
            <a:ext cx="1312025" cy="365125"/>
          </a:xfrm>
          <a:prstGeom prst="rect">
            <a:avLst/>
          </a:prstGeom>
          <a:noFill/>
          <a:ln>
            <a:noFill/>
          </a:ln>
        </p:spPr>
        <p:txBody>
          <a:bodyPr spcFirstLastPara="1" vert="horz" wrap="square" lIns="91425" tIns="45700" rIns="91425" bIns="45700" rtlCol="0" anchor="ctr" anchorCtr="0">
            <a:noAutofit/>
          </a:bodyPr>
          <a:lstStyle>
            <a:defPPr>
              <a:defRPr lang="en-US"/>
            </a:defPPr>
            <a:lvl1pPr marL="0" lvl="0" indent="0" algn="ctr" defTabSz="914400" rtl="0" eaLnBrk="1" latinLnBrk="0" hangingPunct="1">
              <a:spcBef>
                <a:spcPts val="0"/>
              </a:spcBef>
              <a:buNone/>
              <a:defRPr sz="1200" kern="1200">
                <a:solidFill>
                  <a:schemeClr val="tx1">
                    <a:tint val="82000"/>
                  </a:schemeClr>
                </a:solidFill>
                <a:latin typeface="+mn-lt"/>
                <a:ea typeface="+mn-ea"/>
                <a:cs typeface="+mn-cs"/>
              </a:defRPr>
            </a:lvl1pPr>
            <a:lvl2pPr marL="0" lvl="1" indent="0" algn="ctr" defTabSz="914400" rtl="0" eaLnBrk="1" latinLnBrk="0" hangingPunct="1">
              <a:spcBef>
                <a:spcPts val="0"/>
              </a:spcBef>
              <a:buNone/>
              <a:defRPr sz="1800" kern="1200">
                <a:solidFill>
                  <a:schemeClr val="tx1"/>
                </a:solidFill>
                <a:latin typeface="+mn-lt"/>
                <a:ea typeface="+mn-ea"/>
                <a:cs typeface="+mn-cs"/>
              </a:defRPr>
            </a:lvl2pPr>
            <a:lvl3pPr marL="0" lvl="2" indent="0" algn="ctr" defTabSz="914400" rtl="0" eaLnBrk="1" latinLnBrk="0" hangingPunct="1">
              <a:spcBef>
                <a:spcPts val="0"/>
              </a:spcBef>
              <a:buNone/>
              <a:defRPr sz="1800" kern="1200">
                <a:solidFill>
                  <a:schemeClr val="tx1"/>
                </a:solidFill>
                <a:latin typeface="+mn-lt"/>
                <a:ea typeface="+mn-ea"/>
                <a:cs typeface="+mn-cs"/>
              </a:defRPr>
            </a:lvl3pPr>
            <a:lvl4pPr marL="0" lvl="3" indent="0" algn="ctr" defTabSz="914400" rtl="0" eaLnBrk="1" latinLnBrk="0" hangingPunct="1">
              <a:spcBef>
                <a:spcPts val="0"/>
              </a:spcBef>
              <a:buNone/>
              <a:defRPr sz="1800" kern="1200">
                <a:solidFill>
                  <a:schemeClr val="tx1"/>
                </a:solidFill>
                <a:latin typeface="+mn-lt"/>
                <a:ea typeface="+mn-ea"/>
                <a:cs typeface="+mn-cs"/>
              </a:defRPr>
            </a:lvl4pPr>
            <a:lvl5pPr marL="0" lvl="4" indent="0" algn="ctr" defTabSz="914400" rtl="0" eaLnBrk="1" latinLnBrk="0" hangingPunct="1">
              <a:spcBef>
                <a:spcPts val="0"/>
              </a:spcBef>
              <a:buNone/>
              <a:defRPr sz="1800" kern="1200">
                <a:solidFill>
                  <a:schemeClr val="tx1"/>
                </a:solidFill>
                <a:latin typeface="+mn-lt"/>
                <a:ea typeface="+mn-ea"/>
                <a:cs typeface="+mn-cs"/>
              </a:defRPr>
            </a:lvl5pPr>
            <a:lvl6pPr marL="0" lvl="5" indent="0" algn="ctr" defTabSz="914400" rtl="0" eaLnBrk="1" latinLnBrk="0" hangingPunct="1">
              <a:spcBef>
                <a:spcPts val="0"/>
              </a:spcBef>
              <a:buNone/>
              <a:defRPr sz="1800" kern="1200">
                <a:solidFill>
                  <a:schemeClr val="tx1"/>
                </a:solidFill>
                <a:latin typeface="+mn-lt"/>
                <a:ea typeface="+mn-ea"/>
                <a:cs typeface="+mn-cs"/>
              </a:defRPr>
            </a:lvl6pPr>
            <a:lvl7pPr marL="0" lvl="6" indent="0" algn="ctr" defTabSz="914400" rtl="0" eaLnBrk="1" latinLnBrk="0" hangingPunct="1">
              <a:spcBef>
                <a:spcPts val="0"/>
              </a:spcBef>
              <a:buNone/>
              <a:defRPr sz="1800" kern="1200">
                <a:solidFill>
                  <a:schemeClr val="tx1"/>
                </a:solidFill>
                <a:latin typeface="+mn-lt"/>
                <a:ea typeface="+mn-ea"/>
                <a:cs typeface="+mn-cs"/>
              </a:defRPr>
            </a:lvl7pPr>
            <a:lvl8pPr marL="0" lvl="7" indent="0" algn="ctr" defTabSz="914400" rtl="0" eaLnBrk="1" latinLnBrk="0" hangingPunct="1">
              <a:spcBef>
                <a:spcPts val="0"/>
              </a:spcBef>
              <a:buNone/>
              <a:defRPr sz="1800" kern="1200">
                <a:solidFill>
                  <a:schemeClr val="tx1"/>
                </a:solidFill>
                <a:latin typeface="+mn-lt"/>
                <a:ea typeface="+mn-ea"/>
                <a:cs typeface="+mn-cs"/>
              </a:defRPr>
            </a:lvl8pPr>
            <a:lvl9pPr marL="0" lvl="8" indent="0" algn="ctr" defTabSz="914400" rtl="0" eaLnBrk="1" latinLnBrk="0" hangingPunct="1">
              <a:spcBef>
                <a:spcPts val="0"/>
              </a:spcBef>
              <a:buNone/>
              <a:defRPr sz="1800" kern="1200">
                <a:solidFill>
                  <a:schemeClr val="tx1"/>
                </a:solidFill>
                <a:latin typeface="+mn-lt"/>
                <a:ea typeface="+mn-ea"/>
                <a:cs typeface="+mn-cs"/>
              </a:defRPr>
            </a:lvl9pPr>
          </a:lstStyle>
          <a:p>
            <a:fld id="{00000000-1234-1234-1234-123412341234}" type="slidenum">
              <a:rPr lang="en-US" smtClean="0"/>
              <a:pPr/>
              <a:t>‹#›</a:t>
            </a:fld>
            <a:endParaRPr lang="en-US"/>
          </a:p>
        </p:txBody>
      </p:sp>
      <p:sp>
        <p:nvSpPr>
          <p:cNvPr id="3" name="Date Placeholder 3">
            <a:extLst>
              <a:ext uri="{FF2B5EF4-FFF2-40B4-BE49-F238E27FC236}">
                <a16:creationId xmlns:a16="http://schemas.microsoft.com/office/drawing/2014/main" id="{C3399A8E-67B1-04B2-54E0-05EAA1AC5CED}"/>
              </a:ext>
            </a:extLst>
          </p:cNvPr>
          <p:cNvSpPr>
            <a:spLocks noGrp="1"/>
          </p:cNvSpPr>
          <p:nvPr>
            <p:ph type="dt" sz="half" idx="10"/>
          </p:nvPr>
        </p:nvSpPr>
        <p:spPr>
          <a:xfrm>
            <a:off x="838200" y="6356350"/>
            <a:ext cx="2743200" cy="365125"/>
          </a:xfrm>
        </p:spPr>
        <p:txBody>
          <a:bodyPr/>
          <a:lstStyle/>
          <a:p>
            <a:fld id="{5A057B3B-3763-F24A-8E40-FF7D695B0CEB}" type="datetime1">
              <a:rPr lang="en-US" smtClean="0"/>
              <a:t>4/26/25</a:t>
            </a:fld>
            <a:endParaRPr lang="en-US"/>
          </a:p>
        </p:txBody>
      </p:sp>
      <p:sp>
        <p:nvSpPr>
          <p:cNvPr id="4" name="Footer Placeholder 4">
            <a:extLst>
              <a:ext uri="{FF2B5EF4-FFF2-40B4-BE49-F238E27FC236}">
                <a16:creationId xmlns:a16="http://schemas.microsoft.com/office/drawing/2014/main" id="{7FDFFAFF-D31C-F60A-015F-85AE5D662B69}"/>
              </a:ext>
            </a:extLst>
          </p:cNvPr>
          <p:cNvSpPr>
            <a:spLocks noGrp="1"/>
          </p:cNvSpPr>
          <p:nvPr>
            <p:ph type="ftr" sz="quarter" idx="11"/>
          </p:nvPr>
        </p:nvSpPr>
        <p:spPr>
          <a:xfrm>
            <a:off x="4038600" y="6356350"/>
            <a:ext cx="4114800" cy="365125"/>
          </a:xfrm>
        </p:spPr>
        <p:txBody>
          <a:bodyPr/>
          <a:lstStyle/>
          <a:p>
            <a:r>
              <a:rPr lang="en-US"/>
              <a:t>Business Planning</a:t>
            </a:r>
          </a:p>
        </p:txBody>
      </p:sp>
    </p:spTree>
    <p:extLst>
      <p:ext uri="{BB962C8B-B14F-4D97-AF65-F5344CB8AC3E}">
        <p14:creationId xmlns:p14="http://schemas.microsoft.com/office/powerpoint/2010/main" val="18077787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6EFD9-7914-8944-221A-3B1482D84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3C2BA094-9510-B065-492E-D5CC7D192427}"/>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a16="http://schemas.microsoft.com/office/drawing/2014/main" id="{89376D78-5DB8-4A68-43B9-66798A1A464F}"/>
              </a:ext>
            </a:extLst>
          </p:cNvPr>
          <p:cNvSpPr>
            <a:spLocks noGrp="1"/>
          </p:cNvSpPr>
          <p:nvPr>
            <p:ph type="dt" sz="half" idx="10"/>
          </p:nvPr>
        </p:nvSpPr>
        <p:spPr/>
        <p:txBody>
          <a:bodyPr/>
          <a:lstStyle/>
          <a:p>
            <a:fld id="{4892BEBD-1156-2A49-9C76-7FD120C579C3}" type="datetime1">
              <a:rPr lang="en-US" smtClean="0"/>
              <a:t>4/26/25</a:t>
            </a:fld>
            <a:endParaRPr lang="en-US"/>
          </a:p>
        </p:txBody>
      </p:sp>
      <p:sp>
        <p:nvSpPr>
          <p:cNvPr id="10" name="Footer Placeholder 9">
            <a:extLst>
              <a:ext uri="{FF2B5EF4-FFF2-40B4-BE49-F238E27FC236}">
                <a16:creationId xmlns:a16="http://schemas.microsoft.com/office/drawing/2014/main" id="{A9A59D6E-96D8-E3F6-57DE-F4A586FA9633}"/>
              </a:ext>
            </a:extLst>
          </p:cNvPr>
          <p:cNvSpPr>
            <a:spLocks noGrp="1"/>
          </p:cNvSpPr>
          <p:nvPr>
            <p:ph type="ftr" sz="quarter" idx="11"/>
          </p:nvPr>
        </p:nvSpPr>
        <p:spPr/>
        <p:txBody>
          <a:bodyPr/>
          <a:lstStyle/>
          <a:p>
            <a:r>
              <a:rPr lang="en-US"/>
              <a:t>Business Planning</a:t>
            </a:r>
            <a:endParaRPr lang="en-US" dirty="0"/>
          </a:p>
        </p:txBody>
      </p:sp>
      <p:sp>
        <p:nvSpPr>
          <p:cNvPr id="11" name="Slide Number Placeholder 10">
            <a:extLst>
              <a:ext uri="{FF2B5EF4-FFF2-40B4-BE49-F238E27FC236}">
                <a16:creationId xmlns:a16="http://schemas.microsoft.com/office/drawing/2014/main" id="{1E7AB505-9877-7CB8-4039-2E3042F90E99}"/>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255375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2292-832B-25A1-C1A0-36753E52C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8FE64A-AD8C-4347-F966-F9ED41EC9D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EC733A-4B02-A067-8AB3-53D142B50EE7}"/>
              </a:ext>
            </a:extLst>
          </p:cNvPr>
          <p:cNvSpPr>
            <a:spLocks noGrp="1"/>
          </p:cNvSpPr>
          <p:nvPr>
            <p:ph type="dt" sz="half" idx="10"/>
          </p:nvPr>
        </p:nvSpPr>
        <p:spPr/>
        <p:txBody>
          <a:bodyPr/>
          <a:lstStyle/>
          <a:p>
            <a:fld id="{1BCD3C4A-B327-2444-B03C-65B4D3ACC391}" type="datetime1">
              <a:rPr lang="en-US" smtClean="0"/>
              <a:t>4/26/25</a:t>
            </a:fld>
            <a:endParaRPr lang="en-US"/>
          </a:p>
        </p:txBody>
      </p:sp>
      <p:sp>
        <p:nvSpPr>
          <p:cNvPr id="5" name="Footer Placeholder 4">
            <a:extLst>
              <a:ext uri="{FF2B5EF4-FFF2-40B4-BE49-F238E27FC236}">
                <a16:creationId xmlns:a16="http://schemas.microsoft.com/office/drawing/2014/main" id="{5AEC49BA-3ECE-F538-5508-BD2E9E77284E}"/>
              </a:ext>
            </a:extLst>
          </p:cNvPr>
          <p:cNvSpPr>
            <a:spLocks noGrp="1"/>
          </p:cNvSpPr>
          <p:nvPr>
            <p:ph type="ftr" sz="quarter" idx="11"/>
          </p:nvPr>
        </p:nvSpPr>
        <p:spPr/>
        <p:txBody>
          <a:bodyPr/>
          <a:lstStyle/>
          <a:p>
            <a:r>
              <a:rPr lang="en-US"/>
              <a:t>Business Planning</a:t>
            </a:r>
          </a:p>
        </p:txBody>
      </p:sp>
      <p:sp>
        <p:nvSpPr>
          <p:cNvPr id="6" name="Slide Number Placeholder 5">
            <a:extLst>
              <a:ext uri="{FF2B5EF4-FFF2-40B4-BE49-F238E27FC236}">
                <a16:creationId xmlns:a16="http://schemas.microsoft.com/office/drawing/2014/main" id="{1B1FDF82-4E8A-11C9-21F7-B76522ABA09E}"/>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20333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E816-0BF7-60F0-CCBC-1290099D5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8C02A-7D8C-52C9-B07D-C766377A52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C35B0C-5B58-DAC8-A664-181574551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E95F0A-A6F4-5ADD-CE9E-EE24D2509A26}"/>
              </a:ext>
            </a:extLst>
          </p:cNvPr>
          <p:cNvSpPr>
            <a:spLocks noGrp="1"/>
          </p:cNvSpPr>
          <p:nvPr>
            <p:ph type="dt" sz="half" idx="10"/>
          </p:nvPr>
        </p:nvSpPr>
        <p:spPr/>
        <p:txBody>
          <a:bodyPr/>
          <a:lstStyle/>
          <a:p>
            <a:fld id="{19942D86-1D3C-C247-A804-5C5A5E63D644}" type="datetime1">
              <a:rPr lang="en-US" smtClean="0"/>
              <a:t>4/26/25</a:t>
            </a:fld>
            <a:endParaRPr lang="en-US"/>
          </a:p>
        </p:txBody>
      </p:sp>
      <p:sp>
        <p:nvSpPr>
          <p:cNvPr id="6" name="Footer Placeholder 5">
            <a:extLst>
              <a:ext uri="{FF2B5EF4-FFF2-40B4-BE49-F238E27FC236}">
                <a16:creationId xmlns:a16="http://schemas.microsoft.com/office/drawing/2014/main" id="{2415A420-D9D6-6009-0D70-05A1DB7F7E4F}"/>
              </a:ext>
            </a:extLst>
          </p:cNvPr>
          <p:cNvSpPr>
            <a:spLocks noGrp="1"/>
          </p:cNvSpPr>
          <p:nvPr>
            <p:ph type="ftr" sz="quarter" idx="11"/>
          </p:nvPr>
        </p:nvSpPr>
        <p:spPr/>
        <p:txBody>
          <a:bodyPr/>
          <a:lstStyle/>
          <a:p>
            <a:r>
              <a:rPr lang="en-US"/>
              <a:t>Business Planning</a:t>
            </a:r>
          </a:p>
        </p:txBody>
      </p:sp>
      <p:sp>
        <p:nvSpPr>
          <p:cNvPr id="7" name="Slide Number Placeholder 6">
            <a:extLst>
              <a:ext uri="{FF2B5EF4-FFF2-40B4-BE49-F238E27FC236}">
                <a16:creationId xmlns:a16="http://schemas.microsoft.com/office/drawing/2014/main" id="{9CD5FED3-3F92-1059-39A5-B01A96BF8769}"/>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148255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4993-A56A-AF12-F6FA-F49B8E8104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305066-C24C-52D3-0AFC-526796B97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6EC8E9-48EC-1379-633C-57ECEAC9C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27BEF7-747D-A348-951C-3EF8DA8BD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FC1B2-0541-78E3-F5CC-6CB5FE5EE1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25D71-25FF-DE38-7BEB-FF3A6497F4A4}"/>
              </a:ext>
            </a:extLst>
          </p:cNvPr>
          <p:cNvSpPr>
            <a:spLocks noGrp="1"/>
          </p:cNvSpPr>
          <p:nvPr>
            <p:ph type="dt" sz="half" idx="10"/>
          </p:nvPr>
        </p:nvSpPr>
        <p:spPr/>
        <p:txBody>
          <a:bodyPr/>
          <a:lstStyle/>
          <a:p>
            <a:fld id="{E9CB2815-209B-9E4A-A11B-8079AE943E85}" type="datetime1">
              <a:rPr lang="en-US" smtClean="0"/>
              <a:t>4/26/25</a:t>
            </a:fld>
            <a:endParaRPr lang="en-US"/>
          </a:p>
        </p:txBody>
      </p:sp>
      <p:sp>
        <p:nvSpPr>
          <p:cNvPr id="8" name="Footer Placeholder 7">
            <a:extLst>
              <a:ext uri="{FF2B5EF4-FFF2-40B4-BE49-F238E27FC236}">
                <a16:creationId xmlns:a16="http://schemas.microsoft.com/office/drawing/2014/main" id="{2982DE0D-9C68-3B06-16BB-BEAF86E8C4B3}"/>
              </a:ext>
            </a:extLst>
          </p:cNvPr>
          <p:cNvSpPr>
            <a:spLocks noGrp="1"/>
          </p:cNvSpPr>
          <p:nvPr>
            <p:ph type="ftr" sz="quarter" idx="11"/>
          </p:nvPr>
        </p:nvSpPr>
        <p:spPr/>
        <p:txBody>
          <a:bodyPr/>
          <a:lstStyle/>
          <a:p>
            <a:r>
              <a:rPr lang="en-US"/>
              <a:t>Business Planning</a:t>
            </a:r>
          </a:p>
        </p:txBody>
      </p:sp>
      <p:sp>
        <p:nvSpPr>
          <p:cNvPr id="9" name="Slide Number Placeholder 8">
            <a:extLst>
              <a:ext uri="{FF2B5EF4-FFF2-40B4-BE49-F238E27FC236}">
                <a16:creationId xmlns:a16="http://schemas.microsoft.com/office/drawing/2014/main" id="{CFC464F1-4F39-F691-4B04-64673E4EE9DC}"/>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373316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2600-0A9E-AD37-AE49-EED619DD19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3A431F-2656-7A6E-B701-049443E7282B}"/>
              </a:ext>
            </a:extLst>
          </p:cNvPr>
          <p:cNvSpPr>
            <a:spLocks noGrp="1"/>
          </p:cNvSpPr>
          <p:nvPr>
            <p:ph type="dt" sz="half" idx="10"/>
          </p:nvPr>
        </p:nvSpPr>
        <p:spPr/>
        <p:txBody>
          <a:bodyPr/>
          <a:lstStyle/>
          <a:p>
            <a:fld id="{0227B756-7C15-6748-B00E-64BD5D38E52E}" type="datetime1">
              <a:rPr lang="en-US" smtClean="0"/>
              <a:t>4/26/25</a:t>
            </a:fld>
            <a:endParaRPr lang="en-US"/>
          </a:p>
        </p:txBody>
      </p:sp>
      <p:sp>
        <p:nvSpPr>
          <p:cNvPr id="4" name="Footer Placeholder 3">
            <a:extLst>
              <a:ext uri="{FF2B5EF4-FFF2-40B4-BE49-F238E27FC236}">
                <a16:creationId xmlns:a16="http://schemas.microsoft.com/office/drawing/2014/main" id="{E94F150E-5FD5-93C2-D8F0-F19E5C6A9DA4}"/>
              </a:ext>
            </a:extLst>
          </p:cNvPr>
          <p:cNvSpPr>
            <a:spLocks noGrp="1"/>
          </p:cNvSpPr>
          <p:nvPr>
            <p:ph type="ftr" sz="quarter" idx="11"/>
          </p:nvPr>
        </p:nvSpPr>
        <p:spPr/>
        <p:txBody>
          <a:bodyPr/>
          <a:lstStyle/>
          <a:p>
            <a:r>
              <a:rPr lang="en-US"/>
              <a:t>Business Planning</a:t>
            </a:r>
          </a:p>
        </p:txBody>
      </p:sp>
      <p:sp>
        <p:nvSpPr>
          <p:cNvPr id="5" name="Slide Number Placeholder 4">
            <a:extLst>
              <a:ext uri="{FF2B5EF4-FFF2-40B4-BE49-F238E27FC236}">
                <a16:creationId xmlns:a16="http://schemas.microsoft.com/office/drawing/2014/main" id="{8A18D152-8201-A244-4C9C-003B2D66956D}"/>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107309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57E27-3C84-477C-8474-0946D3EF787C}"/>
              </a:ext>
            </a:extLst>
          </p:cNvPr>
          <p:cNvSpPr>
            <a:spLocks noGrp="1"/>
          </p:cNvSpPr>
          <p:nvPr>
            <p:ph type="dt" sz="half" idx="10"/>
          </p:nvPr>
        </p:nvSpPr>
        <p:spPr/>
        <p:txBody>
          <a:bodyPr/>
          <a:lstStyle/>
          <a:p>
            <a:fld id="{8138AA47-A2D5-834B-815E-1A04BCAE509F}" type="datetime1">
              <a:rPr lang="en-US" smtClean="0"/>
              <a:t>4/26/25</a:t>
            </a:fld>
            <a:endParaRPr lang="en-US"/>
          </a:p>
        </p:txBody>
      </p:sp>
      <p:sp>
        <p:nvSpPr>
          <p:cNvPr id="3" name="Footer Placeholder 2">
            <a:extLst>
              <a:ext uri="{FF2B5EF4-FFF2-40B4-BE49-F238E27FC236}">
                <a16:creationId xmlns:a16="http://schemas.microsoft.com/office/drawing/2014/main" id="{4B51F482-4A25-9454-DC46-36A2A3332FDA}"/>
              </a:ext>
            </a:extLst>
          </p:cNvPr>
          <p:cNvSpPr>
            <a:spLocks noGrp="1"/>
          </p:cNvSpPr>
          <p:nvPr>
            <p:ph type="ftr" sz="quarter" idx="11"/>
          </p:nvPr>
        </p:nvSpPr>
        <p:spPr/>
        <p:txBody>
          <a:bodyPr/>
          <a:lstStyle/>
          <a:p>
            <a:r>
              <a:rPr lang="en-US"/>
              <a:t>Business Planning</a:t>
            </a:r>
          </a:p>
        </p:txBody>
      </p:sp>
      <p:sp>
        <p:nvSpPr>
          <p:cNvPr id="4" name="Slide Number Placeholder 3">
            <a:extLst>
              <a:ext uri="{FF2B5EF4-FFF2-40B4-BE49-F238E27FC236}">
                <a16:creationId xmlns:a16="http://schemas.microsoft.com/office/drawing/2014/main" id="{8DAF586F-FC8D-288E-1BA6-25F15A1A2BF8}"/>
              </a:ext>
            </a:extLst>
          </p:cNvPr>
          <p:cNvSpPr>
            <a:spLocks noGrp="1"/>
          </p:cNvSpPr>
          <p:nvPr>
            <p:ph type="sldNum" sz="quarter" idx="12"/>
          </p:nvPr>
        </p:nvSpPr>
        <p:spPr/>
        <p:txBody>
          <a:bodyPr/>
          <a:lstStyle/>
          <a:p>
            <a:fld id="{7C6FF9C9-1ADD-AB4C-83F8-365985181A80}" type="slidenum">
              <a:rPr lang="en-US" smtClean="0"/>
              <a:t>‹#›</a:t>
            </a:fld>
            <a:endParaRPr lang="en-US"/>
          </a:p>
        </p:txBody>
      </p:sp>
      <p:sp>
        <p:nvSpPr>
          <p:cNvPr id="5" name="Title 4">
            <a:extLst>
              <a:ext uri="{FF2B5EF4-FFF2-40B4-BE49-F238E27FC236}">
                <a16:creationId xmlns:a16="http://schemas.microsoft.com/office/drawing/2014/main" id="{9E1470FC-0035-0836-0E2D-41A3156909B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11692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8077-10C5-CE3B-DE32-22189CE44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1EB1D2-F22C-A7DF-DD4C-3A706FF8F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C68357-E238-E31A-5F43-E653E5005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15585E-5221-9B51-D9E5-1FF842153036}"/>
              </a:ext>
            </a:extLst>
          </p:cNvPr>
          <p:cNvSpPr>
            <a:spLocks noGrp="1"/>
          </p:cNvSpPr>
          <p:nvPr>
            <p:ph type="dt" sz="half" idx="10"/>
          </p:nvPr>
        </p:nvSpPr>
        <p:spPr/>
        <p:txBody>
          <a:bodyPr/>
          <a:lstStyle/>
          <a:p>
            <a:fld id="{633FBA85-E3AC-2A40-9A7F-250770433024}" type="datetime1">
              <a:rPr lang="en-US" smtClean="0"/>
              <a:t>4/26/25</a:t>
            </a:fld>
            <a:endParaRPr lang="en-US"/>
          </a:p>
        </p:txBody>
      </p:sp>
      <p:sp>
        <p:nvSpPr>
          <p:cNvPr id="6" name="Footer Placeholder 5">
            <a:extLst>
              <a:ext uri="{FF2B5EF4-FFF2-40B4-BE49-F238E27FC236}">
                <a16:creationId xmlns:a16="http://schemas.microsoft.com/office/drawing/2014/main" id="{96FBD6FE-DB66-7EB1-2BEE-690A52ED46AD}"/>
              </a:ext>
            </a:extLst>
          </p:cNvPr>
          <p:cNvSpPr>
            <a:spLocks noGrp="1"/>
          </p:cNvSpPr>
          <p:nvPr>
            <p:ph type="ftr" sz="quarter" idx="11"/>
          </p:nvPr>
        </p:nvSpPr>
        <p:spPr/>
        <p:txBody>
          <a:bodyPr/>
          <a:lstStyle/>
          <a:p>
            <a:r>
              <a:rPr lang="en-US"/>
              <a:t>Business Planning</a:t>
            </a:r>
          </a:p>
        </p:txBody>
      </p:sp>
      <p:sp>
        <p:nvSpPr>
          <p:cNvPr id="7" name="Slide Number Placeholder 6">
            <a:extLst>
              <a:ext uri="{FF2B5EF4-FFF2-40B4-BE49-F238E27FC236}">
                <a16:creationId xmlns:a16="http://schemas.microsoft.com/office/drawing/2014/main" id="{D5817508-76FD-0B10-63DF-9F662C526D11}"/>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178821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D739-D5B5-E64B-CAE9-384C8DBCC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87F533-22F1-A143-6473-0DC6E9416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1710C4-4280-9994-3778-CEA4F6614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8A352-EF14-77C8-4099-3C81787D40AA}"/>
              </a:ext>
            </a:extLst>
          </p:cNvPr>
          <p:cNvSpPr>
            <a:spLocks noGrp="1"/>
          </p:cNvSpPr>
          <p:nvPr>
            <p:ph type="dt" sz="half" idx="10"/>
          </p:nvPr>
        </p:nvSpPr>
        <p:spPr/>
        <p:txBody>
          <a:bodyPr/>
          <a:lstStyle/>
          <a:p>
            <a:fld id="{DD096A55-D276-A741-BAD0-84A8FB978521}" type="datetime1">
              <a:rPr lang="en-US" smtClean="0"/>
              <a:t>4/26/25</a:t>
            </a:fld>
            <a:endParaRPr lang="en-US"/>
          </a:p>
        </p:txBody>
      </p:sp>
      <p:sp>
        <p:nvSpPr>
          <p:cNvPr id="6" name="Footer Placeholder 5">
            <a:extLst>
              <a:ext uri="{FF2B5EF4-FFF2-40B4-BE49-F238E27FC236}">
                <a16:creationId xmlns:a16="http://schemas.microsoft.com/office/drawing/2014/main" id="{65116ABB-9FCE-C527-B1F3-F1FEA0FA8DBB}"/>
              </a:ext>
            </a:extLst>
          </p:cNvPr>
          <p:cNvSpPr>
            <a:spLocks noGrp="1"/>
          </p:cNvSpPr>
          <p:nvPr>
            <p:ph type="ftr" sz="quarter" idx="11"/>
          </p:nvPr>
        </p:nvSpPr>
        <p:spPr/>
        <p:txBody>
          <a:bodyPr/>
          <a:lstStyle/>
          <a:p>
            <a:r>
              <a:rPr lang="en-US"/>
              <a:t>Business Planning</a:t>
            </a:r>
          </a:p>
        </p:txBody>
      </p:sp>
      <p:sp>
        <p:nvSpPr>
          <p:cNvPr id="7" name="Slide Number Placeholder 6">
            <a:extLst>
              <a:ext uri="{FF2B5EF4-FFF2-40B4-BE49-F238E27FC236}">
                <a16:creationId xmlns:a16="http://schemas.microsoft.com/office/drawing/2014/main" id="{053CF42B-FE62-3A7B-5562-04CC73BD7B33}"/>
              </a:ext>
            </a:extLst>
          </p:cNvPr>
          <p:cNvSpPr>
            <a:spLocks noGrp="1"/>
          </p:cNvSpPr>
          <p:nvPr>
            <p:ph type="sldNum" sz="quarter" idx="12"/>
          </p:nvPr>
        </p:nvSpPr>
        <p:spPr/>
        <p:txBody>
          <a:bodyPr/>
          <a:lstStyle/>
          <a:p>
            <a:fld id="{7C6FF9C9-1ADD-AB4C-83F8-365985181A80}" type="slidenum">
              <a:rPr lang="en-US" smtClean="0"/>
              <a:t>‹#›</a:t>
            </a:fld>
            <a:endParaRPr lang="en-US"/>
          </a:p>
        </p:txBody>
      </p:sp>
    </p:spTree>
    <p:extLst>
      <p:ext uri="{BB962C8B-B14F-4D97-AF65-F5344CB8AC3E}">
        <p14:creationId xmlns:p14="http://schemas.microsoft.com/office/powerpoint/2010/main" val="106641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64D16-01F7-13F7-A65B-22922B09B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CDECF6-E6FA-BD54-BF28-DD9BDEFFB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55A6D-029A-08B9-F97F-109EE076B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49156A-5268-9342-94FB-F81284AB0C65}" type="datetime1">
              <a:rPr lang="en-US" smtClean="0"/>
              <a:t>4/26/25</a:t>
            </a:fld>
            <a:endParaRPr lang="en-US"/>
          </a:p>
        </p:txBody>
      </p:sp>
      <p:sp>
        <p:nvSpPr>
          <p:cNvPr id="5" name="Footer Placeholder 4">
            <a:extLst>
              <a:ext uri="{FF2B5EF4-FFF2-40B4-BE49-F238E27FC236}">
                <a16:creationId xmlns:a16="http://schemas.microsoft.com/office/drawing/2014/main" id="{55EB2614-F164-2106-4967-996561545F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Business Planning</a:t>
            </a:r>
            <a:endParaRPr lang="en-US" dirty="0"/>
          </a:p>
        </p:txBody>
      </p:sp>
      <p:sp>
        <p:nvSpPr>
          <p:cNvPr id="6" name="Slide Number Placeholder 5">
            <a:extLst>
              <a:ext uri="{FF2B5EF4-FFF2-40B4-BE49-F238E27FC236}">
                <a16:creationId xmlns:a16="http://schemas.microsoft.com/office/drawing/2014/main" id="{1EA69FDA-1B63-DD59-EFCF-89F752040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6FF9C9-1ADD-AB4C-83F8-365985181A80}" type="slidenum">
              <a:rPr lang="en-US" smtClean="0"/>
              <a:t>‹#›</a:t>
            </a:fld>
            <a:endParaRPr lang="en-US"/>
          </a:p>
        </p:txBody>
      </p:sp>
      <p:sp>
        <p:nvSpPr>
          <p:cNvPr id="7" name="TextBox 6">
            <a:extLst>
              <a:ext uri="{FF2B5EF4-FFF2-40B4-BE49-F238E27FC236}">
                <a16:creationId xmlns:a16="http://schemas.microsoft.com/office/drawing/2014/main" id="{C24B42E0-80F5-7CD6-8732-F6D876A6B593}"/>
              </a:ext>
            </a:extLst>
          </p:cNvPr>
          <p:cNvSpPr txBox="1"/>
          <p:nvPr userDrawn="1"/>
        </p:nvSpPr>
        <p:spPr>
          <a:xfrm>
            <a:off x="10124388" y="185738"/>
            <a:ext cx="1813695" cy="738664"/>
          </a:xfrm>
          <a:prstGeom prst="rect">
            <a:avLst/>
          </a:prstGeom>
          <a:solidFill>
            <a:schemeClr val="tx2">
              <a:lumMod val="50000"/>
              <a:lumOff val="50000"/>
            </a:schemeClr>
          </a:solidFill>
        </p:spPr>
        <p:txBody>
          <a:bodyPr wrap="square" rtlCol="0">
            <a:spAutoFit/>
          </a:bodyPr>
          <a:lstStyle/>
          <a:p>
            <a:pPr algn="ctr"/>
            <a:r>
              <a:rPr lang="en-US" sz="1400" i="1" dirty="0">
                <a:solidFill>
                  <a:schemeClr val="bg1"/>
                </a:solidFill>
              </a:rPr>
              <a:t>AI Powered Startup:</a:t>
            </a:r>
          </a:p>
          <a:p>
            <a:pPr algn="ctr"/>
            <a:r>
              <a:rPr lang="en-US" sz="1400" i="1" dirty="0">
                <a:solidFill>
                  <a:schemeClr val="bg1"/>
                </a:solidFill>
              </a:rPr>
              <a:t>The Best Business Plan</a:t>
            </a:r>
          </a:p>
        </p:txBody>
      </p:sp>
    </p:spTree>
    <p:extLst>
      <p:ext uri="{BB962C8B-B14F-4D97-AF65-F5344CB8AC3E}">
        <p14:creationId xmlns:p14="http://schemas.microsoft.com/office/powerpoint/2010/main" val="209365392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DA3694FD-3F0D-65B2-0BF1-FFCE906C0E9A}"/>
              </a:ext>
            </a:extLst>
          </p:cNvPr>
          <p:cNvPicPr>
            <a:picLocks noChangeAspect="1"/>
          </p:cNvPicPr>
          <p:nvPr/>
        </p:nvPicPr>
        <p:blipFill>
          <a:blip r:embed="rId2">
            <a:alphaModFix amt="50000"/>
          </a:blip>
          <a:srcRect t="9441" b="6289"/>
          <a:stretch/>
        </p:blipFill>
        <p:spPr>
          <a:xfrm>
            <a:off x="20" y="1"/>
            <a:ext cx="12191980" cy="6857999"/>
          </a:xfrm>
          <a:prstGeom prst="rect">
            <a:avLst/>
          </a:prstGeom>
        </p:spPr>
      </p:pic>
      <p:sp>
        <p:nvSpPr>
          <p:cNvPr id="2" name="Title 1">
            <a:extLst>
              <a:ext uri="{FF2B5EF4-FFF2-40B4-BE49-F238E27FC236}">
                <a16:creationId xmlns:a16="http://schemas.microsoft.com/office/drawing/2014/main" id="{903EB27F-7BCF-51B7-2F02-96AC78D1010F}"/>
              </a:ext>
            </a:extLst>
          </p:cNvPr>
          <p:cNvSpPr>
            <a:spLocks noGrp="1"/>
          </p:cNvSpPr>
          <p:nvPr>
            <p:ph type="ctrTitle"/>
          </p:nvPr>
        </p:nvSpPr>
        <p:spPr>
          <a:xfrm>
            <a:off x="1524000" y="1122362"/>
            <a:ext cx="9144000" cy="2900518"/>
          </a:xfrm>
        </p:spPr>
        <p:txBody>
          <a:bodyPr>
            <a:normAutofit/>
          </a:bodyPr>
          <a:lstStyle/>
          <a:p>
            <a:r>
              <a:rPr lang="en-US">
                <a:solidFill>
                  <a:srgbClr val="FFFFFF"/>
                </a:solidFill>
              </a:rPr>
              <a:t>Business Planning</a:t>
            </a:r>
          </a:p>
        </p:txBody>
      </p:sp>
      <p:sp>
        <p:nvSpPr>
          <p:cNvPr id="3" name="Subtitle 2">
            <a:extLst>
              <a:ext uri="{FF2B5EF4-FFF2-40B4-BE49-F238E27FC236}">
                <a16:creationId xmlns:a16="http://schemas.microsoft.com/office/drawing/2014/main" id="{222003E2-67C7-B7DC-9D49-A6E1EFFBDB3C}"/>
              </a:ext>
            </a:extLst>
          </p:cNvPr>
          <p:cNvSpPr>
            <a:spLocks noGrp="1"/>
          </p:cNvSpPr>
          <p:nvPr>
            <p:ph type="subTitle" idx="1"/>
          </p:nvPr>
        </p:nvSpPr>
        <p:spPr>
          <a:xfrm>
            <a:off x="1524000" y="4159404"/>
            <a:ext cx="9144000" cy="1098395"/>
          </a:xfrm>
        </p:spPr>
        <p:txBody>
          <a:bodyPr>
            <a:normAutofit fontScale="85000" lnSpcReduction="20000"/>
          </a:bodyPr>
          <a:lstStyle/>
          <a:p>
            <a:r>
              <a:rPr lang="en-US" sz="1700" dirty="0">
                <a:solidFill>
                  <a:srgbClr val="FFFFFF"/>
                </a:solidFill>
              </a:rPr>
              <a:t>SCORE Mentors</a:t>
            </a:r>
          </a:p>
          <a:p>
            <a:r>
              <a:rPr lang="en-US" sz="1700" dirty="0">
                <a:solidFill>
                  <a:srgbClr val="FFFFFF"/>
                </a:solidFill>
              </a:rPr>
              <a:t>Tim Boehm</a:t>
            </a:r>
          </a:p>
          <a:p>
            <a:r>
              <a:rPr lang="en-US" sz="1700" dirty="0">
                <a:solidFill>
                  <a:srgbClr val="FFFFFF"/>
                </a:solidFill>
              </a:rPr>
              <a:t>Jay Mulford</a:t>
            </a:r>
          </a:p>
          <a:p>
            <a:r>
              <a:rPr lang="en-US" sz="1700" dirty="0">
                <a:solidFill>
                  <a:srgbClr val="FFFFFF"/>
                </a:solidFill>
              </a:rPr>
              <a:t>April 27, 2025 </a:t>
            </a:r>
          </a:p>
        </p:txBody>
      </p:sp>
    </p:spTree>
    <p:extLst>
      <p:ext uri="{BB962C8B-B14F-4D97-AF65-F5344CB8AC3E}">
        <p14:creationId xmlns:p14="http://schemas.microsoft.com/office/powerpoint/2010/main" val="22795090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2B6E0-1D5F-F598-9AF1-8C5415C95E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A6BE0D-BDFA-477E-6F2F-68F3D5C1B178}"/>
              </a:ext>
            </a:extLst>
          </p:cNvPr>
          <p:cNvSpPr>
            <a:spLocks noGrp="1"/>
          </p:cNvSpPr>
          <p:nvPr>
            <p:ph type="title"/>
          </p:nvPr>
        </p:nvSpPr>
        <p:spPr>
          <a:xfrm>
            <a:off x="838200" y="365126"/>
            <a:ext cx="10515600" cy="692710"/>
          </a:xfrm>
        </p:spPr>
        <p:txBody>
          <a:bodyPr>
            <a:normAutofit/>
          </a:bodyPr>
          <a:lstStyle/>
          <a:p>
            <a:r>
              <a:rPr lang="en-US" sz="3200" dirty="0"/>
              <a:t>Market and Industry Analysis</a:t>
            </a:r>
          </a:p>
        </p:txBody>
      </p:sp>
      <p:sp>
        <p:nvSpPr>
          <p:cNvPr id="3" name="TextBox 2">
            <a:extLst>
              <a:ext uri="{FF2B5EF4-FFF2-40B4-BE49-F238E27FC236}">
                <a16:creationId xmlns:a16="http://schemas.microsoft.com/office/drawing/2014/main" id="{E7026467-235B-6815-5B8C-89DBE0567AB0}"/>
              </a:ext>
            </a:extLst>
          </p:cNvPr>
          <p:cNvSpPr txBox="1"/>
          <p:nvPr/>
        </p:nvSpPr>
        <p:spPr>
          <a:xfrm>
            <a:off x="4957482" y="1165412"/>
            <a:ext cx="2528047" cy="322729"/>
          </a:xfrm>
          <a:prstGeom prst="rect">
            <a:avLst/>
          </a:prstGeom>
          <a:noFill/>
          <a:ln>
            <a:solidFill>
              <a:schemeClr val="tx2">
                <a:lumMod val="75000"/>
                <a:lumOff val="25000"/>
              </a:schemeClr>
            </a:solidFill>
          </a:ln>
        </p:spPr>
        <p:txBody>
          <a:bodyPr wrap="square" rtlCol="0">
            <a:noAutofit/>
          </a:bodyPr>
          <a:lstStyle/>
          <a:p>
            <a:pPr algn="ctr"/>
            <a:r>
              <a:rPr lang="en-US" sz="1600" dirty="0"/>
              <a:t>Market/Industry Analysis</a:t>
            </a:r>
          </a:p>
        </p:txBody>
      </p:sp>
      <p:sp>
        <p:nvSpPr>
          <p:cNvPr id="6" name="TextBox 5">
            <a:extLst>
              <a:ext uri="{FF2B5EF4-FFF2-40B4-BE49-F238E27FC236}">
                <a16:creationId xmlns:a16="http://schemas.microsoft.com/office/drawing/2014/main" id="{A6B28272-8EBD-E788-D7E4-290619645366}"/>
              </a:ext>
            </a:extLst>
          </p:cNvPr>
          <p:cNvSpPr txBox="1"/>
          <p:nvPr/>
        </p:nvSpPr>
        <p:spPr>
          <a:xfrm>
            <a:off x="3487271" y="1640540"/>
            <a:ext cx="2528047" cy="322729"/>
          </a:xfrm>
          <a:prstGeom prst="rect">
            <a:avLst/>
          </a:prstGeom>
          <a:noFill/>
          <a:ln>
            <a:solidFill>
              <a:schemeClr val="tx2">
                <a:lumMod val="75000"/>
                <a:lumOff val="25000"/>
              </a:schemeClr>
            </a:solidFill>
          </a:ln>
        </p:spPr>
        <p:txBody>
          <a:bodyPr wrap="square" rtlCol="0">
            <a:noAutofit/>
          </a:bodyPr>
          <a:lstStyle/>
          <a:p>
            <a:pPr algn="ctr"/>
            <a:r>
              <a:rPr lang="en-US" sz="1600" dirty="0"/>
              <a:t>Customer Analysis</a:t>
            </a:r>
          </a:p>
        </p:txBody>
      </p:sp>
      <p:sp>
        <p:nvSpPr>
          <p:cNvPr id="7" name="TextBox 6">
            <a:extLst>
              <a:ext uri="{FF2B5EF4-FFF2-40B4-BE49-F238E27FC236}">
                <a16:creationId xmlns:a16="http://schemas.microsoft.com/office/drawing/2014/main" id="{2988CAEF-DC88-4A30-BCFE-E13DFEBF46FF}"/>
              </a:ext>
            </a:extLst>
          </p:cNvPr>
          <p:cNvSpPr txBox="1"/>
          <p:nvPr/>
        </p:nvSpPr>
        <p:spPr>
          <a:xfrm>
            <a:off x="6517340" y="1640541"/>
            <a:ext cx="2528047" cy="322729"/>
          </a:xfrm>
          <a:prstGeom prst="rect">
            <a:avLst/>
          </a:prstGeom>
          <a:noFill/>
          <a:ln>
            <a:solidFill>
              <a:schemeClr val="tx2">
                <a:lumMod val="75000"/>
                <a:lumOff val="25000"/>
              </a:schemeClr>
            </a:solidFill>
          </a:ln>
        </p:spPr>
        <p:txBody>
          <a:bodyPr wrap="square" rtlCol="0">
            <a:noAutofit/>
          </a:bodyPr>
          <a:lstStyle/>
          <a:p>
            <a:pPr algn="ctr"/>
            <a:r>
              <a:rPr lang="en-US" sz="1600" dirty="0"/>
              <a:t>Competitor Analysis</a:t>
            </a:r>
          </a:p>
        </p:txBody>
      </p:sp>
      <p:cxnSp>
        <p:nvCxnSpPr>
          <p:cNvPr id="9" name="Straight Connector 8">
            <a:extLst>
              <a:ext uri="{FF2B5EF4-FFF2-40B4-BE49-F238E27FC236}">
                <a16:creationId xmlns:a16="http://schemas.microsoft.com/office/drawing/2014/main" id="{D94EB9F4-54B7-D202-7FA9-99DB1E0EE871}"/>
              </a:ext>
            </a:extLst>
          </p:cNvPr>
          <p:cNvCxnSpPr>
            <a:cxnSpLocks/>
            <a:stCxn id="3" idx="2"/>
          </p:cNvCxnSpPr>
          <p:nvPr/>
        </p:nvCxnSpPr>
        <p:spPr>
          <a:xfrm>
            <a:off x="6221506" y="1488141"/>
            <a:ext cx="0" cy="806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C379B32-71C9-DFBC-D9B4-7EFBBCE6AB72}"/>
              </a:ext>
            </a:extLst>
          </p:cNvPr>
          <p:cNvCxnSpPr>
            <a:cxnSpLocks/>
          </p:cNvCxnSpPr>
          <p:nvPr/>
        </p:nvCxnSpPr>
        <p:spPr>
          <a:xfrm>
            <a:off x="4661647" y="1568824"/>
            <a:ext cx="31197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27AB170-8CC7-75B9-F9D1-9DACE765E3E0}"/>
              </a:ext>
            </a:extLst>
          </p:cNvPr>
          <p:cNvCxnSpPr>
            <a:cxnSpLocks/>
          </p:cNvCxnSpPr>
          <p:nvPr/>
        </p:nvCxnSpPr>
        <p:spPr>
          <a:xfrm flipH="1" flipV="1">
            <a:off x="4661647" y="1568824"/>
            <a:ext cx="1" cy="71717"/>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75157FA-445D-23B0-AEC9-E62661E6774B}"/>
              </a:ext>
            </a:extLst>
          </p:cNvPr>
          <p:cNvCxnSpPr>
            <a:endCxn id="7" idx="0"/>
          </p:cNvCxnSpPr>
          <p:nvPr/>
        </p:nvCxnSpPr>
        <p:spPr>
          <a:xfrm>
            <a:off x="7781363" y="1568824"/>
            <a:ext cx="1" cy="71717"/>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F10BC79-E036-AC2C-D201-C551F10D6BF0}"/>
              </a:ext>
            </a:extLst>
          </p:cNvPr>
          <p:cNvSpPr txBox="1"/>
          <p:nvPr/>
        </p:nvSpPr>
        <p:spPr>
          <a:xfrm>
            <a:off x="293722" y="2340187"/>
            <a:ext cx="3701140" cy="2554545"/>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Industry Analysis Questions</a:t>
            </a:r>
          </a:p>
          <a:p>
            <a:pPr algn="ctr"/>
            <a:endParaRPr lang="en-US" sz="1600" b="0" u="none" strike="noStrike" dirty="0">
              <a:solidFill>
                <a:srgbClr val="000000"/>
              </a:solidFill>
              <a:effectLst/>
              <a:latin typeface="-webkit-standard"/>
            </a:endParaRPr>
          </a:p>
          <a:p>
            <a:pPr marL="285750" indent="-285750">
              <a:buFont typeface="Arial" panose="020B0604020202020204" pitchFamily="34" charset="0"/>
              <a:buChar char="•"/>
            </a:pPr>
            <a:r>
              <a:rPr lang="en-US" sz="1400" i="1" dirty="0">
                <a:solidFill>
                  <a:srgbClr val="000000"/>
                </a:solidFill>
                <a:latin typeface="-webkit-standard"/>
              </a:rPr>
              <a:t>Who provides products/services that might meet the needs of your potential customers?</a:t>
            </a:r>
          </a:p>
          <a:p>
            <a:pPr marL="285750" indent="-285750">
              <a:buFont typeface="Arial" panose="020B0604020202020204" pitchFamily="34" charset="0"/>
              <a:buChar char="•"/>
            </a:pPr>
            <a:r>
              <a:rPr lang="en-US" sz="1400" i="1" dirty="0">
                <a:solidFill>
                  <a:srgbClr val="000000"/>
                </a:solidFill>
                <a:latin typeface="-webkit-standard"/>
              </a:rPr>
              <a:t>Who are the competitors?</a:t>
            </a:r>
          </a:p>
          <a:p>
            <a:pPr marL="285750" indent="-285750">
              <a:buFont typeface="Arial" panose="020B0604020202020204" pitchFamily="34" charset="0"/>
              <a:buChar char="•"/>
            </a:pPr>
            <a:r>
              <a:rPr lang="en-US" sz="1400" i="1" dirty="0">
                <a:solidFill>
                  <a:srgbClr val="000000"/>
                </a:solidFill>
                <a:latin typeface="-webkit-standard"/>
              </a:rPr>
              <a:t>Is the industry and the competitors mature/new?</a:t>
            </a:r>
          </a:p>
          <a:p>
            <a:pPr marL="285750" indent="-285750">
              <a:buFont typeface="Arial" panose="020B0604020202020204" pitchFamily="34" charset="0"/>
              <a:buChar char="•"/>
            </a:pPr>
            <a:r>
              <a:rPr lang="en-US" sz="1400" i="1" dirty="0">
                <a:solidFill>
                  <a:srgbClr val="000000"/>
                </a:solidFill>
                <a:latin typeface="-webkit-standard"/>
              </a:rPr>
              <a:t>Are competitors growing?  Profitable?</a:t>
            </a:r>
          </a:p>
          <a:p>
            <a:pPr marL="285750" indent="-285750">
              <a:buFont typeface="Arial" panose="020B0604020202020204" pitchFamily="34" charset="0"/>
              <a:buChar char="•"/>
            </a:pPr>
            <a:r>
              <a:rPr lang="en-US" sz="1400" i="1" dirty="0">
                <a:solidFill>
                  <a:srgbClr val="000000"/>
                </a:solidFill>
                <a:latin typeface="-webkit-standard"/>
              </a:rPr>
              <a:t>What are the barriers to entry in the industry?</a:t>
            </a:r>
          </a:p>
          <a:p>
            <a:endParaRPr lang="en-US" sz="1600" i="1" dirty="0"/>
          </a:p>
        </p:txBody>
      </p:sp>
      <p:sp>
        <p:nvSpPr>
          <p:cNvPr id="22" name="TextBox 21">
            <a:extLst>
              <a:ext uri="{FF2B5EF4-FFF2-40B4-BE49-F238E27FC236}">
                <a16:creationId xmlns:a16="http://schemas.microsoft.com/office/drawing/2014/main" id="{89A837D4-8CDD-91F0-E361-D95F82D99680}"/>
              </a:ext>
            </a:extLst>
          </p:cNvPr>
          <p:cNvSpPr txBox="1"/>
          <p:nvPr/>
        </p:nvSpPr>
        <p:spPr>
          <a:xfrm>
            <a:off x="4245430" y="2328538"/>
            <a:ext cx="3701140" cy="3662541"/>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Market Analysis Questions</a:t>
            </a:r>
          </a:p>
          <a:p>
            <a:endParaRPr lang="en-US" sz="1600" i="1" dirty="0">
              <a:solidFill>
                <a:srgbClr val="000000"/>
              </a:solidFill>
              <a:latin typeface="-webkit-standard"/>
            </a:endParaRPr>
          </a:p>
          <a:p>
            <a:pPr marL="285750" indent="-285750">
              <a:buFont typeface="Arial" panose="020B0604020202020204" pitchFamily="34" charset="0"/>
              <a:buChar char="•"/>
            </a:pPr>
            <a:r>
              <a:rPr lang="en-US" sz="1400" i="1" dirty="0">
                <a:solidFill>
                  <a:srgbClr val="000000"/>
                </a:solidFill>
                <a:latin typeface="-webkit-standard"/>
              </a:rPr>
              <a:t>What alternatives do customers have to meet the needs served by your value proposition?</a:t>
            </a:r>
          </a:p>
          <a:p>
            <a:pPr marL="285750" indent="-285750">
              <a:buFont typeface="Arial" panose="020B0604020202020204" pitchFamily="34" charset="0"/>
              <a:buChar char="•"/>
            </a:pPr>
            <a:r>
              <a:rPr lang="en-US" sz="1400" i="1" dirty="0">
                <a:solidFill>
                  <a:srgbClr val="000000"/>
                </a:solidFill>
                <a:latin typeface="-webkit-standard"/>
              </a:rPr>
              <a:t>What competes for the customer spend?</a:t>
            </a:r>
          </a:p>
          <a:p>
            <a:pPr marL="285750" indent="-285750">
              <a:buFont typeface="Arial" panose="020B0604020202020204" pitchFamily="34" charset="0"/>
              <a:buChar char="•"/>
            </a:pPr>
            <a:r>
              <a:rPr lang="en-US" sz="1400" i="1" dirty="0">
                <a:solidFill>
                  <a:srgbClr val="000000"/>
                </a:solidFill>
                <a:latin typeface="-webkit-standard"/>
              </a:rPr>
              <a:t>How do you define your market</a:t>
            </a:r>
          </a:p>
          <a:p>
            <a:pPr marL="742950" lvl="1" indent="-285750">
              <a:buFont typeface="Arial" panose="020B0604020202020204" pitchFamily="34" charset="0"/>
              <a:buChar char="•"/>
            </a:pPr>
            <a:r>
              <a:rPr lang="en-US" sz="1400" i="1" dirty="0">
                <a:solidFill>
                  <a:srgbClr val="000000"/>
                </a:solidFill>
                <a:latin typeface="-webkit-standard"/>
              </a:rPr>
              <a:t>Geography</a:t>
            </a:r>
          </a:p>
          <a:p>
            <a:pPr marL="742950" lvl="1" indent="-285750">
              <a:buFont typeface="Arial" panose="020B0604020202020204" pitchFamily="34" charset="0"/>
              <a:buChar char="•"/>
            </a:pPr>
            <a:r>
              <a:rPr lang="en-US" sz="1400" i="1" dirty="0">
                <a:solidFill>
                  <a:srgbClr val="000000"/>
                </a:solidFill>
                <a:latin typeface="-webkit-standard"/>
              </a:rPr>
              <a:t>Customer type (business, consumer, specific industry)</a:t>
            </a:r>
          </a:p>
          <a:p>
            <a:pPr marL="742950" lvl="1" indent="-285750">
              <a:buFont typeface="Arial" panose="020B0604020202020204" pitchFamily="34" charset="0"/>
              <a:buChar char="•"/>
            </a:pPr>
            <a:r>
              <a:rPr lang="en-US" sz="1400" i="1" dirty="0">
                <a:solidFill>
                  <a:srgbClr val="000000"/>
                </a:solidFill>
                <a:latin typeface="-webkit-standard"/>
              </a:rPr>
              <a:t>Customer demographics</a:t>
            </a:r>
          </a:p>
          <a:p>
            <a:pPr marL="285750" indent="-285750">
              <a:buFont typeface="Arial" panose="020B0604020202020204" pitchFamily="34" charset="0"/>
              <a:buChar char="•"/>
            </a:pPr>
            <a:r>
              <a:rPr lang="en-US" sz="1400" i="1" dirty="0">
                <a:solidFill>
                  <a:srgbClr val="000000"/>
                </a:solidFill>
                <a:latin typeface="-webkit-standard"/>
              </a:rPr>
              <a:t>What is the market size</a:t>
            </a:r>
          </a:p>
          <a:p>
            <a:pPr marL="742950" lvl="1" indent="-285750">
              <a:buFont typeface="Arial" panose="020B0604020202020204" pitchFamily="34" charset="0"/>
              <a:buChar char="•"/>
            </a:pPr>
            <a:r>
              <a:rPr lang="en-US" sz="1400" i="1" dirty="0">
                <a:solidFill>
                  <a:srgbClr val="000000"/>
                </a:solidFill>
                <a:latin typeface="-webkit-standard"/>
              </a:rPr>
              <a:t>Current size</a:t>
            </a:r>
          </a:p>
          <a:p>
            <a:pPr marL="742950" lvl="1" indent="-285750">
              <a:buFont typeface="Arial" panose="020B0604020202020204" pitchFamily="34" charset="0"/>
              <a:buChar char="•"/>
            </a:pPr>
            <a:r>
              <a:rPr lang="en-US" sz="1400" i="1" dirty="0">
                <a:solidFill>
                  <a:srgbClr val="000000"/>
                </a:solidFill>
                <a:latin typeface="-webkit-standard"/>
              </a:rPr>
              <a:t>Growth potential</a:t>
            </a:r>
          </a:p>
          <a:p>
            <a:pPr marL="742950" lvl="1" indent="-285750">
              <a:buFont typeface="Arial" panose="020B0604020202020204" pitchFamily="34" charset="0"/>
              <a:buChar char="•"/>
            </a:pPr>
            <a:endParaRPr lang="en-US" sz="1600" i="1" dirty="0">
              <a:solidFill>
                <a:srgbClr val="000000"/>
              </a:solidFill>
              <a:latin typeface="-webkit-standard"/>
            </a:endParaRPr>
          </a:p>
          <a:p>
            <a:endParaRPr lang="en-US" sz="1600" i="1" dirty="0"/>
          </a:p>
        </p:txBody>
      </p:sp>
      <p:sp>
        <p:nvSpPr>
          <p:cNvPr id="23" name="TextBox 22">
            <a:extLst>
              <a:ext uri="{FF2B5EF4-FFF2-40B4-BE49-F238E27FC236}">
                <a16:creationId xmlns:a16="http://schemas.microsoft.com/office/drawing/2014/main" id="{24ABF018-B111-9E1F-284F-CEB6B91A0450}"/>
              </a:ext>
            </a:extLst>
          </p:cNvPr>
          <p:cNvSpPr txBox="1"/>
          <p:nvPr/>
        </p:nvSpPr>
        <p:spPr>
          <a:xfrm>
            <a:off x="8197138" y="2313905"/>
            <a:ext cx="3701140" cy="4031873"/>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Industry/Market External Factors</a:t>
            </a:r>
          </a:p>
          <a:p>
            <a:endParaRPr lang="en-US" sz="1600" i="1" dirty="0">
              <a:solidFill>
                <a:srgbClr val="000000"/>
              </a:solidFill>
              <a:latin typeface="-webkit-standard"/>
            </a:endParaRPr>
          </a:p>
          <a:p>
            <a:pPr marL="285750" indent="-285750">
              <a:buFont typeface="Arial" panose="020B0604020202020204" pitchFamily="34" charset="0"/>
              <a:buChar char="•"/>
            </a:pPr>
            <a:r>
              <a:rPr lang="en-US" sz="1400" i="1" dirty="0"/>
              <a:t>Regulatory factors</a:t>
            </a:r>
          </a:p>
          <a:p>
            <a:pPr marL="742950" lvl="1" indent="-285750">
              <a:buFont typeface="Arial" panose="020B0604020202020204" pitchFamily="34" charset="0"/>
              <a:buChar char="•"/>
            </a:pPr>
            <a:r>
              <a:rPr lang="en-US" sz="1400" i="1" dirty="0"/>
              <a:t>Licensing</a:t>
            </a:r>
          </a:p>
          <a:p>
            <a:pPr marL="742950" lvl="1" indent="-285750">
              <a:buFont typeface="Arial" panose="020B0604020202020204" pitchFamily="34" charset="0"/>
              <a:buChar char="•"/>
            </a:pPr>
            <a:r>
              <a:rPr lang="en-US" sz="1400" i="1" dirty="0"/>
              <a:t>Compliance</a:t>
            </a:r>
          </a:p>
          <a:p>
            <a:pPr marL="285750" indent="-285750">
              <a:buFont typeface="Arial" panose="020B0604020202020204" pitchFamily="34" charset="0"/>
              <a:buChar char="•"/>
            </a:pPr>
            <a:r>
              <a:rPr lang="en-US" sz="1400" i="1" dirty="0"/>
              <a:t>Trends</a:t>
            </a:r>
          </a:p>
          <a:p>
            <a:pPr marL="742950" lvl="1" indent="-285750">
              <a:buFont typeface="Arial" panose="020B0604020202020204" pitchFamily="34" charset="0"/>
              <a:buChar char="•"/>
            </a:pPr>
            <a:r>
              <a:rPr lang="en-US" sz="1400" i="1" dirty="0"/>
              <a:t>Demographic</a:t>
            </a:r>
          </a:p>
          <a:p>
            <a:pPr marL="742950" lvl="1" indent="-285750">
              <a:buFont typeface="Arial" panose="020B0604020202020204" pitchFamily="34" charset="0"/>
              <a:buChar char="•"/>
            </a:pPr>
            <a:r>
              <a:rPr lang="en-US" sz="1400" i="1" dirty="0"/>
              <a:t>Social</a:t>
            </a:r>
          </a:p>
          <a:p>
            <a:pPr marL="742950" lvl="1" indent="-285750">
              <a:buFont typeface="Arial" panose="020B0604020202020204" pitchFamily="34" charset="0"/>
              <a:buChar char="•"/>
            </a:pPr>
            <a:r>
              <a:rPr lang="en-US" sz="1400" i="1" dirty="0"/>
              <a:t>Preference shifts</a:t>
            </a:r>
          </a:p>
          <a:p>
            <a:pPr marL="285750" indent="-285750">
              <a:buFont typeface="Arial" panose="020B0604020202020204" pitchFamily="34" charset="0"/>
              <a:buChar char="•"/>
            </a:pPr>
            <a:r>
              <a:rPr lang="en-US" sz="1400" i="1" dirty="0"/>
              <a:t>Economic factors</a:t>
            </a:r>
          </a:p>
          <a:p>
            <a:pPr marL="742950" lvl="1" indent="-285750">
              <a:buFont typeface="Arial" panose="020B0604020202020204" pitchFamily="34" charset="0"/>
              <a:buChar char="•"/>
            </a:pPr>
            <a:r>
              <a:rPr lang="en-US" sz="1400" i="1" dirty="0"/>
              <a:t>Inflation/interest rates</a:t>
            </a:r>
          </a:p>
          <a:p>
            <a:pPr marL="742950" lvl="1" indent="-285750">
              <a:buFont typeface="Arial" panose="020B0604020202020204" pitchFamily="34" charset="0"/>
              <a:buChar char="•"/>
            </a:pPr>
            <a:r>
              <a:rPr lang="en-US" sz="1400" i="1" dirty="0"/>
              <a:t>Disposable income</a:t>
            </a:r>
          </a:p>
          <a:p>
            <a:pPr marL="285750" indent="-285750">
              <a:buFont typeface="Arial" panose="020B0604020202020204" pitchFamily="34" charset="0"/>
              <a:buChar char="•"/>
            </a:pPr>
            <a:r>
              <a:rPr lang="en-US" sz="1400" i="1" dirty="0"/>
              <a:t>Risks</a:t>
            </a:r>
          </a:p>
          <a:p>
            <a:pPr marL="742950" lvl="1" indent="-285750">
              <a:buFont typeface="Arial" panose="020B0604020202020204" pitchFamily="34" charset="0"/>
              <a:buChar char="•"/>
            </a:pPr>
            <a:r>
              <a:rPr lang="en-US" sz="1400" i="1" dirty="0"/>
              <a:t>Financial</a:t>
            </a:r>
          </a:p>
          <a:p>
            <a:pPr marL="742950" lvl="1" indent="-285750">
              <a:buFont typeface="Arial" panose="020B0604020202020204" pitchFamily="34" charset="0"/>
              <a:buChar char="•"/>
            </a:pPr>
            <a:r>
              <a:rPr lang="en-US" sz="1400" i="1" dirty="0"/>
              <a:t>Environmental</a:t>
            </a:r>
          </a:p>
          <a:p>
            <a:pPr marL="742950" lvl="1" indent="-285750">
              <a:buFont typeface="Arial" panose="020B0604020202020204" pitchFamily="34" charset="0"/>
              <a:buChar char="•"/>
            </a:pPr>
            <a:r>
              <a:rPr lang="en-US" sz="1400" i="1" dirty="0"/>
              <a:t>Supply chain</a:t>
            </a:r>
          </a:p>
          <a:p>
            <a:pPr marL="742950" lvl="1" indent="-285750">
              <a:buFont typeface="Arial" panose="020B0604020202020204" pitchFamily="34" charset="0"/>
              <a:buChar char="•"/>
            </a:pPr>
            <a:r>
              <a:rPr lang="en-US" sz="1400" i="1" dirty="0"/>
              <a:t>Political</a:t>
            </a:r>
          </a:p>
          <a:p>
            <a:pPr marL="742950" lvl="1" indent="-285750">
              <a:buFont typeface="Arial" panose="020B0604020202020204" pitchFamily="34" charset="0"/>
              <a:buChar char="•"/>
            </a:pPr>
            <a:r>
              <a:rPr lang="en-US" sz="1400" i="1" dirty="0"/>
              <a:t>Technical disruption</a:t>
            </a:r>
          </a:p>
        </p:txBody>
      </p:sp>
      <p:sp>
        <p:nvSpPr>
          <p:cNvPr id="24" name="TextBox 23">
            <a:extLst>
              <a:ext uri="{FF2B5EF4-FFF2-40B4-BE49-F238E27FC236}">
                <a16:creationId xmlns:a16="http://schemas.microsoft.com/office/drawing/2014/main" id="{23DBD704-08A0-F0C9-A872-196696197ED4}"/>
              </a:ext>
            </a:extLst>
          </p:cNvPr>
          <p:cNvSpPr txBox="1"/>
          <p:nvPr/>
        </p:nvSpPr>
        <p:spPr>
          <a:xfrm>
            <a:off x="1954306" y="1118809"/>
            <a:ext cx="813108" cy="369332"/>
          </a:xfrm>
          <a:prstGeom prst="rect">
            <a:avLst/>
          </a:prstGeom>
          <a:noFill/>
        </p:spPr>
        <p:txBody>
          <a:bodyPr wrap="none" rtlCol="0">
            <a:spAutoFit/>
          </a:bodyPr>
          <a:lstStyle/>
          <a:p>
            <a:r>
              <a:rPr lang="en-US" dirty="0"/>
              <a:t>Macro</a:t>
            </a:r>
          </a:p>
        </p:txBody>
      </p:sp>
      <p:sp>
        <p:nvSpPr>
          <p:cNvPr id="25" name="TextBox 24">
            <a:extLst>
              <a:ext uri="{FF2B5EF4-FFF2-40B4-BE49-F238E27FC236}">
                <a16:creationId xmlns:a16="http://schemas.microsoft.com/office/drawing/2014/main" id="{9FF93576-11C1-232E-0291-6BF1FC43D418}"/>
              </a:ext>
            </a:extLst>
          </p:cNvPr>
          <p:cNvSpPr txBox="1"/>
          <p:nvPr/>
        </p:nvSpPr>
        <p:spPr>
          <a:xfrm>
            <a:off x="1960131" y="1613645"/>
            <a:ext cx="744178" cy="369332"/>
          </a:xfrm>
          <a:prstGeom prst="rect">
            <a:avLst/>
          </a:prstGeom>
          <a:noFill/>
        </p:spPr>
        <p:txBody>
          <a:bodyPr wrap="none" rtlCol="0">
            <a:spAutoFit/>
          </a:bodyPr>
          <a:lstStyle/>
          <a:p>
            <a:r>
              <a:rPr lang="en-US" dirty="0"/>
              <a:t>Micro</a:t>
            </a:r>
          </a:p>
        </p:txBody>
      </p:sp>
      <p:cxnSp>
        <p:nvCxnSpPr>
          <p:cNvPr id="27" name="Straight Arrow Connector 26">
            <a:extLst>
              <a:ext uri="{FF2B5EF4-FFF2-40B4-BE49-F238E27FC236}">
                <a16:creationId xmlns:a16="http://schemas.microsoft.com/office/drawing/2014/main" id="{8042697E-77FB-F309-8AD4-EF80C768C13F}"/>
              </a:ext>
            </a:extLst>
          </p:cNvPr>
          <p:cNvCxnSpPr>
            <a:cxnSpLocks/>
            <a:stCxn id="24" idx="3"/>
          </p:cNvCxnSpPr>
          <p:nvPr/>
        </p:nvCxnSpPr>
        <p:spPr>
          <a:xfrm>
            <a:off x="2767414" y="1303475"/>
            <a:ext cx="19838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F5E16F7-1794-603B-D5AA-A4BC4BD87826}"/>
              </a:ext>
            </a:extLst>
          </p:cNvPr>
          <p:cNvCxnSpPr>
            <a:stCxn id="25" idx="3"/>
          </p:cNvCxnSpPr>
          <p:nvPr/>
        </p:nvCxnSpPr>
        <p:spPr>
          <a:xfrm>
            <a:off x="2704309" y="1798311"/>
            <a:ext cx="6753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Date Placeholder 7">
            <a:extLst>
              <a:ext uri="{FF2B5EF4-FFF2-40B4-BE49-F238E27FC236}">
                <a16:creationId xmlns:a16="http://schemas.microsoft.com/office/drawing/2014/main" id="{E33508A4-E62B-B80F-3AFD-7BF6881C1A21}"/>
              </a:ext>
            </a:extLst>
          </p:cNvPr>
          <p:cNvSpPr>
            <a:spLocks noGrp="1"/>
          </p:cNvSpPr>
          <p:nvPr>
            <p:ph type="dt" sz="half" idx="10"/>
          </p:nvPr>
        </p:nvSpPr>
        <p:spPr/>
        <p:txBody>
          <a:bodyPr/>
          <a:lstStyle/>
          <a:p>
            <a:fld id="{F2AECF66-C186-CE4A-A415-59CF51DC7916}" type="datetime1">
              <a:rPr lang="en-US" smtClean="0"/>
              <a:t>4/26/25</a:t>
            </a:fld>
            <a:endParaRPr lang="en-US"/>
          </a:p>
        </p:txBody>
      </p:sp>
      <p:sp>
        <p:nvSpPr>
          <p:cNvPr id="10" name="Footer Placeholder 9">
            <a:extLst>
              <a:ext uri="{FF2B5EF4-FFF2-40B4-BE49-F238E27FC236}">
                <a16:creationId xmlns:a16="http://schemas.microsoft.com/office/drawing/2014/main" id="{7F77ECAC-5975-D499-2F9D-95E0C45B73A8}"/>
              </a:ext>
            </a:extLst>
          </p:cNvPr>
          <p:cNvSpPr>
            <a:spLocks noGrp="1"/>
          </p:cNvSpPr>
          <p:nvPr>
            <p:ph type="ftr" sz="quarter" idx="11"/>
          </p:nvPr>
        </p:nvSpPr>
        <p:spPr/>
        <p:txBody>
          <a:bodyPr/>
          <a:lstStyle/>
          <a:p>
            <a:r>
              <a:rPr lang="en-US"/>
              <a:t>Business Planning</a:t>
            </a:r>
            <a:endParaRPr lang="en-US" dirty="0"/>
          </a:p>
        </p:txBody>
      </p:sp>
      <p:sp>
        <p:nvSpPr>
          <p:cNvPr id="11" name="Slide Number Placeholder 10">
            <a:extLst>
              <a:ext uri="{FF2B5EF4-FFF2-40B4-BE49-F238E27FC236}">
                <a16:creationId xmlns:a16="http://schemas.microsoft.com/office/drawing/2014/main" id="{98855272-EDE4-E4E0-6A94-5DBDD5BE580D}"/>
              </a:ext>
            </a:extLst>
          </p:cNvPr>
          <p:cNvSpPr>
            <a:spLocks noGrp="1"/>
          </p:cNvSpPr>
          <p:nvPr>
            <p:ph type="sldNum" sz="quarter" idx="12"/>
          </p:nvPr>
        </p:nvSpPr>
        <p:spPr>
          <a:xfrm>
            <a:off x="8610600" y="6356350"/>
            <a:ext cx="2743200" cy="365125"/>
          </a:xfrm>
        </p:spPr>
        <p:txBody>
          <a:bodyPr/>
          <a:lstStyle/>
          <a:p>
            <a:fld id="{7C6FF9C9-1ADD-AB4C-83F8-365985181A80}" type="slidenum">
              <a:rPr lang="en-US" smtClean="0"/>
              <a:t>10</a:t>
            </a:fld>
            <a:endParaRPr lang="en-US"/>
          </a:p>
        </p:txBody>
      </p:sp>
    </p:spTree>
    <p:extLst>
      <p:ext uri="{BB962C8B-B14F-4D97-AF65-F5344CB8AC3E}">
        <p14:creationId xmlns:p14="http://schemas.microsoft.com/office/powerpoint/2010/main" val="38592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2FB5A-4FA0-4214-3DA9-74A0AEFB1D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76C5C83-01D6-A1A6-1607-D4662847F678}"/>
              </a:ext>
            </a:extLst>
          </p:cNvPr>
          <p:cNvSpPr>
            <a:spLocks noGrp="1"/>
          </p:cNvSpPr>
          <p:nvPr>
            <p:ph type="title"/>
          </p:nvPr>
        </p:nvSpPr>
        <p:spPr>
          <a:xfrm>
            <a:off x="517149" y="189945"/>
            <a:ext cx="10515600" cy="584786"/>
          </a:xfrm>
        </p:spPr>
        <p:txBody>
          <a:bodyPr>
            <a:normAutofit fontScale="90000"/>
          </a:bodyPr>
          <a:lstStyle/>
          <a:p>
            <a:r>
              <a:rPr lang="en-US" sz="3600" dirty="0"/>
              <a:t>Customer Analysis</a:t>
            </a:r>
          </a:p>
        </p:txBody>
      </p:sp>
      <p:pic>
        <p:nvPicPr>
          <p:cNvPr id="6" name="Content Placeholder 5" descr="Circles with arrows outline">
            <a:extLst>
              <a:ext uri="{FF2B5EF4-FFF2-40B4-BE49-F238E27FC236}">
                <a16:creationId xmlns:a16="http://schemas.microsoft.com/office/drawing/2014/main" id="{BCC9C579-9175-3BD3-337C-1B73E68EB6CE}"/>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572703" y="31179"/>
            <a:ext cx="2075793" cy="2075793"/>
          </a:xfrm>
        </p:spPr>
      </p:pic>
      <p:sp>
        <p:nvSpPr>
          <p:cNvPr id="2" name="Content Placeholder 4">
            <a:extLst>
              <a:ext uri="{FF2B5EF4-FFF2-40B4-BE49-F238E27FC236}">
                <a16:creationId xmlns:a16="http://schemas.microsoft.com/office/drawing/2014/main" id="{3776E2E7-FD75-C713-F391-B775D55B3BA6}"/>
              </a:ext>
            </a:extLst>
          </p:cNvPr>
          <p:cNvSpPr txBox="1">
            <a:spLocks/>
          </p:cNvSpPr>
          <p:nvPr/>
        </p:nvSpPr>
        <p:spPr>
          <a:xfrm>
            <a:off x="838200" y="949912"/>
            <a:ext cx="6911581" cy="470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Based on your value proposition, who is your customer?</a:t>
            </a:r>
          </a:p>
        </p:txBody>
      </p:sp>
      <p:sp>
        <p:nvSpPr>
          <p:cNvPr id="7" name="TextBox 6">
            <a:extLst>
              <a:ext uri="{FF2B5EF4-FFF2-40B4-BE49-F238E27FC236}">
                <a16:creationId xmlns:a16="http://schemas.microsoft.com/office/drawing/2014/main" id="{AAF1DD71-8905-4AC6-5AE9-C2271DD0396A}"/>
              </a:ext>
            </a:extLst>
          </p:cNvPr>
          <p:cNvSpPr txBox="1"/>
          <p:nvPr/>
        </p:nvSpPr>
        <p:spPr>
          <a:xfrm>
            <a:off x="8990880" y="1534822"/>
            <a:ext cx="991320" cy="461665"/>
          </a:xfrm>
          <a:prstGeom prst="rect">
            <a:avLst/>
          </a:prstGeom>
          <a:noFill/>
        </p:spPr>
        <p:txBody>
          <a:bodyPr wrap="square" rtlCol="0">
            <a:spAutoFit/>
          </a:bodyPr>
          <a:lstStyle/>
          <a:p>
            <a:r>
              <a:rPr lang="en-US" sz="1200" dirty="0"/>
              <a:t>Value </a:t>
            </a:r>
          </a:p>
          <a:p>
            <a:r>
              <a:rPr lang="en-US" sz="1200" dirty="0"/>
              <a:t>Proposition</a:t>
            </a:r>
          </a:p>
        </p:txBody>
      </p:sp>
      <p:sp>
        <p:nvSpPr>
          <p:cNvPr id="8" name="TextBox 7">
            <a:extLst>
              <a:ext uri="{FF2B5EF4-FFF2-40B4-BE49-F238E27FC236}">
                <a16:creationId xmlns:a16="http://schemas.microsoft.com/office/drawing/2014/main" id="{5E6AFE55-24FF-FF96-B549-ADF9FD660DCD}"/>
              </a:ext>
            </a:extLst>
          </p:cNvPr>
          <p:cNvSpPr txBox="1"/>
          <p:nvPr/>
        </p:nvSpPr>
        <p:spPr>
          <a:xfrm>
            <a:off x="8688296" y="237365"/>
            <a:ext cx="867183" cy="276999"/>
          </a:xfrm>
          <a:prstGeom prst="rect">
            <a:avLst/>
          </a:prstGeom>
          <a:noFill/>
        </p:spPr>
        <p:txBody>
          <a:bodyPr wrap="square" rtlCol="0">
            <a:spAutoFit/>
          </a:bodyPr>
          <a:lstStyle/>
          <a:p>
            <a:r>
              <a:rPr lang="en-US" sz="1200" dirty="0"/>
              <a:t>Customer</a:t>
            </a:r>
          </a:p>
        </p:txBody>
      </p:sp>
      <p:sp>
        <p:nvSpPr>
          <p:cNvPr id="9" name="TextBox 8">
            <a:extLst>
              <a:ext uri="{FF2B5EF4-FFF2-40B4-BE49-F238E27FC236}">
                <a16:creationId xmlns:a16="http://schemas.microsoft.com/office/drawing/2014/main" id="{61EA84F9-DC80-FCBB-1CAB-55DAF8284CB0}"/>
              </a:ext>
            </a:extLst>
          </p:cNvPr>
          <p:cNvSpPr txBox="1"/>
          <p:nvPr/>
        </p:nvSpPr>
        <p:spPr>
          <a:xfrm>
            <a:off x="7277557" y="599356"/>
            <a:ext cx="1198931" cy="461665"/>
          </a:xfrm>
          <a:prstGeom prst="rect">
            <a:avLst/>
          </a:prstGeom>
          <a:noFill/>
          <a:ln>
            <a:noFill/>
          </a:ln>
        </p:spPr>
        <p:txBody>
          <a:bodyPr wrap="square" rtlCol="0">
            <a:spAutoFit/>
          </a:bodyPr>
          <a:lstStyle/>
          <a:p>
            <a:r>
              <a:rPr lang="en-US" sz="1200" dirty="0"/>
              <a:t>Product/ Service</a:t>
            </a:r>
          </a:p>
        </p:txBody>
      </p:sp>
      <p:sp>
        <p:nvSpPr>
          <p:cNvPr id="11" name="TextBox 10">
            <a:extLst>
              <a:ext uri="{FF2B5EF4-FFF2-40B4-BE49-F238E27FC236}">
                <a16:creationId xmlns:a16="http://schemas.microsoft.com/office/drawing/2014/main" id="{DE2E6050-BC9D-3749-51D7-9BF0B4E9BE48}"/>
              </a:ext>
            </a:extLst>
          </p:cNvPr>
          <p:cNvSpPr txBox="1"/>
          <p:nvPr/>
        </p:nvSpPr>
        <p:spPr>
          <a:xfrm>
            <a:off x="495731" y="1629994"/>
            <a:ext cx="3048110" cy="4278094"/>
          </a:xfrm>
          <a:prstGeom prst="rect">
            <a:avLst/>
          </a:prstGeom>
          <a:noFill/>
        </p:spPr>
        <p:txBody>
          <a:bodyPr wrap="square" rtlCol="0">
            <a:spAutoFit/>
          </a:bodyPr>
          <a:lstStyle/>
          <a:p>
            <a:pPr algn="ctr"/>
            <a:r>
              <a:rPr lang="en-US" dirty="0"/>
              <a:t>Determine the Buyer Characteristics</a:t>
            </a:r>
          </a:p>
          <a:p>
            <a:pPr algn="ctr"/>
            <a:endParaRPr lang="en-US" sz="1200" dirty="0"/>
          </a:p>
          <a:p>
            <a:pPr algn="ctr"/>
            <a:r>
              <a:rPr lang="en-US" sz="1400" dirty="0"/>
              <a:t>B2B versus B2C</a:t>
            </a:r>
          </a:p>
          <a:p>
            <a:pPr marL="177800" indent="-177800">
              <a:buFont typeface="Arial" panose="020B0604020202020204" pitchFamily="34" charset="0"/>
              <a:buChar char="•"/>
            </a:pPr>
            <a:r>
              <a:rPr lang="en-US" sz="1400" dirty="0"/>
              <a:t>B2C</a:t>
            </a:r>
          </a:p>
          <a:p>
            <a:pPr marL="460375" lvl="1" indent="-166688">
              <a:buFont typeface="Arial" panose="020B0604020202020204" pitchFamily="34" charset="0"/>
              <a:buChar char="•"/>
            </a:pPr>
            <a:r>
              <a:rPr lang="en-US" sz="1400" dirty="0"/>
              <a:t>Demographic:  Age, Gender,  </a:t>
            </a:r>
          </a:p>
          <a:p>
            <a:pPr marL="460375" lvl="1" indent="-166688">
              <a:buFont typeface="Arial" panose="020B0604020202020204" pitchFamily="34" charset="0"/>
              <a:buChar char="•"/>
            </a:pPr>
            <a:r>
              <a:rPr lang="en-US" sz="1400" dirty="0"/>
              <a:t>Geographic </a:t>
            </a:r>
          </a:p>
          <a:p>
            <a:pPr marL="460375" lvl="1" indent="-166688">
              <a:buFont typeface="Arial" panose="020B0604020202020204" pitchFamily="34" charset="0"/>
              <a:buChar char="•"/>
            </a:pPr>
            <a:r>
              <a:rPr lang="en-US" sz="1400" dirty="0"/>
              <a:t>Interest group/Need group</a:t>
            </a:r>
          </a:p>
          <a:p>
            <a:pPr marL="460375" lvl="1" indent="-166688">
              <a:buFont typeface="Arial" panose="020B0604020202020204" pitchFamily="34" charset="0"/>
              <a:buChar char="•"/>
            </a:pPr>
            <a:r>
              <a:rPr lang="en-US" sz="1400" dirty="0"/>
              <a:t>Buyer habits: When, where, how do they buy</a:t>
            </a:r>
          </a:p>
          <a:p>
            <a:pPr marL="460375" lvl="1" indent="-166688">
              <a:buFont typeface="Arial" panose="020B0604020202020204" pitchFamily="34" charset="0"/>
              <a:buChar char="•"/>
            </a:pPr>
            <a:r>
              <a:rPr lang="en-US" sz="1400" dirty="0"/>
              <a:t>Digitally savvy?</a:t>
            </a:r>
          </a:p>
          <a:p>
            <a:pPr marL="460375" lvl="1" indent="-166688">
              <a:buFont typeface="Arial" panose="020B0604020202020204" pitchFamily="34" charset="0"/>
              <a:buChar char="•"/>
            </a:pPr>
            <a:r>
              <a:rPr lang="en-US" sz="1400" dirty="0"/>
              <a:t>User versus Buyer</a:t>
            </a:r>
          </a:p>
          <a:p>
            <a:pPr marL="460375" lvl="1" indent="-166688">
              <a:buFont typeface="Arial" panose="020B0604020202020204" pitchFamily="34" charset="0"/>
              <a:buChar char="•"/>
            </a:pPr>
            <a:endParaRPr lang="en-US" sz="1400" dirty="0"/>
          </a:p>
          <a:p>
            <a:pPr marL="3175" indent="-166688">
              <a:buFont typeface="Arial" panose="020B0604020202020204" pitchFamily="34" charset="0"/>
              <a:buChar char="•"/>
            </a:pPr>
            <a:r>
              <a:rPr lang="en-US" sz="1400" dirty="0"/>
              <a:t>B2B</a:t>
            </a:r>
          </a:p>
          <a:p>
            <a:pPr marL="460375" lvl="1" indent="-166688">
              <a:buFont typeface="Arial" panose="020B0604020202020204" pitchFamily="34" charset="0"/>
              <a:buChar char="•"/>
            </a:pPr>
            <a:r>
              <a:rPr lang="en-US" sz="1400" dirty="0"/>
              <a:t>Industry segment</a:t>
            </a:r>
          </a:p>
          <a:p>
            <a:pPr marL="460375" lvl="1" indent="-166688">
              <a:buFont typeface="Arial" panose="020B0604020202020204" pitchFamily="34" charset="0"/>
              <a:buChar char="•"/>
            </a:pPr>
            <a:r>
              <a:rPr lang="en-US" sz="1400" dirty="0"/>
              <a:t>Geographic</a:t>
            </a:r>
          </a:p>
          <a:p>
            <a:pPr marL="460375" lvl="1" indent="-166688">
              <a:buFont typeface="Arial" panose="020B0604020202020204" pitchFamily="34" charset="0"/>
              <a:buChar char="•"/>
            </a:pPr>
            <a:r>
              <a:rPr lang="en-US" sz="1400" dirty="0"/>
              <a:t>Buyer, influencer</a:t>
            </a:r>
          </a:p>
          <a:p>
            <a:pPr marL="460375" lvl="1" indent="-166688">
              <a:buFont typeface="Arial" panose="020B0604020202020204" pitchFamily="34" charset="0"/>
              <a:buChar char="•"/>
            </a:pPr>
            <a:r>
              <a:rPr lang="en-US" sz="1400" dirty="0"/>
              <a:t>User versus Buyer</a:t>
            </a:r>
          </a:p>
          <a:p>
            <a:pPr marL="460375" lvl="1" indent="-166688">
              <a:buFont typeface="Arial" panose="020B0604020202020204" pitchFamily="34" charset="0"/>
              <a:buChar char="•"/>
            </a:pPr>
            <a:endParaRPr lang="en-US" sz="1400" dirty="0"/>
          </a:p>
        </p:txBody>
      </p:sp>
      <p:sp>
        <p:nvSpPr>
          <p:cNvPr id="12" name="TextBox 11">
            <a:extLst>
              <a:ext uri="{FF2B5EF4-FFF2-40B4-BE49-F238E27FC236}">
                <a16:creationId xmlns:a16="http://schemas.microsoft.com/office/drawing/2014/main" id="{94B8E5B6-4EA8-C18F-50A6-FF2C1FA7C8B2}"/>
              </a:ext>
            </a:extLst>
          </p:cNvPr>
          <p:cNvSpPr txBox="1"/>
          <p:nvPr/>
        </p:nvSpPr>
        <p:spPr>
          <a:xfrm>
            <a:off x="4105988" y="1964071"/>
            <a:ext cx="2893902" cy="3785652"/>
          </a:xfrm>
          <a:prstGeom prst="rect">
            <a:avLst/>
          </a:prstGeom>
          <a:noFill/>
        </p:spPr>
        <p:txBody>
          <a:bodyPr wrap="square" rtlCol="0">
            <a:spAutoFit/>
          </a:bodyPr>
          <a:lstStyle/>
          <a:p>
            <a:pPr algn="ctr"/>
            <a:r>
              <a:rPr lang="en-US" dirty="0"/>
              <a:t>Consider Customer Segmentation/Target</a:t>
            </a:r>
          </a:p>
          <a:p>
            <a:pPr algn="ctr"/>
            <a:endParaRPr lang="en-US" sz="1400" dirty="0"/>
          </a:p>
          <a:p>
            <a:pPr marL="177800" indent="-177800">
              <a:buFont typeface="Arial" panose="020B0604020202020204" pitchFamily="34" charset="0"/>
              <a:buChar char="•"/>
            </a:pPr>
            <a:r>
              <a:rPr lang="en-US" sz="1400" dirty="0"/>
              <a:t>Define your target market based on who is most likely to buy</a:t>
            </a:r>
          </a:p>
          <a:p>
            <a:pPr marL="523875" lvl="1" indent="-230188">
              <a:buFont typeface="Arial" panose="020B0604020202020204" pitchFamily="34" charset="0"/>
              <a:buChar char="•"/>
            </a:pPr>
            <a:endParaRPr lang="en-US" sz="1400" dirty="0"/>
          </a:p>
          <a:p>
            <a:pPr marL="523875" lvl="1" indent="-230188">
              <a:buFont typeface="Arial" panose="020B0604020202020204" pitchFamily="34" charset="0"/>
              <a:buChar char="•"/>
            </a:pPr>
            <a:r>
              <a:rPr lang="en-US" sz="1400" dirty="0"/>
              <a:t>What segment is easiest for you to serve</a:t>
            </a:r>
          </a:p>
          <a:p>
            <a:pPr marL="523875" lvl="1" indent="-230188">
              <a:buFont typeface="Arial" panose="020B0604020202020204" pitchFamily="34" charset="0"/>
              <a:buChar char="•"/>
            </a:pPr>
            <a:r>
              <a:rPr lang="en-US" sz="1400" dirty="0"/>
              <a:t>Your business  model:  E.g. required scale</a:t>
            </a:r>
          </a:p>
          <a:p>
            <a:pPr marL="523875" lvl="1" indent="-230188">
              <a:buFont typeface="Arial" panose="020B0604020202020204" pitchFamily="34" charset="0"/>
              <a:buChar char="•"/>
            </a:pPr>
            <a:r>
              <a:rPr lang="en-US" sz="1400" dirty="0"/>
              <a:t>Your cost of. Sales</a:t>
            </a:r>
          </a:p>
          <a:p>
            <a:pPr marL="523875" lvl="1" indent="-230188">
              <a:buFont typeface="Arial" panose="020B0604020202020204" pitchFamily="34" charset="0"/>
              <a:buChar char="•"/>
            </a:pPr>
            <a:r>
              <a:rPr lang="en-US" sz="1400" dirty="0"/>
              <a:t>Competition</a:t>
            </a:r>
          </a:p>
          <a:p>
            <a:pPr marL="523875" lvl="1" indent="-230188">
              <a:buFont typeface="Arial" panose="020B0604020202020204" pitchFamily="34" charset="0"/>
              <a:buChar char="•"/>
            </a:pPr>
            <a:r>
              <a:rPr lang="en-US" sz="1400" dirty="0"/>
              <a:t>Your value proposition</a:t>
            </a:r>
          </a:p>
          <a:p>
            <a:pPr marL="523875" lvl="1" indent="-230188">
              <a:buFont typeface="Arial" panose="020B0604020202020204" pitchFamily="34" charset="0"/>
              <a:buChar char="•"/>
            </a:pPr>
            <a:r>
              <a:rPr lang="en-US" sz="1400" dirty="0"/>
              <a:t>Your price</a:t>
            </a:r>
            <a:endParaRPr lang="en-US" dirty="0"/>
          </a:p>
          <a:p>
            <a:pPr algn="ctr"/>
            <a:endParaRPr lang="en-US" dirty="0"/>
          </a:p>
          <a:p>
            <a:pPr algn="ctr"/>
            <a:endParaRPr lang="en-US" dirty="0"/>
          </a:p>
        </p:txBody>
      </p:sp>
      <p:sp>
        <p:nvSpPr>
          <p:cNvPr id="13" name="TextBox 12">
            <a:extLst>
              <a:ext uri="{FF2B5EF4-FFF2-40B4-BE49-F238E27FC236}">
                <a16:creationId xmlns:a16="http://schemas.microsoft.com/office/drawing/2014/main" id="{ECD420AF-D444-4B4D-3E30-AAFCB84197D0}"/>
              </a:ext>
            </a:extLst>
          </p:cNvPr>
          <p:cNvSpPr txBox="1"/>
          <p:nvPr/>
        </p:nvSpPr>
        <p:spPr>
          <a:xfrm>
            <a:off x="7475482" y="2256854"/>
            <a:ext cx="3878318" cy="3231654"/>
          </a:xfrm>
          <a:prstGeom prst="rect">
            <a:avLst/>
          </a:prstGeom>
          <a:noFill/>
        </p:spPr>
        <p:txBody>
          <a:bodyPr wrap="square" rtlCol="0">
            <a:spAutoFit/>
          </a:bodyPr>
          <a:lstStyle/>
          <a:p>
            <a:pPr algn="ctr"/>
            <a:r>
              <a:rPr lang="en-US" dirty="0"/>
              <a:t>Identify Customer Buying Behaviors</a:t>
            </a:r>
          </a:p>
          <a:p>
            <a:pPr algn="ctr"/>
            <a:endParaRPr lang="en-US" sz="1400" dirty="0"/>
          </a:p>
          <a:p>
            <a:pPr marL="285750" indent="-285750">
              <a:buFont typeface="Arial" panose="020B0604020202020204" pitchFamily="34" charset="0"/>
              <a:buChar char="•"/>
            </a:pPr>
            <a:r>
              <a:rPr lang="en-US" sz="1400" dirty="0"/>
              <a:t>Under what circumstances does the target customer need/want arise</a:t>
            </a:r>
          </a:p>
          <a:p>
            <a:pPr marL="285750" indent="-285750">
              <a:buFont typeface="Arial" panose="020B0604020202020204" pitchFamily="34" charset="0"/>
              <a:buChar char="•"/>
            </a:pPr>
            <a:r>
              <a:rPr lang="en-US" sz="1400" dirty="0"/>
              <a:t>Many value propositions only exist:</a:t>
            </a:r>
          </a:p>
          <a:p>
            <a:pPr marL="742950" lvl="1" indent="-285750">
              <a:buFont typeface="Arial" panose="020B0604020202020204" pitchFamily="34" charset="0"/>
              <a:buChar char="•"/>
            </a:pPr>
            <a:r>
              <a:rPr lang="en-US" sz="1400" dirty="0"/>
              <a:t>At specific times</a:t>
            </a:r>
          </a:p>
          <a:p>
            <a:pPr marL="742950" lvl="1" indent="-285750">
              <a:buFont typeface="Arial" panose="020B0604020202020204" pitchFamily="34" charset="0"/>
              <a:buChar char="•"/>
            </a:pPr>
            <a:r>
              <a:rPr lang="en-US" sz="1400" dirty="0"/>
              <a:t>When a change/event occurs</a:t>
            </a:r>
          </a:p>
          <a:p>
            <a:pPr marL="742950" lvl="1" indent="-285750">
              <a:buFont typeface="Arial" panose="020B0604020202020204" pitchFamily="34" charset="0"/>
              <a:buChar char="•"/>
            </a:pPr>
            <a:r>
              <a:rPr lang="en-US" sz="1400" dirty="0"/>
              <a:t>When there is a very specific need</a:t>
            </a:r>
          </a:p>
          <a:p>
            <a:pPr marL="285750" indent="-285750">
              <a:buFont typeface="Arial" panose="020B0604020202020204" pitchFamily="34" charset="0"/>
              <a:buChar char="•"/>
            </a:pPr>
            <a:r>
              <a:rPr lang="en-US" sz="1400" dirty="0"/>
              <a:t>How would your product be purchased</a:t>
            </a:r>
          </a:p>
          <a:p>
            <a:pPr marL="742950" lvl="1" indent="-285750">
              <a:buFont typeface="Arial" panose="020B0604020202020204" pitchFamily="34" charset="0"/>
              <a:buChar char="•"/>
            </a:pPr>
            <a:r>
              <a:rPr lang="en-US" sz="1400" dirty="0"/>
              <a:t>At a store</a:t>
            </a:r>
          </a:p>
          <a:p>
            <a:pPr marL="742950" lvl="1" indent="-285750">
              <a:buFont typeface="Arial" panose="020B0604020202020204" pitchFamily="34" charset="0"/>
              <a:buChar char="•"/>
            </a:pPr>
            <a:r>
              <a:rPr lang="en-US" sz="1400" dirty="0"/>
              <a:t>Online</a:t>
            </a:r>
          </a:p>
          <a:p>
            <a:pPr marL="742950" lvl="1" indent="-285750">
              <a:buFont typeface="Arial" panose="020B0604020202020204" pitchFamily="34" charset="0"/>
              <a:buChar char="•"/>
            </a:pPr>
            <a:r>
              <a:rPr lang="en-US" sz="1400" dirty="0"/>
              <a:t>Direct sales</a:t>
            </a:r>
          </a:p>
          <a:p>
            <a:pPr marL="742950" lvl="1" indent="-285750">
              <a:buFont typeface="Arial" panose="020B0604020202020204" pitchFamily="34" charset="0"/>
              <a:buChar char="•"/>
            </a:pPr>
            <a:r>
              <a:rPr lang="en-US" sz="1400" dirty="0"/>
              <a:t>Through a channel/platform</a:t>
            </a:r>
          </a:p>
          <a:p>
            <a:pPr marL="742950" lvl="1" indent="-285750">
              <a:buFont typeface="Arial" panose="020B0604020202020204" pitchFamily="34" charset="0"/>
              <a:buChar char="•"/>
            </a:pPr>
            <a:endParaRPr lang="en-US" sz="1400" dirty="0"/>
          </a:p>
        </p:txBody>
      </p:sp>
      <p:sp>
        <p:nvSpPr>
          <p:cNvPr id="14" name="Content Placeholder 4">
            <a:extLst>
              <a:ext uri="{FF2B5EF4-FFF2-40B4-BE49-F238E27FC236}">
                <a16:creationId xmlns:a16="http://schemas.microsoft.com/office/drawing/2014/main" id="{92AF2E74-951D-E912-4A5F-41B626AA4EBE}"/>
              </a:ext>
            </a:extLst>
          </p:cNvPr>
          <p:cNvSpPr txBox="1">
            <a:spLocks/>
          </p:cNvSpPr>
          <p:nvPr/>
        </p:nvSpPr>
        <p:spPr>
          <a:xfrm>
            <a:off x="953349" y="5745173"/>
            <a:ext cx="10285302" cy="579761"/>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dirty="0"/>
              <a:t>Based on the customer analysis, you can determine who you are going to sell to, when you are going to do it and what channel(s) you are going to use.  It is also the basis of your planned revenue.</a:t>
            </a:r>
          </a:p>
        </p:txBody>
      </p:sp>
      <p:cxnSp>
        <p:nvCxnSpPr>
          <p:cNvPr id="5" name="Straight Connector 4">
            <a:extLst>
              <a:ext uri="{FF2B5EF4-FFF2-40B4-BE49-F238E27FC236}">
                <a16:creationId xmlns:a16="http://schemas.microsoft.com/office/drawing/2014/main" id="{CF348525-86BE-B219-C538-D505D57306B8}"/>
              </a:ext>
            </a:extLst>
          </p:cNvPr>
          <p:cNvCxnSpPr>
            <a:cxnSpLocks/>
          </p:cNvCxnSpPr>
          <p:nvPr/>
        </p:nvCxnSpPr>
        <p:spPr>
          <a:xfrm>
            <a:off x="3782728" y="1723295"/>
            <a:ext cx="0" cy="3881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F4BB3F6-41FE-CDBD-95AD-6822BF92FF4E}"/>
              </a:ext>
            </a:extLst>
          </p:cNvPr>
          <p:cNvCxnSpPr>
            <a:cxnSpLocks/>
          </p:cNvCxnSpPr>
          <p:nvPr/>
        </p:nvCxnSpPr>
        <p:spPr>
          <a:xfrm>
            <a:off x="7236594" y="1723295"/>
            <a:ext cx="0" cy="4026428"/>
          </a:xfrm>
          <a:prstGeom prst="line">
            <a:avLst/>
          </a:prstGeom>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E1637201-6AFF-F07D-6FD6-62CECF8D1C76}"/>
              </a:ext>
            </a:extLst>
          </p:cNvPr>
          <p:cNvSpPr>
            <a:spLocks noGrp="1"/>
          </p:cNvSpPr>
          <p:nvPr>
            <p:ph type="dt" sz="half" idx="10"/>
          </p:nvPr>
        </p:nvSpPr>
        <p:spPr/>
        <p:txBody>
          <a:bodyPr/>
          <a:lstStyle/>
          <a:p>
            <a:fld id="{CC2A6551-DE2A-DC4E-BA54-0222FE0E9137}" type="datetime1">
              <a:rPr lang="en-US" smtClean="0"/>
              <a:t>4/26/25</a:t>
            </a:fld>
            <a:endParaRPr lang="en-US"/>
          </a:p>
        </p:txBody>
      </p:sp>
      <p:sp>
        <p:nvSpPr>
          <p:cNvPr id="17" name="Footer Placeholder 16">
            <a:extLst>
              <a:ext uri="{FF2B5EF4-FFF2-40B4-BE49-F238E27FC236}">
                <a16:creationId xmlns:a16="http://schemas.microsoft.com/office/drawing/2014/main" id="{3176A387-43BF-3D7A-629F-F27ED9E6DF04}"/>
              </a:ext>
            </a:extLst>
          </p:cNvPr>
          <p:cNvSpPr>
            <a:spLocks noGrp="1"/>
          </p:cNvSpPr>
          <p:nvPr>
            <p:ph type="ftr" sz="quarter" idx="11"/>
          </p:nvPr>
        </p:nvSpPr>
        <p:spPr/>
        <p:txBody>
          <a:bodyPr/>
          <a:lstStyle/>
          <a:p>
            <a:r>
              <a:rPr lang="en-US"/>
              <a:t>Business Planning</a:t>
            </a:r>
            <a:endParaRPr lang="en-US" dirty="0"/>
          </a:p>
        </p:txBody>
      </p:sp>
      <p:sp>
        <p:nvSpPr>
          <p:cNvPr id="19" name="Slide Number Placeholder 18">
            <a:extLst>
              <a:ext uri="{FF2B5EF4-FFF2-40B4-BE49-F238E27FC236}">
                <a16:creationId xmlns:a16="http://schemas.microsoft.com/office/drawing/2014/main" id="{86004F00-C7DA-289F-D7DA-329550213B5A}"/>
              </a:ext>
            </a:extLst>
          </p:cNvPr>
          <p:cNvSpPr>
            <a:spLocks noGrp="1"/>
          </p:cNvSpPr>
          <p:nvPr>
            <p:ph type="sldNum" sz="quarter" idx="12"/>
          </p:nvPr>
        </p:nvSpPr>
        <p:spPr/>
        <p:txBody>
          <a:bodyPr/>
          <a:lstStyle/>
          <a:p>
            <a:fld id="{7C6FF9C9-1ADD-AB4C-83F8-365985181A80}" type="slidenum">
              <a:rPr lang="en-US" smtClean="0"/>
              <a:t>11</a:t>
            </a:fld>
            <a:endParaRPr lang="en-US"/>
          </a:p>
        </p:txBody>
      </p:sp>
    </p:spTree>
    <p:extLst>
      <p:ext uri="{BB962C8B-B14F-4D97-AF65-F5344CB8AC3E}">
        <p14:creationId xmlns:p14="http://schemas.microsoft.com/office/powerpoint/2010/main" val="9056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F8F07-A887-F5E3-CA38-861E575DAD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34941AE-AB64-A804-D945-1A69F3A1F270}"/>
              </a:ext>
            </a:extLst>
          </p:cNvPr>
          <p:cNvSpPr>
            <a:spLocks noGrp="1"/>
          </p:cNvSpPr>
          <p:nvPr>
            <p:ph type="title"/>
          </p:nvPr>
        </p:nvSpPr>
        <p:spPr>
          <a:xfrm>
            <a:off x="838200" y="365125"/>
            <a:ext cx="10515600" cy="854075"/>
          </a:xfrm>
        </p:spPr>
        <p:txBody>
          <a:bodyPr>
            <a:normAutofit/>
          </a:bodyPr>
          <a:lstStyle/>
          <a:p>
            <a:r>
              <a:rPr lang="en-US" sz="3200" dirty="0"/>
              <a:t>Competitor Analysis</a:t>
            </a:r>
          </a:p>
        </p:txBody>
      </p:sp>
      <p:sp>
        <p:nvSpPr>
          <p:cNvPr id="2" name="Content Placeholder 4">
            <a:extLst>
              <a:ext uri="{FF2B5EF4-FFF2-40B4-BE49-F238E27FC236}">
                <a16:creationId xmlns:a16="http://schemas.microsoft.com/office/drawing/2014/main" id="{0DE0C707-E69E-3D28-B5D3-76A11E869828}"/>
              </a:ext>
            </a:extLst>
          </p:cNvPr>
          <p:cNvSpPr>
            <a:spLocks noGrp="1"/>
          </p:cNvSpPr>
          <p:nvPr>
            <p:ph idx="1"/>
          </p:nvPr>
        </p:nvSpPr>
        <p:spPr>
          <a:xfrm>
            <a:off x="1307592" y="1093076"/>
            <a:ext cx="9473184" cy="607392"/>
          </a:xfrm>
          <a:ln>
            <a:solidFill>
              <a:schemeClr val="accent1"/>
            </a:solidFill>
          </a:ln>
        </p:spPr>
        <p:txBody>
          <a:bodyPr>
            <a:normAutofit/>
          </a:bodyPr>
          <a:lstStyle/>
          <a:p>
            <a:pPr marL="0" indent="0" algn="ctr">
              <a:buNone/>
            </a:pPr>
            <a:r>
              <a:rPr lang="en-US" sz="1800" dirty="0"/>
              <a:t>You’ve defined who is the competition.   Now, what can you learn from them and what do you need to do to beat them?</a:t>
            </a:r>
          </a:p>
        </p:txBody>
      </p:sp>
      <p:sp>
        <p:nvSpPr>
          <p:cNvPr id="3" name="TextBox 2">
            <a:extLst>
              <a:ext uri="{FF2B5EF4-FFF2-40B4-BE49-F238E27FC236}">
                <a16:creationId xmlns:a16="http://schemas.microsoft.com/office/drawing/2014/main" id="{71452847-854F-61D2-190A-4F6C4DF83F31}"/>
              </a:ext>
            </a:extLst>
          </p:cNvPr>
          <p:cNvSpPr txBox="1"/>
          <p:nvPr/>
        </p:nvSpPr>
        <p:spPr>
          <a:xfrm>
            <a:off x="554778" y="2188357"/>
            <a:ext cx="2135869" cy="3724096"/>
          </a:xfrm>
          <a:prstGeom prst="rect">
            <a:avLst/>
          </a:prstGeom>
          <a:noFill/>
        </p:spPr>
        <p:txBody>
          <a:bodyPr wrap="square" rtlCol="0">
            <a:spAutoFit/>
          </a:bodyPr>
          <a:lstStyle/>
          <a:p>
            <a:pPr algn="ctr"/>
            <a:r>
              <a:rPr lang="en-US" dirty="0"/>
              <a:t>Research the Competition</a:t>
            </a:r>
          </a:p>
          <a:p>
            <a:pPr algn="ctr"/>
            <a:endParaRPr lang="en-US" dirty="0"/>
          </a:p>
          <a:p>
            <a:pPr marL="177800" indent="-177800">
              <a:buFont typeface="Arial" panose="020B0604020202020204" pitchFamily="34" charset="0"/>
              <a:buChar char="•"/>
            </a:pPr>
            <a:r>
              <a:rPr lang="en-US" sz="1400" dirty="0"/>
              <a:t>What’s their value proposition?</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How do they market and sell?</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Who are their key players?</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Reviews?</a:t>
            </a:r>
          </a:p>
          <a:p>
            <a:pPr marL="177800" indent="-177800">
              <a:buFont typeface="Arial" panose="020B0604020202020204" pitchFamily="34" charset="0"/>
              <a:buChar char="•"/>
            </a:pPr>
            <a:endParaRPr lang="en-US" sz="1400" dirty="0"/>
          </a:p>
          <a:p>
            <a:endParaRPr lang="en-US" sz="1400" dirty="0"/>
          </a:p>
          <a:p>
            <a:pPr marL="460375" lvl="1" indent="-166688">
              <a:buFont typeface="Arial" panose="020B0604020202020204" pitchFamily="34" charset="0"/>
              <a:buChar char="•"/>
            </a:pPr>
            <a:endParaRPr lang="en-US" sz="1400" dirty="0"/>
          </a:p>
        </p:txBody>
      </p:sp>
      <p:graphicFrame>
        <p:nvGraphicFramePr>
          <p:cNvPr id="6" name="Table 5">
            <a:extLst>
              <a:ext uri="{FF2B5EF4-FFF2-40B4-BE49-F238E27FC236}">
                <a16:creationId xmlns:a16="http://schemas.microsoft.com/office/drawing/2014/main" id="{74567321-6C4D-E89B-6C58-355790A1CBCA}"/>
              </a:ext>
            </a:extLst>
          </p:cNvPr>
          <p:cNvGraphicFramePr>
            <a:graphicFrameLocks noGrp="1"/>
          </p:cNvGraphicFramePr>
          <p:nvPr/>
        </p:nvGraphicFramePr>
        <p:xfrm>
          <a:off x="3163615" y="1947150"/>
          <a:ext cx="5510923" cy="4023360"/>
        </p:xfrm>
        <a:graphic>
          <a:graphicData uri="http://schemas.openxmlformats.org/drawingml/2006/table">
            <a:tbl>
              <a:tblPr firstRow="1" bandRow="1">
                <a:tableStyleId>{5C22544A-7EE6-4342-B048-85BDC9FD1C3A}</a:tableStyleId>
              </a:tblPr>
              <a:tblGrid>
                <a:gridCol w="2360781">
                  <a:extLst>
                    <a:ext uri="{9D8B030D-6E8A-4147-A177-3AD203B41FA5}">
                      <a16:colId xmlns:a16="http://schemas.microsoft.com/office/drawing/2014/main" val="2466904392"/>
                    </a:ext>
                  </a:extLst>
                </a:gridCol>
                <a:gridCol w="734546">
                  <a:extLst>
                    <a:ext uri="{9D8B030D-6E8A-4147-A177-3AD203B41FA5}">
                      <a16:colId xmlns:a16="http://schemas.microsoft.com/office/drawing/2014/main" val="4141853330"/>
                    </a:ext>
                  </a:extLst>
                </a:gridCol>
                <a:gridCol w="844179">
                  <a:extLst>
                    <a:ext uri="{9D8B030D-6E8A-4147-A177-3AD203B41FA5}">
                      <a16:colId xmlns:a16="http://schemas.microsoft.com/office/drawing/2014/main" val="2474338918"/>
                    </a:ext>
                  </a:extLst>
                </a:gridCol>
                <a:gridCol w="833216">
                  <a:extLst>
                    <a:ext uri="{9D8B030D-6E8A-4147-A177-3AD203B41FA5}">
                      <a16:colId xmlns:a16="http://schemas.microsoft.com/office/drawing/2014/main" val="1392144230"/>
                    </a:ext>
                  </a:extLst>
                </a:gridCol>
                <a:gridCol w="738201">
                  <a:extLst>
                    <a:ext uri="{9D8B030D-6E8A-4147-A177-3AD203B41FA5}">
                      <a16:colId xmlns:a16="http://schemas.microsoft.com/office/drawing/2014/main" val="1140628340"/>
                    </a:ext>
                  </a:extLst>
                </a:gridCol>
              </a:tblGrid>
              <a:tr h="142319">
                <a:tc>
                  <a:txBody>
                    <a:bodyPr/>
                    <a:lstStyle/>
                    <a:p>
                      <a:endParaRPr lang="en-US" dirty="0"/>
                    </a:p>
                  </a:txBody>
                  <a:tcPr/>
                </a:tc>
                <a:tc>
                  <a:txBody>
                    <a:bodyPr/>
                    <a:lstStyle/>
                    <a:p>
                      <a:pPr algn="ctr"/>
                      <a:r>
                        <a:rPr lang="en-US" sz="1600" dirty="0"/>
                        <a:t>You</a:t>
                      </a:r>
                    </a:p>
                  </a:txBody>
                  <a:tcPr/>
                </a:tc>
                <a:tc>
                  <a:txBody>
                    <a:bodyPr/>
                    <a:lstStyle/>
                    <a:p>
                      <a:pPr algn="ctr"/>
                      <a:r>
                        <a:rPr lang="en-US" sz="1600" dirty="0"/>
                        <a:t>Co A</a:t>
                      </a:r>
                    </a:p>
                  </a:txBody>
                  <a:tcPr/>
                </a:tc>
                <a:tc>
                  <a:txBody>
                    <a:bodyPr/>
                    <a:lstStyle/>
                    <a:p>
                      <a:pPr algn="ctr"/>
                      <a:r>
                        <a:rPr lang="en-US" sz="1600" dirty="0"/>
                        <a:t>Co B</a:t>
                      </a:r>
                    </a:p>
                  </a:txBody>
                  <a:tcPr/>
                </a:tc>
                <a:tc>
                  <a:txBody>
                    <a:bodyPr/>
                    <a:lstStyle/>
                    <a:p>
                      <a:pPr algn="ctr"/>
                      <a:r>
                        <a:rPr lang="en-US" sz="1600" dirty="0"/>
                        <a:t>Co C</a:t>
                      </a:r>
                    </a:p>
                  </a:txBody>
                  <a:tcPr/>
                </a:tc>
                <a:extLst>
                  <a:ext uri="{0D108BD9-81ED-4DB2-BD59-A6C34878D82A}">
                    <a16:rowId xmlns:a16="http://schemas.microsoft.com/office/drawing/2014/main" val="316496894"/>
                  </a:ext>
                </a:extLst>
              </a:tr>
              <a:tr h="142319">
                <a:tc>
                  <a:txBody>
                    <a:bodyPr/>
                    <a:lstStyle/>
                    <a:p>
                      <a:r>
                        <a:rPr lang="en-US" sz="1400" dirty="0"/>
                        <a:t>Targeted Customers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9269711"/>
                  </a:ext>
                </a:extLst>
              </a:tr>
              <a:tr h="142319">
                <a:tc>
                  <a:txBody>
                    <a:bodyPr/>
                    <a:lstStyle/>
                    <a:p>
                      <a:r>
                        <a:rPr lang="en-US" sz="1400" dirty="0"/>
                        <a:t>Value Proposition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1109364"/>
                  </a:ext>
                </a:extLst>
              </a:tr>
              <a:tr h="142319">
                <a:tc>
                  <a:txBody>
                    <a:bodyPr/>
                    <a:lstStyle/>
                    <a:p>
                      <a:r>
                        <a:rPr lang="en-US" sz="1400" dirty="0"/>
                        <a:t>Scale/maturity</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66396320"/>
                  </a:ext>
                </a:extLst>
              </a:tr>
              <a:tr h="142319">
                <a:tc>
                  <a:txBody>
                    <a:bodyPr/>
                    <a:lstStyle/>
                    <a:p>
                      <a:r>
                        <a:rPr lang="en-US" sz="1400" dirty="0"/>
                        <a:t>Image/Brand</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63651097"/>
                  </a:ext>
                </a:extLst>
              </a:tr>
              <a:tr h="142319">
                <a:tc>
                  <a:txBody>
                    <a:bodyPr/>
                    <a:lstStyle/>
                    <a:p>
                      <a:r>
                        <a:rPr lang="en-US" sz="1400" dirty="0"/>
                        <a:t>Service/Product Differences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06886935"/>
                  </a:ext>
                </a:extLst>
              </a:tr>
              <a:tr h="142319">
                <a:tc>
                  <a:txBody>
                    <a:bodyPr/>
                    <a:lstStyle/>
                    <a:p>
                      <a:r>
                        <a:rPr lang="en-US" sz="1400" dirty="0"/>
                        <a:t>Pricing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7480332"/>
                  </a:ext>
                </a:extLst>
              </a:tr>
              <a:tr h="142319">
                <a:tc>
                  <a:txBody>
                    <a:bodyPr/>
                    <a:lstStyle/>
                    <a:p>
                      <a:r>
                        <a:rPr lang="en-US" sz="1400" dirty="0"/>
                        <a:t>Team</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62622822"/>
                  </a:ext>
                </a:extLst>
              </a:tr>
              <a:tr h="142319">
                <a:tc>
                  <a:txBody>
                    <a:bodyPr/>
                    <a:lstStyle/>
                    <a:p>
                      <a:r>
                        <a:rPr lang="en-US" sz="1400" dirty="0"/>
                        <a:t>Quality/Reviews</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68965315"/>
                  </a:ext>
                </a:extLst>
              </a:tr>
              <a:tr h="142319">
                <a:tc>
                  <a:txBody>
                    <a:bodyPr/>
                    <a:lstStyle/>
                    <a:p>
                      <a:r>
                        <a:rPr lang="en-US" sz="1400" dirty="0"/>
                        <a:t>Strengths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3250125"/>
                  </a:ext>
                </a:extLst>
              </a:tr>
              <a:tr h="142319">
                <a:tc>
                  <a:txBody>
                    <a:bodyPr/>
                    <a:lstStyle/>
                    <a:p>
                      <a:r>
                        <a:rPr lang="en-US" sz="1400" dirty="0"/>
                        <a:t>Weaknesses</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80642975"/>
                  </a:ext>
                </a:extLst>
              </a:tr>
            </a:tbl>
          </a:graphicData>
        </a:graphic>
      </p:graphicFrame>
      <p:sp>
        <p:nvSpPr>
          <p:cNvPr id="7" name="TextBox 6">
            <a:extLst>
              <a:ext uri="{FF2B5EF4-FFF2-40B4-BE49-F238E27FC236}">
                <a16:creationId xmlns:a16="http://schemas.microsoft.com/office/drawing/2014/main" id="{3DB69255-6EA8-EE29-2A5D-948BF1C259A7}"/>
              </a:ext>
            </a:extLst>
          </p:cNvPr>
          <p:cNvSpPr txBox="1"/>
          <p:nvPr/>
        </p:nvSpPr>
        <p:spPr>
          <a:xfrm>
            <a:off x="8910502" y="2104805"/>
            <a:ext cx="3022138" cy="3847207"/>
          </a:xfrm>
          <a:prstGeom prst="rect">
            <a:avLst/>
          </a:prstGeom>
          <a:noFill/>
        </p:spPr>
        <p:txBody>
          <a:bodyPr wrap="square" rtlCol="0">
            <a:spAutoFit/>
          </a:bodyPr>
          <a:lstStyle/>
          <a:p>
            <a:pPr algn="ctr"/>
            <a:r>
              <a:rPr lang="en-US" dirty="0"/>
              <a:t>Based on Your Competitor Analysis…</a:t>
            </a:r>
          </a:p>
          <a:p>
            <a:pPr algn="ctr"/>
            <a:endParaRPr lang="en-US" sz="1200" dirty="0"/>
          </a:p>
          <a:p>
            <a:pPr marL="177800" indent="-177800">
              <a:buFont typeface="Arial" panose="020B0604020202020204" pitchFamily="34" charset="0"/>
              <a:buChar char="•"/>
            </a:pPr>
            <a:r>
              <a:rPr lang="en-US" sz="1400" dirty="0"/>
              <a:t>Refine your target customers</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Refine your value proposition</a:t>
            </a:r>
          </a:p>
          <a:p>
            <a:pPr marL="177800" indent="-177800">
              <a:buFont typeface="Arial" panose="020B0604020202020204" pitchFamily="34" charset="0"/>
              <a:buChar char="•"/>
            </a:pPr>
            <a:r>
              <a:rPr lang="en-US" sz="1400" dirty="0"/>
              <a:t>Tweak products/services</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Adjust pricing</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Review marketing channels</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Revise sales approach</a:t>
            </a:r>
          </a:p>
          <a:p>
            <a:pPr marL="177800" indent="-177800">
              <a:buFont typeface="Arial" panose="020B0604020202020204" pitchFamily="34" charset="0"/>
              <a:buChar char="•"/>
            </a:pPr>
            <a:endParaRPr lang="en-US" sz="1400" dirty="0"/>
          </a:p>
          <a:p>
            <a:pPr marL="177800" indent="-177800">
              <a:buFont typeface="Arial" panose="020B0604020202020204" pitchFamily="34" charset="0"/>
              <a:buChar char="•"/>
            </a:pPr>
            <a:r>
              <a:rPr lang="en-US" sz="1400" dirty="0"/>
              <a:t>Re-visit financial projections</a:t>
            </a:r>
          </a:p>
          <a:p>
            <a:pPr marL="177800" indent="-177800">
              <a:buFont typeface="Arial" panose="020B0604020202020204" pitchFamily="34" charset="0"/>
              <a:buChar char="•"/>
            </a:pPr>
            <a:endParaRPr lang="en-US" sz="1400" dirty="0"/>
          </a:p>
          <a:p>
            <a:pPr marL="460375" lvl="1" indent="-166688">
              <a:buFont typeface="Arial" panose="020B0604020202020204" pitchFamily="34" charset="0"/>
              <a:buChar char="•"/>
            </a:pPr>
            <a:endParaRPr lang="en-US" sz="1400" dirty="0"/>
          </a:p>
        </p:txBody>
      </p:sp>
      <p:sp>
        <p:nvSpPr>
          <p:cNvPr id="9" name="Date Placeholder 8">
            <a:extLst>
              <a:ext uri="{FF2B5EF4-FFF2-40B4-BE49-F238E27FC236}">
                <a16:creationId xmlns:a16="http://schemas.microsoft.com/office/drawing/2014/main" id="{12B585B8-0FCE-C841-1B04-103E10A40502}"/>
              </a:ext>
            </a:extLst>
          </p:cNvPr>
          <p:cNvSpPr>
            <a:spLocks noGrp="1"/>
          </p:cNvSpPr>
          <p:nvPr>
            <p:ph type="dt" sz="half" idx="10"/>
          </p:nvPr>
        </p:nvSpPr>
        <p:spPr/>
        <p:txBody>
          <a:bodyPr/>
          <a:lstStyle/>
          <a:p>
            <a:fld id="{E5A55BE3-DF9A-5947-81CC-51F1FD7038B7}" type="datetime1">
              <a:rPr lang="en-US" smtClean="0"/>
              <a:t>4/26/25</a:t>
            </a:fld>
            <a:endParaRPr lang="en-US"/>
          </a:p>
        </p:txBody>
      </p:sp>
      <p:sp>
        <p:nvSpPr>
          <p:cNvPr id="10" name="Footer Placeholder 9">
            <a:extLst>
              <a:ext uri="{FF2B5EF4-FFF2-40B4-BE49-F238E27FC236}">
                <a16:creationId xmlns:a16="http://schemas.microsoft.com/office/drawing/2014/main" id="{0798503B-3130-EC47-45B2-7A2C98CD7295}"/>
              </a:ext>
            </a:extLst>
          </p:cNvPr>
          <p:cNvSpPr>
            <a:spLocks noGrp="1"/>
          </p:cNvSpPr>
          <p:nvPr>
            <p:ph type="ftr" sz="quarter" idx="11"/>
          </p:nvPr>
        </p:nvSpPr>
        <p:spPr/>
        <p:txBody>
          <a:bodyPr/>
          <a:lstStyle/>
          <a:p>
            <a:r>
              <a:rPr lang="en-US"/>
              <a:t>Business Planning</a:t>
            </a:r>
            <a:endParaRPr lang="en-US" dirty="0"/>
          </a:p>
        </p:txBody>
      </p:sp>
      <p:sp>
        <p:nvSpPr>
          <p:cNvPr id="11" name="Slide Number Placeholder 10">
            <a:extLst>
              <a:ext uri="{FF2B5EF4-FFF2-40B4-BE49-F238E27FC236}">
                <a16:creationId xmlns:a16="http://schemas.microsoft.com/office/drawing/2014/main" id="{539D1A98-0BED-1840-68D4-495A5F470C4E}"/>
              </a:ext>
            </a:extLst>
          </p:cNvPr>
          <p:cNvSpPr>
            <a:spLocks noGrp="1"/>
          </p:cNvSpPr>
          <p:nvPr>
            <p:ph type="sldNum" sz="quarter" idx="12"/>
          </p:nvPr>
        </p:nvSpPr>
        <p:spPr/>
        <p:txBody>
          <a:bodyPr/>
          <a:lstStyle/>
          <a:p>
            <a:fld id="{7C6FF9C9-1ADD-AB4C-83F8-365985181A80}" type="slidenum">
              <a:rPr lang="en-US" smtClean="0"/>
              <a:t>12</a:t>
            </a:fld>
            <a:endParaRPr lang="en-US"/>
          </a:p>
        </p:txBody>
      </p:sp>
    </p:spTree>
    <p:extLst>
      <p:ext uri="{BB962C8B-B14F-4D97-AF65-F5344CB8AC3E}">
        <p14:creationId xmlns:p14="http://schemas.microsoft.com/office/powerpoint/2010/main" val="236184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CA6B1-C917-1AC1-56EC-6DD4F6C48C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3D97C29-0A22-A039-B60B-4E88F19603BA}"/>
              </a:ext>
            </a:extLst>
          </p:cNvPr>
          <p:cNvSpPr>
            <a:spLocks noGrp="1"/>
          </p:cNvSpPr>
          <p:nvPr>
            <p:ph type="title"/>
          </p:nvPr>
        </p:nvSpPr>
        <p:spPr>
          <a:xfrm>
            <a:off x="838200" y="365126"/>
            <a:ext cx="10515600" cy="507234"/>
          </a:xfrm>
        </p:spPr>
        <p:txBody>
          <a:bodyPr>
            <a:normAutofit fontScale="90000"/>
          </a:bodyPr>
          <a:lstStyle/>
          <a:p>
            <a:r>
              <a:rPr lang="en-US" sz="3600" dirty="0"/>
              <a:t>Pricing</a:t>
            </a:r>
          </a:p>
        </p:txBody>
      </p:sp>
      <p:sp>
        <p:nvSpPr>
          <p:cNvPr id="7" name="Content Placeholder 4">
            <a:extLst>
              <a:ext uri="{FF2B5EF4-FFF2-40B4-BE49-F238E27FC236}">
                <a16:creationId xmlns:a16="http://schemas.microsoft.com/office/drawing/2014/main" id="{CB62DF02-BF03-BD16-03FD-FAA9ACDDBDF0}"/>
              </a:ext>
            </a:extLst>
          </p:cNvPr>
          <p:cNvSpPr>
            <a:spLocks noGrp="1"/>
          </p:cNvSpPr>
          <p:nvPr>
            <p:ph idx="1"/>
          </p:nvPr>
        </p:nvSpPr>
        <p:spPr>
          <a:xfrm>
            <a:off x="855116" y="5440652"/>
            <a:ext cx="10515600" cy="746235"/>
          </a:xfrm>
        </p:spPr>
        <p:txBody>
          <a:bodyPr>
            <a:normAutofit/>
          </a:bodyPr>
          <a:lstStyle/>
          <a:p>
            <a:pPr>
              <a:lnSpc>
                <a:spcPct val="120000"/>
              </a:lnSpc>
            </a:pPr>
            <a:r>
              <a:rPr lang="en-US" sz="1400" dirty="0"/>
              <a:t>Many price based on their cost (what do I need to get).   This is important to know but is not ideal for determining price.</a:t>
            </a:r>
          </a:p>
          <a:p>
            <a:pPr>
              <a:lnSpc>
                <a:spcPct val="120000"/>
              </a:lnSpc>
            </a:pPr>
            <a:r>
              <a:rPr lang="en-US" sz="1400" dirty="0"/>
              <a:t>Your operating/business model can have a big influence.   If scale is required, maybe start “low” and plan for “market.”</a:t>
            </a:r>
          </a:p>
        </p:txBody>
      </p:sp>
      <p:graphicFrame>
        <p:nvGraphicFramePr>
          <p:cNvPr id="2" name="Table 1">
            <a:extLst>
              <a:ext uri="{FF2B5EF4-FFF2-40B4-BE49-F238E27FC236}">
                <a16:creationId xmlns:a16="http://schemas.microsoft.com/office/drawing/2014/main" id="{5A8E5581-ED66-FB95-313D-FF719284B211}"/>
              </a:ext>
            </a:extLst>
          </p:cNvPr>
          <p:cNvGraphicFramePr>
            <a:graphicFrameLocks noGrp="1"/>
          </p:cNvGraphicFramePr>
          <p:nvPr/>
        </p:nvGraphicFramePr>
        <p:xfrm>
          <a:off x="855116" y="2143009"/>
          <a:ext cx="10208173" cy="3038858"/>
        </p:xfrm>
        <a:graphic>
          <a:graphicData uri="http://schemas.openxmlformats.org/drawingml/2006/table">
            <a:tbl>
              <a:tblPr firstRow="1" bandRow="1">
                <a:tableStyleId>{69012ECD-51FC-41F1-AA8D-1B2483CD663E}</a:tableStyleId>
              </a:tblPr>
              <a:tblGrid>
                <a:gridCol w="1830431">
                  <a:extLst>
                    <a:ext uri="{9D8B030D-6E8A-4147-A177-3AD203B41FA5}">
                      <a16:colId xmlns:a16="http://schemas.microsoft.com/office/drawing/2014/main" val="4074744349"/>
                    </a:ext>
                  </a:extLst>
                </a:gridCol>
                <a:gridCol w="3939748">
                  <a:extLst>
                    <a:ext uri="{9D8B030D-6E8A-4147-A177-3AD203B41FA5}">
                      <a16:colId xmlns:a16="http://schemas.microsoft.com/office/drawing/2014/main" val="2983407012"/>
                    </a:ext>
                  </a:extLst>
                </a:gridCol>
                <a:gridCol w="4437994">
                  <a:extLst>
                    <a:ext uri="{9D8B030D-6E8A-4147-A177-3AD203B41FA5}">
                      <a16:colId xmlns:a16="http://schemas.microsoft.com/office/drawing/2014/main" val="745794492"/>
                    </a:ext>
                  </a:extLst>
                </a:gridCol>
              </a:tblGrid>
              <a:tr h="370840">
                <a:tc>
                  <a:txBody>
                    <a:bodyPr/>
                    <a:lstStyle/>
                    <a:p>
                      <a:r>
                        <a:rPr lang="en-US" dirty="0"/>
                        <a:t>Strategy</a:t>
                      </a:r>
                    </a:p>
                  </a:txBody>
                  <a:tcPr/>
                </a:tc>
                <a:tc>
                  <a:txBody>
                    <a:bodyPr/>
                    <a:lstStyle/>
                    <a:p>
                      <a:r>
                        <a:rPr lang="en-US" dirty="0"/>
                        <a:t>Definition</a:t>
                      </a:r>
                    </a:p>
                  </a:txBody>
                  <a:tcPr/>
                </a:tc>
                <a:tc>
                  <a:txBody>
                    <a:bodyPr/>
                    <a:lstStyle/>
                    <a:p>
                      <a:r>
                        <a:rPr lang="en-US" dirty="0"/>
                        <a:t>Considerations</a:t>
                      </a:r>
                    </a:p>
                  </a:txBody>
                  <a:tcPr/>
                </a:tc>
                <a:extLst>
                  <a:ext uri="{0D108BD9-81ED-4DB2-BD59-A6C34878D82A}">
                    <a16:rowId xmlns:a16="http://schemas.microsoft.com/office/drawing/2014/main" val="1129115717"/>
                  </a:ext>
                </a:extLst>
              </a:tr>
              <a:tr h="370840">
                <a:tc>
                  <a:txBody>
                    <a:bodyPr/>
                    <a:lstStyle/>
                    <a:p>
                      <a:r>
                        <a:rPr lang="en-US" sz="1600" dirty="0"/>
                        <a:t>Premium</a:t>
                      </a:r>
                    </a:p>
                  </a:txBody>
                  <a:tcPr/>
                </a:tc>
                <a:tc>
                  <a:txBody>
                    <a:bodyPr/>
                    <a:lstStyle/>
                    <a:p>
                      <a:r>
                        <a:rPr lang="en-US" sz="1600" dirty="0"/>
                        <a:t>High end of the market priced above most competition</a:t>
                      </a:r>
                    </a:p>
                  </a:txBody>
                  <a:tcPr/>
                </a:tc>
                <a:tc>
                  <a:txBody>
                    <a:bodyPr/>
                    <a:lstStyle/>
                    <a:p>
                      <a:r>
                        <a:rPr lang="en-US" sz="1600" dirty="0"/>
                        <a:t>Has to be supported by your value proposition, brand and product/service differentiation.</a:t>
                      </a:r>
                    </a:p>
                  </a:txBody>
                  <a:tcPr/>
                </a:tc>
                <a:extLst>
                  <a:ext uri="{0D108BD9-81ED-4DB2-BD59-A6C34878D82A}">
                    <a16:rowId xmlns:a16="http://schemas.microsoft.com/office/drawing/2014/main" val="810254953"/>
                  </a:ext>
                </a:extLst>
              </a:tr>
              <a:tr h="370840">
                <a:tc>
                  <a:txBody>
                    <a:bodyPr/>
                    <a:lstStyle/>
                    <a:p>
                      <a:r>
                        <a:rPr lang="en-US" sz="1600" dirty="0"/>
                        <a:t>Market</a:t>
                      </a:r>
                    </a:p>
                  </a:txBody>
                  <a:tcPr/>
                </a:tc>
                <a:tc>
                  <a:txBody>
                    <a:bodyPr/>
                    <a:lstStyle/>
                    <a:p>
                      <a:r>
                        <a:rPr lang="en-US" sz="1600" dirty="0"/>
                        <a:t>Standard pricing for the market, matching most competition</a:t>
                      </a:r>
                    </a:p>
                  </a:txBody>
                  <a:tcPr/>
                </a:tc>
                <a:tc>
                  <a:txBody>
                    <a:bodyPr/>
                    <a:lstStyle/>
                    <a:p>
                      <a:r>
                        <a:rPr lang="en-US" sz="1600" dirty="0"/>
                        <a:t>Need a value proposition or marketing strategy to gain market share.</a:t>
                      </a:r>
                    </a:p>
                  </a:txBody>
                  <a:tcPr/>
                </a:tc>
                <a:extLst>
                  <a:ext uri="{0D108BD9-81ED-4DB2-BD59-A6C34878D82A}">
                    <a16:rowId xmlns:a16="http://schemas.microsoft.com/office/drawing/2014/main" val="3480314378"/>
                  </a:ext>
                </a:extLst>
              </a:tr>
              <a:tr h="370840">
                <a:tc>
                  <a:txBody>
                    <a:bodyPr/>
                    <a:lstStyle/>
                    <a:p>
                      <a:r>
                        <a:rPr lang="en-US" sz="1600" dirty="0"/>
                        <a:t>Low price</a:t>
                      </a:r>
                    </a:p>
                  </a:txBody>
                  <a:tcPr/>
                </a:tc>
                <a:tc>
                  <a:txBody>
                    <a:bodyPr/>
                    <a:lstStyle/>
                    <a:p>
                      <a:r>
                        <a:rPr lang="en-US" sz="1600" dirty="0"/>
                        <a:t>Pricing below the competition.  </a:t>
                      </a:r>
                    </a:p>
                  </a:txBody>
                  <a:tcPr/>
                </a:tc>
                <a:tc>
                  <a:txBody>
                    <a:bodyPr/>
                    <a:lstStyle/>
                    <a:p>
                      <a:r>
                        <a:rPr lang="en-US" sz="1600" dirty="0"/>
                        <a:t>May be used to build market share.</a:t>
                      </a:r>
                    </a:p>
                    <a:p>
                      <a:r>
                        <a:rPr lang="en-US" sz="1600" dirty="0"/>
                        <a:t>Proceed with caution without a real, sustainable cost advantage.</a:t>
                      </a:r>
                    </a:p>
                  </a:txBody>
                  <a:tcPr/>
                </a:tc>
                <a:extLst>
                  <a:ext uri="{0D108BD9-81ED-4DB2-BD59-A6C34878D82A}">
                    <a16:rowId xmlns:a16="http://schemas.microsoft.com/office/drawing/2014/main" val="1248117352"/>
                  </a:ext>
                </a:extLst>
              </a:tr>
              <a:tr h="686818">
                <a:tc>
                  <a:txBody>
                    <a:bodyPr/>
                    <a:lstStyle/>
                    <a:p>
                      <a:r>
                        <a:rPr lang="en-US" sz="1600" dirty="0"/>
                        <a:t>Value based</a:t>
                      </a:r>
                    </a:p>
                  </a:txBody>
                  <a:tcPr/>
                </a:tc>
                <a:tc>
                  <a:txBody>
                    <a:bodyPr/>
                    <a:lstStyle/>
                    <a:p>
                      <a:r>
                        <a:rPr lang="en-US" sz="1600" dirty="0"/>
                        <a:t>Price is set based on the value delivered to the customer </a:t>
                      </a:r>
                    </a:p>
                  </a:txBody>
                  <a:tcPr/>
                </a:tc>
                <a:tc>
                  <a:txBody>
                    <a:bodyPr/>
                    <a:lstStyle/>
                    <a:p>
                      <a:r>
                        <a:rPr lang="en-US" sz="1600" dirty="0"/>
                        <a:t>Need to have strong proof of the value delivered while still considering the competition.</a:t>
                      </a:r>
                    </a:p>
                  </a:txBody>
                  <a:tcPr/>
                </a:tc>
                <a:extLst>
                  <a:ext uri="{0D108BD9-81ED-4DB2-BD59-A6C34878D82A}">
                    <a16:rowId xmlns:a16="http://schemas.microsoft.com/office/drawing/2014/main" val="2709594275"/>
                  </a:ext>
                </a:extLst>
              </a:tr>
            </a:tbl>
          </a:graphicData>
        </a:graphic>
      </p:graphicFrame>
      <p:sp>
        <p:nvSpPr>
          <p:cNvPr id="8" name="Content Placeholder 4">
            <a:extLst>
              <a:ext uri="{FF2B5EF4-FFF2-40B4-BE49-F238E27FC236}">
                <a16:creationId xmlns:a16="http://schemas.microsoft.com/office/drawing/2014/main" id="{221D3205-DB54-9C24-B567-9615C682E73B}"/>
              </a:ext>
            </a:extLst>
          </p:cNvPr>
          <p:cNvSpPr txBox="1">
            <a:spLocks/>
          </p:cNvSpPr>
          <p:nvPr/>
        </p:nvSpPr>
        <p:spPr>
          <a:xfrm>
            <a:off x="855116" y="914400"/>
            <a:ext cx="10515600" cy="1087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Price has a big impact on profitability.   Selecting the right pricing strategy is critical and must align with your value proposition, marketing plan and operating model.</a:t>
            </a:r>
          </a:p>
        </p:txBody>
      </p:sp>
      <p:sp>
        <p:nvSpPr>
          <p:cNvPr id="6" name="Date Placeholder 5">
            <a:extLst>
              <a:ext uri="{FF2B5EF4-FFF2-40B4-BE49-F238E27FC236}">
                <a16:creationId xmlns:a16="http://schemas.microsoft.com/office/drawing/2014/main" id="{3012B181-EA6C-26F6-B0E1-7D5AF9E198ED}"/>
              </a:ext>
            </a:extLst>
          </p:cNvPr>
          <p:cNvSpPr>
            <a:spLocks noGrp="1"/>
          </p:cNvSpPr>
          <p:nvPr>
            <p:ph type="dt" sz="half" idx="10"/>
          </p:nvPr>
        </p:nvSpPr>
        <p:spPr/>
        <p:txBody>
          <a:bodyPr/>
          <a:lstStyle/>
          <a:p>
            <a:fld id="{9EABFA73-65F8-4A4E-9850-30EE41C113CE}" type="datetime1">
              <a:rPr lang="en-US" smtClean="0"/>
              <a:t>4/26/25</a:t>
            </a:fld>
            <a:endParaRPr lang="en-US"/>
          </a:p>
        </p:txBody>
      </p:sp>
      <p:sp>
        <p:nvSpPr>
          <p:cNvPr id="9" name="Footer Placeholder 8">
            <a:extLst>
              <a:ext uri="{FF2B5EF4-FFF2-40B4-BE49-F238E27FC236}">
                <a16:creationId xmlns:a16="http://schemas.microsoft.com/office/drawing/2014/main" id="{23A2F42F-6AD6-35BC-E917-F5090B7F8B9E}"/>
              </a:ext>
            </a:extLst>
          </p:cNvPr>
          <p:cNvSpPr>
            <a:spLocks noGrp="1"/>
          </p:cNvSpPr>
          <p:nvPr>
            <p:ph type="ftr" sz="quarter" idx="11"/>
          </p:nvPr>
        </p:nvSpPr>
        <p:spPr/>
        <p:txBody>
          <a:bodyPr/>
          <a:lstStyle/>
          <a:p>
            <a:r>
              <a:rPr lang="en-US"/>
              <a:t>Business Planning</a:t>
            </a:r>
            <a:endParaRPr lang="en-US" dirty="0"/>
          </a:p>
        </p:txBody>
      </p:sp>
      <p:sp>
        <p:nvSpPr>
          <p:cNvPr id="10" name="Slide Number Placeholder 9">
            <a:extLst>
              <a:ext uri="{FF2B5EF4-FFF2-40B4-BE49-F238E27FC236}">
                <a16:creationId xmlns:a16="http://schemas.microsoft.com/office/drawing/2014/main" id="{140489C5-9376-FCF4-2FF7-41AC50FE6ADF}"/>
              </a:ext>
            </a:extLst>
          </p:cNvPr>
          <p:cNvSpPr>
            <a:spLocks noGrp="1"/>
          </p:cNvSpPr>
          <p:nvPr>
            <p:ph type="sldNum" sz="quarter" idx="12"/>
          </p:nvPr>
        </p:nvSpPr>
        <p:spPr/>
        <p:txBody>
          <a:bodyPr/>
          <a:lstStyle/>
          <a:p>
            <a:fld id="{7C6FF9C9-1ADD-AB4C-83F8-365985181A80}" type="slidenum">
              <a:rPr lang="en-US" smtClean="0"/>
              <a:t>13</a:t>
            </a:fld>
            <a:endParaRPr lang="en-US"/>
          </a:p>
        </p:txBody>
      </p:sp>
    </p:spTree>
    <p:extLst>
      <p:ext uri="{BB962C8B-B14F-4D97-AF65-F5344CB8AC3E}">
        <p14:creationId xmlns:p14="http://schemas.microsoft.com/office/powerpoint/2010/main" val="172757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A1B11-A5C8-5208-D3D7-1B0CCCCE2E5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C6A3387-0F3E-06A5-FAF8-B746F76BD5C1}"/>
              </a:ext>
            </a:extLst>
          </p:cNvPr>
          <p:cNvSpPr>
            <a:spLocks noGrp="1"/>
          </p:cNvSpPr>
          <p:nvPr>
            <p:ph type="title"/>
          </p:nvPr>
        </p:nvSpPr>
        <p:spPr>
          <a:xfrm>
            <a:off x="838200" y="365126"/>
            <a:ext cx="10515600" cy="617592"/>
          </a:xfrm>
        </p:spPr>
        <p:txBody>
          <a:bodyPr>
            <a:normAutofit/>
          </a:bodyPr>
          <a:lstStyle/>
          <a:p>
            <a:r>
              <a:rPr lang="en-US" sz="3600" dirty="0"/>
              <a:t>Marketing and Sales Plan</a:t>
            </a:r>
          </a:p>
        </p:txBody>
      </p:sp>
      <p:graphicFrame>
        <p:nvGraphicFramePr>
          <p:cNvPr id="2" name="Content Placeholder 1">
            <a:extLst>
              <a:ext uri="{FF2B5EF4-FFF2-40B4-BE49-F238E27FC236}">
                <a16:creationId xmlns:a16="http://schemas.microsoft.com/office/drawing/2014/main" id="{0E99CCD2-F69B-4E79-F0B4-4A889676BCBE}"/>
              </a:ext>
            </a:extLst>
          </p:cNvPr>
          <p:cNvGraphicFramePr>
            <a:graphicFrameLocks noGrp="1"/>
          </p:cNvGraphicFramePr>
          <p:nvPr>
            <p:ph idx="1"/>
          </p:nvPr>
        </p:nvGraphicFramePr>
        <p:xfrm>
          <a:off x="1121980" y="1400505"/>
          <a:ext cx="10515600" cy="1418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a:extLst>
              <a:ext uri="{FF2B5EF4-FFF2-40B4-BE49-F238E27FC236}">
                <a16:creationId xmlns:a16="http://schemas.microsoft.com/office/drawing/2014/main" id="{E5426BE4-C592-3020-524B-94396D2117CA}"/>
              </a:ext>
            </a:extLst>
          </p:cNvPr>
          <p:cNvCxnSpPr/>
          <p:nvPr/>
        </p:nvCxnSpPr>
        <p:spPr>
          <a:xfrm>
            <a:off x="3174125" y="2690648"/>
            <a:ext cx="0" cy="3132083"/>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BF3105D-B233-37F9-704B-A9A666A60D39}"/>
              </a:ext>
            </a:extLst>
          </p:cNvPr>
          <p:cNvCxnSpPr/>
          <p:nvPr/>
        </p:nvCxnSpPr>
        <p:spPr>
          <a:xfrm>
            <a:off x="5213132" y="2690647"/>
            <a:ext cx="0" cy="3132083"/>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7B3FE9C-0790-F2CD-EB2D-3613ABAAF405}"/>
              </a:ext>
            </a:extLst>
          </p:cNvPr>
          <p:cNvCxnSpPr/>
          <p:nvPr/>
        </p:nvCxnSpPr>
        <p:spPr>
          <a:xfrm>
            <a:off x="7278415" y="2611820"/>
            <a:ext cx="0" cy="31320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2695703-88F2-A8BD-B5AA-480A6C4138A6}"/>
              </a:ext>
            </a:extLst>
          </p:cNvPr>
          <p:cNvCxnSpPr/>
          <p:nvPr/>
        </p:nvCxnSpPr>
        <p:spPr>
          <a:xfrm>
            <a:off x="9333188" y="2690647"/>
            <a:ext cx="0" cy="3132083"/>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59D8CCC-9BE0-D6B5-DB5C-843F0FD6335F}"/>
              </a:ext>
            </a:extLst>
          </p:cNvPr>
          <p:cNvSpPr txBox="1"/>
          <p:nvPr/>
        </p:nvSpPr>
        <p:spPr>
          <a:xfrm>
            <a:off x="916909" y="2819401"/>
            <a:ext cx="1986578" cy="3323987"/>
          </a:xfrm>
          <a:prstGeom prst="rect">
            <a:avLst/>
          </a:prstGeom>
          <a:noFill/>
        </p:spPr>
        <p:txBody>
          <a:bodyPr wrap="square" rtlCol="0">
            <a:spAutoFit/>
          </a:bodyPr>
          <a:lstStyle/>
          <a:p>
            <a:endParaRPr lang="en-US" sz="1400" dirty="0"/>
          </a:p>
          <a:p>
            <a:pPr marL="114300" indent="-114300">
              <a:buFont typeface="Arial" panose="020B0604020202020204" pitchFamily="34" charset="0"/>
              <a:buChar char="•"/>
            </a:pPr>
            <a:r>
              <a:rPr lang="en-US" sz="1400" dirty="0"/>
              <a:t>Develop launch strategy</a:t>
            </a:r>
          </a:p>
          <a:p>
            <a:pPr marL="114300" indent="-114300">
              <a:buFont typeface="Arial" panose="020B0604020202020204" pitchFamily="34" charset="0"/>
              <a:buChar char="•"/>
            </a:pPr>
            <a:r>
              <a:rPr lang="en-US" sz="1400" dirty="0"/>
              <a:t>Create messaging</a:t>
            </a:r>
          </a:p>
          <a:p>
            <a:pPr marL="114300" indent="-114300">
              <a:buFont typeface="Arial" panose="020B0604020202020204" pitchFamily="34" charset="0"/>
              <a:buChar char="•"/>
            </a:pPr>
            <a:r>
              <a:rPr lang="en-US" sz="1400" dirty="0"/>
              <a:t>Determine brand approach</a:t>
            </a:r>
          </a:p>
          <a:p>
            <a:pPr marL="114300" indent="-114300">
              <a:buFont typeface="Arial" panose="020B0604020202020204" pitchFamily="34" charset="0"/>
              <a:buChar char="•"/>
            </a:pPr>
            <a:r>
              <a:rPr lang="en-US" sz="1400" dirty="0"/>
              <a:t>Develop service/product descriptions</a:t>
            </a:r>
          </a:p>
          <a:p>
            <a:pPr marL="114300" indent="-114300">
              <a:buFont typeface="Arial" panose="020B0604020202020204" pitchFamily="34" charset="0"/>
              <a:buChar char="•"/>
            </a:pPr>
            <a:r>
              <a:rPr lang="en-US" sz="1400" dirty="0"/>
              <a:t>Develop marketing concepts/channel approach</a:t>
            </a:r>
          </a:p>
          <a:p>
            <a:pPr marL="114300" indent="-114300">
              <a:buFont typeface="Arial" panose="020B0604020202020204" pitchFamily="34" charset="0"/>
              <a:buChar char="•"/>
            </a:pPr>
            <a:r>
              <a:rPr lang="en-US" sz="1400" dirty="0"/>
              <a:t>Develop launch timeline</a:t>
            </a:r>
          </a:p>
          <a:p>
            <a:pPr marL="114300" indent="-114300">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8EA2D920-657B-9072-00C5-833D3B7CC97D}"/>
              </a:ext>
            </a:extLst>
          </p:cNvPr>
          <p:cNvSpPr txBox="1"/>
          <p:nvPr/>
        </p:nvSpPr>
        <p:spPr>
          <a:xfrm>
            <a:off x="3220782" y="2996606"/>
            <a:ext cx="1919418" cy="2677656"/>
          </a:xfrm>
          <a:prstGeom prst="rect">
            <a:avLst/>
          </a:prstGeom>
          <a:noFill/>
        </p:spPr>
        <p:txBody>
          <a:bodyPr wrap="square" rtlCol="0">
            <a:spAutoFit/>
          </a:bodyPr>
          <a:lstStyle/>
          <a:p>
            <a:pPr marL="114300" indent="-114300">
              <a:buFont typeface="Arial" panose="020B0604020202020204" pitchFamily="34" charset="0"/>
              <a:buChar char="•"/>
            </a:pPr>
            <a:r>
              <a:rPr lang="en-US" sz="1400" dirty="0"/>
              <a:t>Confirm target customer definition</a:t>
            </a:r>
          </a:p>
          <a:p>
            <a:pPr marL="114300" indent="-114300">
              <a:buFont typeface="Arial" panose="020B0604020202020204" pitchFamily="34" charset="0"/>
              <a:buChar char="•"/>
            </a:pPr>
            <a:r>
              <a:rPr lang="en-US" sz="1400" dirty="0"/>
              <a:t>Determine target customers demographics/role</a:t>
            </a:r>
          </a:p>
          <a:p>
            <a:pPr marL="114300" indent="-114300">
              <a:buFont typeface="Arial" panose="020B0604020202020204" pitchFamily="34" charset="0"/>
              <a:buChar char="•"/>
            </a:pPr>
            <a:r>
              <a:rPr lang="en-US" sz="1400" dirty="0"/>
              <a:t>Identify sources for potential customer contacts</a:t>
            </a:r>
          </a:p>
          <a:p>
            <a:pPr marL="114300" indent="-114300">
              <a:buFont typeface="Arial" panose="020B0604020202020204" pitchFamily="34" charset="0"/>
              <a:buChar char="•"/>
            </a:pPr>
            <a:r>
              <a:rPr lang="en-US" sz="1400" dirty="0"/>
              <a:t>Create customer contact management </a:t>
            </a:r>
          </a:p>
          <a:p>
            <a:pPr marL="114300" indent="-114300">
              <a:buFont typeface="Arial" panose="020B0604020202020204" pitchFamily="34" charset="0"/>
              <a:buChar char="•"/>
            </a:pPr>
            <a:endParaRPr lang="en-US" sz="1400" dirty="0"/>
          </a:p>
        </p:txBody>
      </p:sp>
      <p:sp>
        <p:nvSpPr>
          <p:cNvPr id="7" name="TextBox 6">
            <a:extLst>
              <a:ext uri="{FF2B5EF4-FFF2-40B4-BE49-F238E27FC236}">
                <a16:creationId xmlns:a16="http://schemas.microsoft.com/office/drawing/2014/main" id="{417736AE-F901-2FF1-5F92-80E3DC3F423A}"/>
              </a:ext>
            </a:extLst>
          </p:cNvPr>
          <p:cNvSpPr txBox="1"/>
          <p:nvPr/>
        </p:nvSpPr>
        <p:spPr>
          <a:xfrm>
            <a:off x="5239408" y="2980923"/>
            <a:ext cx="1919418" cy="2031325"/>
          </a:xfrm>
          <a:prstGeom prst="rect">
            <a:avLst/>
          </a:prstGeom>
          <a:noFill/>
        </p:spPr>
        <p:txBody>
          <a:bodyPr wrap="square" rtlCol="0">
            <a:spAutoFit/>
          </a:bodyPr>
          <a:lstStyle/>
          <a:p>
            <a:pPr marL="114300" indent="-114300">
              <a:buFont typeface="Arial" panose="020B0604020202020204" pitchFamily="34" charset="0"/>
              <a:buChar char="•"/>
            </a:pPr>
            <a:r>
              <a:rPr lang="en-US" sz="1400" dirty="0"/>
              <a:t>Determine best approaches to reach customers, including…</a:t>
            </a:r>
          </a:p>
          <a:p>
            <a:pPr marL="114300" indent="-114300">
              <a:buFont typeface="Arial" panose="020B0604020202020204" pitchFamily="34" charset="0"/>
              <a:buChar char="•"/>
            </a:pPr>
            <a:r>
              <a:rPr lang="en-US" sz="1400" dirty="0"/>
              <a:t>On-line</a:t>
            </a:r>
          </a:p>
          <a:p>
            <a:pPr marL="114300" indent="-114300">
              <a:buFont typeface="Arial" panose="020B0604020202020204" pitchFamily="34" charset="0"/>
              <a:buChar char="•"/>
            </a:pPr>
            <a:r>
              <a:rPr lang="en-US" sz="1400" dirty="0"/>
              <a:t>Networks</a:t>
            </a:r>
          </a:p>
          <a:p>
            <a:pPr marL="114300" indent="-114300">
              <a:buFont typeface="Arial" panose="020B0604020202020204" pitchFamily="34" charset="0"/>
              <a:buChar char="•"/>
            </a:pPr>
            <a:r>
              <a:rPr lang="en-US" sz="1400" dirty="0"/>
              <a:t>Direct sales</a:t>
            </a:r>
          </a:p>
          <a:p>
            <a:pPr marL="114300" indent="-114300">
              <a:buFont typeface="Arial" panose="020B0604020202020204" pitchFamily="34" charset="0"/>
              <a:buChar char="•"/>
            </a:pPr>
            <a:r>
              <a:rPr lang="en-US" sz="1400" dirty="0"/>
              <a:t>Partnerships</a:t>
            </a:r>
          </a:p>
          <a:p>
            <a:pPr marL="114300" indent="-114300">
              <a:buFont typeface="Arial" panose="020B0604020202020204" pitchFamily="34" charset="0"/>
              <a:buChar char="•"/>
            </a:pPr>
            <a:endParaRPr lang="en-US" sz="1400" dirty="0"/>
          </a:p>
        </p:txBody>
      </p:sp>
      <p:sp>
        <p:nvSpPr>
          <p:cNvPr id="11" name="TextBox 10">
            <a:extLst>
              <a:ext uri="{FF2B5EF4-FFF2-40B4-BE49-F238E27FC236}">
                <a16:creationId xmlns:a16="http://schemas.microsoft.com/office/drawing/2014/main" id="{9B0EE6C2-A1E8-19A6-557D-96F466738266}"/>
              </a:ext>
            </a:extLst>
          </p:cNvPr>
          <p:cNvSpPr txBox="1"/>
          <p:nvPr/>
        </p:nvSpPr>
        <p:spPr>
          <a:xfrm>
            <a:off x="7304690" y="2996606"/>
            <a:ext cx="1919418" cy="2462213"/>
          </a:xfrm>
          <a:prstGeom prst="rect">
            <a:avLst/>
          </a:prstGeom>
          <a:noFill/>
        </p:spPr>
        <p:txBody>
          <a:bodyPr wrap="square" rtlCol="0">
            <a:spAutoFit/>
          </a:bodyPr>
          <a:lstStyle/>
          <a:p>
            <a:pPr marL="114300" indent="-114300">
              <a:buFont typeface="Arial" panose="020B0604020202020204" pitchFamily="34" charset="0"/>
              <a:buChar char="•"/>
            </a:pPr>
            <a:r>
              <a:rPr lang="en-US" sz="1400" dirty="0"/>
              <a:t>Create website</a:t>
            </a:r>
          </a:p>
          <a:p>
            <a:pPr marL="114300" indent="-114300">
              <a:buFont typeface="Arial" panose="020B0604020202020204" pitchFamily="34" charset="0"/>
              <a:buChar char="•"/>
            </a:pPr>
            <a:r>
              <a:rPr lang="en-US" sz="1400" dirty="0"/>
              <a:t>Social media presence</a:t>
            </a:r>
          </a:p>
          <a:p>
            <a:pPr marL="114300" indent="-114300">
              <a:buFont typeface="Arial" panose="020B0604020202020204" pitchFamily="34" charset="0"/>
              <a:buChar char="•"/>
            </a:pPr>
            <a:r>
              <a:rPr lang="en-US" sz="1400" dirty="0"/>
              <a:t>Advertising/ brochures</a:t>
            </a:r>
          </a:p>
          <a:p>
            <a:pPr marL="114300" indent="-114300">
              <a:buFont typeface="Arial" panose="020B0604020202020204" pitchFamily="34" charset="0"/>
              <a:buChar char="•"/>
            </a:pPr>
            <a:r>
              <a:rPr lang="en-US" sz="1400" dirty="0"/>
              <a:t>Forums</a:t>
            </a:r>
          </a:p>
          <a:p>
            <a:pPr marL="114300" indent="-114300">
              <a:buFont typeface="Arial" panose="020B0604020202020204" pitchFamily="34" charset="0"/>
              <a:buChar char="•"/>
            </a:pPr>
            <a:r>
              <a:rPr lang="en-US" sz="1400" dirty="0"/>
              <a:t>Inside sales</a:t>
            </a:r>
          </a:p>
          <a:p>
            <a:pPr marL="114300" indent="-114300">
              <a:buFont typeface="Arial" panose="020B0604020202020204" pitchFamily="34" charset="0"/>
              <a:buChar char="•"/>
            </a:pPr>
            <a:r>
              <a:rPr lang="en-US" sz="1400" dirty="0"/>
              <a:t>Partnership/ collaboration tactics</a:t>
            </a:r>
          </a:p>
          <a:p>
            <a:pPr marL="114300" indent="-114300">
              <a:buFont typeface="Arial" panose="020B0604020202020204" pitchFamily="34" charset="0"/>
              <a:buChar char="•"/>
            </a:pPr>
            <a:r>
              <a:rPr lang="en-US" sz="1400" dirty="0"/>
              <a:t>References/ testimonials </a:t>
            </a:r>
          </a:p>
        </p:txBody>
      </p:sp>
      <p:sp>
        <p:nvSpPr>
          <p:cNvPr id="12" name="TextBox 11">
            <a:extLst>
              <a:ext uri="{FF2B5EF4-FFF2-40B4-BE49-F238E27FC236}">
                <a16:creationId xmlns:a16="http://schemas.microsoft.com/office/drawing/2014/main" id="{10798EC7-85BA-4983-DA3A-A80E5ED431BB}"/>
              </a:ext>
            </a:extLst>
          </p:cNvPr>
          <p:cNvSpPr txBox="1"/>
          <p:nvPr/>
        </p:nvSpPr>
        <p:spPr>
          <a:xfrm>
            <a:off x="9479053" y="2980922"/>
            <a:ext cx="1919418" cy="2031325"/>
          </a:xfrm>
          <a:prstGeom prst="rect">
            <a:avLst/>
          </a:prstGeom>
          <a:noFill/>
        </p:spPr>
        <p:txBody>
          <a:bodyPr wrap="square" rtlCol="0">
            <a:spAutoFit/>
          </a:bodyPr>
          <a:lstStyle/>
          <a:p>
            <a:pPr marL="114300" indent="-114300">
              <a:buFont typeface="Arial" panose="020B0604020202020204" pitchFamily="34" charset="0"/>
              <a:buChar char="•"/>
            </a:pPr>
            <a:r>
              <a:rPr lang="en-US" sz="1400" dirty="0"/>
              <a:t># of salespeople, sales coverage</a:t>
            </a:r>
          </a:p>
          <a:p>
            <a:pPr marL="114300" indent="-114300">
              <a:buFont typeface="Arial" panose="020B0604020202020204" pitchFamily="34" charset="0"/>
              <a:buChar char="•"/>
            </a:pPr>
            <a:r>
              <a:rPr lang="en-US" sz="1400" dirty="0"/>
              <a:t>SEO (Search Engine Optimization)</a:t>
            </a:r>
          </a:p>
          <a:p>
            <a:pPr marL="114300" indent="-114300">
              <a:buFont typeface="Arial" panose="020B0604020202020204" pitchFamily="34" charset="0"/>
              <a:buChar char="•"/>
            </a:pPr>
            <a:r>
              <a:rPr lang="en-US" sz="1400" dirty="0"/>
              <a:t>Email campaigns</a:t>
            </a:r>
          </a:p>
          <a:p>
            <a:pPr marL="114300" indent="-114300">
              <a:buFont typeface="Arial" panose="020B0604020202020204" pitchFamily="34" charset="0"/>
              <a:buChar char="•"/>
            </a:pPr>
            <a:r>
              <a:rPr lang="en-US" sz="1400" dirty="0"/>
              <a:t>Platform engagement</a:t>
            </a:r>
          </a:p>
          <a:p>
            <a:pPr marL="114300" indent="-114300">
              <a:buFont typeface="Arial" panose="020B0604020202020204" pitchFamily="34" charset="0"/>
              <a:buChar char="•"/>
            </a:pPr>
            <a:endParaRPr lang="en-US" sz="1400" dirty="0"/>
          </a:p>
          <a:p>
            <a:pPr marL="114300" indent="-114300">
              <a:buFont typeface="Arial" panose="020B0604020202020204" pitchFamily="34" charset="0"/>
              <a:buChar char="•"/>
            </a:pPr>
            <a:endParaRPr lang="en-US" sz="1400" dirty="0"/>
          </a:p>
        </p:txBody>
      </p:sp>
      <p:sp>
        <p:nvSpPr>
          <p:cNvPr id="15" name="Date Placeholder 14">
            <a:extLst>
              <a:ext uri="{FF2B5EF4-FFF2-40B4-BE49-F238E27FC236}">
                <a16:creationId xmlns:a16="http://schemas.microsoft.com/office/drawing/2014/main" id="{388DD84C-DC10-3EFA-8876-A00C90B18358}"/>
              </a:ext>
            </a:extLst>
          </p:cNvPr>
          <p:cNvSpPr>
            <a:spLocks noGrp="1"/>
          </p:cNvSpPr>
          <p:nvPr>
            <p:ph type="dt" sz="half" idx="10"/>
          </p:nvPr>
        </p:nvSpPr>
        <p:spPr/>
        <p:txBody>
          <a:bodyPr/>
          <a:lstStyle/>
          <a:p>
            <a:fld id="{30482AB7-DCD0-D84F-81C9-86DB91008A2A}" type="datetime1">
              <a:rPr lang="en-US" smtClean="0"/>
              <a:t>4/26/25</a:t>
            </a:fld>
            <a:endParaRPr lang="en-US"/>
          </a:p>
        </p:txBody>
      </p:sp>
      <p:sp>
        <p:nvSpPr>
          <p:cNvPr id="16" name="Footer Placeholder 15">
            <a:extLst>
              <a:ext uri="{FF2B5EF4-FFF2-40B4-BE49-F238E27FC236}">
                <a16:creationId xmlns:a16="http://schemas.microsoft.com/office/drawing/2014/main" id="{B40A1ADE-E325-98B0-0EF6-889F3DD7945A}"/>
              </a:ext>
            </a:extLst>
          </p:cNvPr>
          <p:cNvSpPr>
            <a:spLocks noGrp="1"/>
          </p:cNvSpPr>
          <p:nvPr>
            <p:ph type="ftr" sz="quarter" idx="11"/>
          </p:nvPr>
        </p:nvSpPr>
        <p:spPr/>
        <p:txBody>
          <a:bodyPr/>
          <a:lstStyle/>
          <a:p>
            <a:r>
              <a:rPr lang="en-US"/>
              <a:t>Business Planning</a:t>
            </a:r>
            <a:endParaRPr lang="en-US" dirty="0"/>
          </a:p>
        </p:txBody>
      </p:sp>
      <p:sp>
        <p:nvSpPr>
          <p:cNvPr id="17" name="Slide Number Placeholder 16">
            <a:extLst>
              <a:ext uri="{FF2B5EF4-FFF2-40B4-BE49-F238E27FC236}">
                <a16:creationId xmlns:a16="http://schemas.microsoft.com/office/drawing/2014/main" id="{A322A10F-AE8C-A82E-0ED6-7745060F74C6}"/>
              </a:ext>
            </a:extLst>
          </p:cNvPr>
          <p:cNvSpPr>
            <a:spLocks noGrp="1"/>
          </p:cNvSpPr>
          <p:nvPr>
            <p:ph type="sldNum" sz="quarter" idx="12"/>
          </p:nvPr>
        </p:nvSpPr>
        <p:spPr/>
        <p:txBody>
          <a:bodyPr/>
          <a:lstStyle/>
          <a:p>
            <a:fld id="{7C6FF9C9-1ADD-AB4C-83F8-365985181A80}" type="slidenum">
              <a:rPr lang="en-US" smtClean="0"/>
              <a:t>14</a:t>
            </a:fld>
            <a:endParaRPr lang="en-US"/>
          </a:p>
        </p:txBody>
      </p:sp>
    </p:spTree>
    <p:extLst>
      <p:ext uri="{BB962C8B-B14F-4D97-AF65-F5344CB8AC3E}">
        <p14:creationId xmlns:p14="http://schemas.microsoft.com/office/powerpoint/2010/main" val="345105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992E2-0C0D-BC81-0B91-279D4DE031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194984-6DDD-3B79-01F4-B17882CC98DF}"/>
              </a:ext>
            </a:extLst>
          </p:cNvPr>
          <p:cNvSpPr>
            <a:spLocks noGrp="1"/>
          </p:cNvSpPr>
          <p:nvPr>
            <p:ph type="title"/>
          </p:nvPr>
        </p:nvSpPr>
        <p:spPr>
          <a:xfrm>
            <a:off x="838200" y="203584"/>
            <a:ext cx="10515600" cy="802058"/>
          </a:xfrm>
        </p:spPr>
        <p:txBody>
          <a:bodyPr>
            <a:normAutofit/>
          </a:bodyPr>
          <a:lstStyle/>
          <a:p>
            <a:r>
              <a:rPr lang="en-US" sz="3200" dirty="0"/>
              <a:t>Operating</a:t>
            </a:r>
            <a:r>
              <a:rPr lang="en-US" sz="3600" dirty="0"/>
              <a:t> </a:t>
            </a:r>
            <a:r>
              <a:rPr lang="en-US" sz="3200" dirty="0"/>
              <a:t>Model</a:t>
            </a:r>
          </a:p>
        </p:txBody>
      </p:sp>
      <p:sp>
        <p:nvSpPr>
          <p:cNvPr id="6" name="Content Placeholder 1">
            <a:extLst>
              <a:ext uri="{FF2B5EF4-FFF2-40B4-BE49-F238E27FC236}">
                <a16:creationId xmlns:a16="http://schemas.microsoft.com/office/drawing/2014/main" id="{F2DFDAA6-9A2D-4308-7E45-B4AEF3DA1F19}"/>
              </a:ext>
            </a:extLst>
          </p:cNvPr>
          <p:cNvSpPr txBox="1">
            <a:spLocks/>
          </p:cNvSpPr>
          <p:nvPr/>
        </p:nvSpPr>
        <p:spPr>
          <a:xfrm>
            <a:off x="6296397" y="1098881"/>
            <a:ext cx="5181600" cy="1603375"/>
          </a:xfrm>
          <a:prstGeom prst="rect">
            <a:avLst/>
          </a:prstGeom>
          <a:ln>
            <a:solidFill>
              <a:schemeClr val="accent1"/>
            </a:solidFill>
          </a:ln>
        </p:spPr>
        <p:txBody>
          <a:bodyPr vert="horz" lIns="91440" tIns="45720" rIns="91440" bIns="45720" rtlCol="0">
            <a:normAutofit fontScale="70000" lnSpcReduction="20000"/>
          </a:bodyPr>
          <a:lstStyle>
            <a:lvl1pPr marL="228600" indent="-228600">
              <a:lnSpc>
                <a:spcPct val="120000"/>
              </a:lnSpc>
              <a:spcBef>
                <a:spcPts val="1000"/>
              </a:spcBef>
              <a:buFont typeface="Arial" panose="020B0604020202020204" pitchFamily="34" charset="0"/>
              <a:buChar char="•"/>
              <a:defRPr sz="2800"/>
            </a:lvl1pPr>
            <a:lvl2pPr marL="685800" lvl="1" indent="-228600">
              <a:lnSpc>
                <a:spcPct val="12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600" dirty="0"/>
              <a:t>Suppliers</a:t>
            </a:r>
          </a:p>
          <a:p>
            <a:pPr lvl="1"/>
            <a:r>
              <a:rPr lang="en-US" sz="2300" dirty="0"/>
              <a:t>Describe the required suppliers to produce your product or partners to deliver the service</a:t>
            </a:r>
          </a:p>
          <a:p>
            <a:pPr lvl="1"/>
            <a:r>
              <a:rPr lang="en-US" sz="2300" dirty="0"/>
              <a:t>Describe how you will source the supply that you need</a:t>
            </a:r>
          </a:p>
        </p:txBody>
      </p:sp>
      <p:sp>
        <p:nvSpPr>
          <p:cNvPr id="7" name="Content Placeholder 2">
            <a:extLst>
              <a:ext uri="{FF2B5EF4-FFF2-40B4-BE49-F238E27FC236}">
                <a16:creationId xmlns:a16="http://schemas.microsoft.com/office/drawing/2014/main" id="{E7311779-11D8-DE18-47A0-A99804E106ED}"/>
              </a:ext>
            </a:extLst>
          </p:cNvPr>
          <p:cNvSpPr txBox="1">
            <a:spLocks/>
          </p:cNvSpPr>
          <p:nvPr/>
        </p:nvSpPr>
        <p:spPr>
          <a:xfrm>
            <a:off x="6296397" y="4719773"/>
            <a:ext cx="5181600" cy="171322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Other Elements</a:t>
            </a:r>
          </a:p>
          <a:p>
            <a:pPr lvl="1"/>
            <a:r>
              <a:rPr lang="en-US" sz="1600" dirty="0"/>
              <a:t>Software, tools, technology and intellectual property</a:t>
            </a:r>
          </a:p>
          <a:p>
            <a:pPr lvl="1"/>
            <a:r>
              <a:rPr lang="en-US" sz="1600" dirty="0"/>
              <a:t>Sustainability/social factors</a:t>
            </a:r>
          </a:p>
          <a:p>
            <a:pPr lvl="1"/>
            <a:r>
              <a:rPr lang="en-US" sz="1600" dirty="0"/>
              <a:t>Risk Management</a:t>
            </a:r>
          </a:p>
          <a:p>
            <a:pPr lvl="1"/>
            <a:r>
              <a:rPr lang="en-US" sz="1600" dirty="0"/>
              <a:t>Key metrics/KPI’s</a:t>
            </a:r>
          </a:p>
          <a:p>
            <a:pPr lvl="1"/>
            <a:endParaRPr lang="en-US" sz="1600" dirty="0"/>
          </a:p>
          <a:p>
            <a:pPr lvl="1"/>
            <a:endParaRPr lang="en-US" dirty="0"/>
          </a:p>
          <a:p>
            <a:pPr lvl="1"/>
            <a:endParaRPr lang="en-US" dirty="0"/>
          </a:p>
        </p:txBody>
      </p:sp>
      <p:sp>
        <p:nvSpPr>
          <p:cNvPr id="9" name="Content Placeholder 1">
            <a:extLst>
              <a:ext uri="{FF2B5EF4-FFF2-40B4-BE49-F238E27FC236}">
                <a16:creationId xmlns:a16="http://schemas.microsoft.com/office/drawing/2014/main" id="{7D067BB7-33E0-DA39-BFB5-7BE2EFD5C388}"/>
              </a:ext>
            </a:extLst>
          </p:cNvPr>
          <p:cNvSpPr txBox="1">
            <a:spLocks/>
          </p:cNvSpPr>
          <p:nvPr/>
        </p:nvSpPr>
        <p:spPr>
          <a:xfrm>
            <a:off x="295177" y="3974098"/>
            <a:ext cx="5181600" cy="237379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Service Delivery Model (Service Business)</a:t>
            </a:r>
          </a:p>
          <a:p>
            <a:pPr lvl="1">
              <a:lnSpc>
                <a:spcPct val="120000"/>
              </a:lnSpc>
            </a:pPr>
            <a:r>
              <a:rPr lang="en-US" sz="2600" dirty="0"/>
              <a:t>Describe the steps of the service delivery process/Standard Operating Procedures (SOP’s)</a:t>
            </a:r>
          </a:p>
          <a:p>
            <a:pPr lvl="1">
              <a:lnSpc>
                <a:spcPct val="120000"/>
              </a:lnSpc>
            </a:pPr>
            <a:r>
              <a:rPr lang="en-US" sz="2600" dirty="0"/>
              <a:t>Describe service delivery focus (e.g. quality, speed, efficiency)</a:t>
            </a:r>
          </a:p>
          <a:p>
            <a:pPr lvl="1">
              <a:lnSpc>
                <a:spcPct val="120000"/>
              </a:lnSpc>
            </a:pPr>
            <a:r>
              <a:rPr lang="en-US" sz="2600" dirty="0"/>
              <a:t>Relationship management (recurring customers)</a:t>
            </a:r>
          </a:p>
          <a:p>
            <a:pPr lvl="1">
              <a:lnSpc>
                <a:spcPct val="120000"/>
              </a:lnSpc>
            </a:pPr>
            <a:r>
              <a:rPr lang="en-US" sz="2600" dirty="0"/>
              <a:t>Location and Facilities</a:t>
            </a:r>
          </a:p>
        </p:txBody>
      </p:sp>
      <p:sp>
        <p:nvSpPr>
          <p:cNvPr id="5" name="Content Placeholder 1">
            <a:extLst>
              <a:ext uri="{FF2B5EF4-FFF2-40B4-BE49-F238E27FC236}">
                <a16:creationId xmlns:a16="http://schemas.microsoft.com/office/drawing/2014/main" id="{2E8A1A4F-7B7D-CB97-32B7-AC2EEF8344AC}"/>
              </a:ext>
            </a:extLst>
          </p:cNvPr>
          <p:cNvSpPr txBox="1">
            <a:spLocks/>
          </p:cNvSpPr>
          <p:nvPr/>
        </p:nvSpPr>
        <p:spPr>
          <a:xfrm>
            <a:off x="351312" y="1373202"/>
            <a:ext cx="5181600" cy="237379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Production and Distribution (Product Business)</a:t>
            </a:r>
          </a:p>
          <a:p>
            <a:pPr lvl="1">
              <a:lnSpc>
                <a:spcPct val="120000"/>
              </a:lnSpc>
            </a:pPr>
            <a:r>
              <a:rPr lang="en-US" sz="2600" dirty="0"/>
              <a:t>Describe how the product will be produced</a:t>
            </a:r>
          </a:p>
          <a:p>
            <a:pPr lvl="1">
              <a:lnSpc>
                <a:spcPct val="120000"/>
              </a:lnSpc>
            </a:pPr>
            <a:r>
              <a:rPr lang="en-US" sz="2600" dirty="0"/>
              <a:t>Describe the distribution channel for your product and how you will gain access</a:t>
            </a:r>
          </a:p>
          <a:p>
            <a:pPr lvl="1">
              <a:lnSpc>
                <a:spcPct val="120000"/>
              </a:lnSpc>
            </a:pPr>
            <a:r>
              <a:rPr lang="en-US" sz="2600" dirty="0"/>
              <a:t>Location and facilities</a:t>
            </a:r>
          </a:p>
          <a:p>
            <a:pPr lvl="1">
              <a:lnSpc>
                <a:spcPct val="120000"/>
              </a:lnSpc>
            </a:pPr>
            <a:r>
              <a:rPr lang="en-US" sz="2600" dirty="0"/>
              <a:t>Inventory management</a:t>
            </a:r>
          </a:p>
        </p:txBody>
      </p:sp>
      <p:sp>
        <p:nvSpPr>
          <p:cNvPr id="13" name="Content Placeholder 2">
            <a:extLst>
              <a:ext uri="{FF2B5EF4-FFF2-40B4-BE49-F238E27FC236}">
                <a16:creationId xmlns:a16="http://schemas.microsoft.com/office/drawing/2014/main" id="{F44F9CDA-66F9-3B63-0F84-0DED92398469}"/>
              </a:ext>
            </a:extLst>
          </p:cNvPr>
          <p:cNvSpPr txBox="1">
            <a:spLocks/>
          </p:cNvSpPr>
          <p:nvPr/>
        </p:nvSpPr>
        <p:spPr>
          <a:xfrm>
            <a:off x="6296397" y="2909327"/>
            <a:ext cx="5181600" cy="1603375"/>
          </a:xfrm>
          <a:prstGeom prst="rect">
            <a:avLst/>
          </a:prstGeom>
          <a:ln>
            <a:solidFill>
              <a:schemeClr val="accent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Employees/Talent</a:t>
            </a:r>
          </a:p>
          <a:p>
            <a:pPr lvl="1"/>
            <a:r>
              <a:rPr lang="en-US" sz="1600" dirty="0"/>
              <a:t>Describe the talent you will need</a:t>
            </a:r>
          </a:p>
          <a:p>
            <a:pPr lvl="1"/>
            <a:r>
              <a:rPr lang="en-US" sz="1600" dirty="0"/>
              <a:t>Describe how you plan to identify and retain the talent you need for your business</a:t>
            </a:r>
          </a:p>
          <a:p>
            <a:pPr lvl="1"/>
            <a:r>
              <a:rPr lang="en-US" sz="1600" dirty="0"/>
              <a:t>Employment structure (outsource, contract, direct hire)</a:t>
            </a:r>
          </a:p>
          <a:p>
            <a:pPr lvl="1"/>
            <a:endParaRPr lang="en-US" dirty="0"/>
          </a:p>
        </p:txBody>
      </p:sp>
      <p:sp>
        <p:nvSpPr>
          <p:cNvPr id="16" name="TextBox 15">
            <a:extLst>
              <a:ext uri="{FF2B5EF4-FFF2-40B4-BE49-F238E27FC236}">
                <a16:creationId xmlns:a16="http://schemas.microsoft.com/office/drawing/2014/main" id="{37FA2306-174A-FC1B-389B-AB9FAFDB8048}"/>
              </a:ext>
            </a:extLst>
          </p:cNvPr>
          <p:cNvSpPr txBox="1"/>
          <p:nvPr/>
        </p:nvSpPr>
        <p:spPr>
          <a:xfrm>
            <a:off x="295177" y="1005642"/>
            <a:ext cx="5682111" cy="5342247"/>
          </a:xfrm>
          <a:prstGeom prst="rect">
            <a:avLst/>
          </a:prstGeom>
          <a:noFill/>
          <a:ln>
            <a:solidFill>
              <a:schemeClr val="accent1"/>
            </a:solidFill>
          </a:ln>
        </p:spPr>
        <p:txBody>
          <a:bodyPr wrap="square" rtlCol="0">
            <a:spAutoFit/>
          </a:bodyPr>
          <a:lstStyle/>
          <a:p>
            <a:endParaRPr lang="en-US" dirty="0"/>
          </a:p>
        </p:txBody>
      </p:sp>
      <p:sp>
        <p:nvSpPr>
          <p:cNvPr id="3" name="Slide Number Placeholder 2">
            <a:extLst>
              <a:ext uri="{FF2B5EF4-FFF2-40B4-BE49-F238E27FC236}">
                <a16:creationId xmlns:a16="http://schemas.microsoft.com/office/drawing/2014/main" id="{D1555308-B841-51B2-1A4B-10536F79B0CF}"/>
              </a:ext>
            </a:extLst>
          </p:cNvPr>
          <p:cNvSpPr>
            <a:spLocks noGrp="1"/>
          </p:cNvSpPr>
          <p:nvPr>
            <p:ph type="sldNum" sz="quarter" idx="12"/>
          </p:nvPr>
        </p:nvSpPr>
        <p:spPr/>
        <p:txBody>
          <a:bodyPr/>
          <a:lstStyle/>
          <a:p>
            <a:fld id="{7C6FF9C9-1ADD-AB4C-83F8-365985181A80}" type="slidenum">
              <a:rPr lang="en-US" smtClean="0"/>
              <a:t>15</a:t>
            </a:fld>
            <a:endParaRPr lang="en-US"/>
          </a:p>
        </p:txBody>
      </p:sp>
      <p:sp>
        <p:nvSpPr>
          <p:cNvPr id="8" name="Date Placeholder 7">
            <a:extLst>
              <a:ext uri="{FF2B5EF4-FFF2-40B4-BE49-F238E27FC236}">
                <a16:creationId xmlns:a16="http://schemas.microsoft.com/office/drawing/2014/main" id="{E4A76243-3BF0-5103-59C3-186B3D7A1729}"/>
              </a:ext>
            </a:extLst>
          </p:cNvPr>
          <p:cNvSpPr>
            <a:spLocks noGrp="1"/>
          </p:cNvSpPr>
          <p:nvPr>
            <p:ph type="dt" sz="half" idx="10"/>
          </p:nvPr>
        </p:nvSpPr>
        <p:spPr/>
        <p:txBody>
          <a:bodyPr/>
          <a:lstStyle/>
          <a:p>
            <a:fld id="{55D91AA7-669C-E14F-A6A1-853F87D3C566}" type="datetime1">
              <a:rPr lang="en-US" smtClean="0"/>
              <a:t>4/26/25</a:t>
            </a:fld>
            <a:endParaRPr lang="en-US"/>
          </a:p>
        </p:txBody>
      </p:sp>
      <p:sp>
        <p:nvSpPr>
          <p:cNvPr id="10" name="Footer Placeholder 9">
            <a:extLst>
              <a:ext uri="{FF2B5EF4-FFF2-40B4-BE49-F238E27FC236}">
                <a16:creationId xmlns:a16="http://schemas.microsoft.com/office/drawing/2014/main" id="{3B19583D-C4A9-DC8D-AED5-B0E09ECB55AA}"/>
              </a:ext>
            </a:extLst>
          </p:cNvPr>
          <p:cNvSpPr>
            <a:spLocks noGrp="1"/>
          </p:cNvSpPr>
          <p:nvPr>
            <p:ph type="ftr" sz="quarter" idx="11"/>
          </p:nvPr>
        </p:nvSpPr>
        <p:spPr/>
        <p:txBody>
          <a:bodyPr/>
          <a:lstStyle/>
          <a:p>
            <a:r>
              <a:rPr lang="en-US"/>
              <a:t>Business Planning</a:t>
            </a:r>
          </a:p>
        </p:txBody>
      </p:sp>
    </p:spTree>
    <p:extLst>
      <p:ext uri="{BB962C8B-B14F-4D97-AF65-F5344CB8AC3E}">
        <p14:creationId xmlns:p14="http://schemas.microsoft.com/office/powerpoint/2010/main" val="131509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392EB-6BD5-75C3-5D8C-8931786A9AA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E43396-FEAA-E653-94B4-2BE112AF442B}"/>
              </a:ext>
            </a:extLst>
          </p:cNvPr>
          <p:cNvSpPr>
            <a:spLocks noGrp="1"/>
          </p:cNvSpPr>
          <p:nvPr>
            <p:ph type="title"/>
          </p:nvPr>
        </p:nvSpPr>
        <p:spPr>
          <a:xfrm>
            <a:off x="838200" y="194234"/>
            <a:ext cx="10364451" cy="976461"/>
          </a:xfrm>
        </p:spPr>
        <p:txBody>
          <a:bodyPr>
            <a:normAutofit/>
          </a:bodyPr>
          <a:lstStyle/>
          <a:p>
            <a:r>
              <a:rPr lang="en-US" sz="3200" dirty="0"/>
              <a:t>Organization/Team</a:t>
            </a:r>
          </a:p>
        </p:txBody>
      </p:sp>
      <p:sp>
        <p:nvSpPr>
          <p:cNvPr id="5" name="Content Placeholder 4">
            <a:extLst>
              <a:ext uri="{FF2B5EF4-FFF2-40B4-BE49-F238E27FC236}">
                <a16:creationId xmlns:a16="http://schemas.microsoft.com/office/drawing/2014/main" id="{B83F91A2-95E5-34E2-3360-F41C38D2E00E}"/>
              </a:ext>
            </a:extLst>
          </p:cNvPr>
          <p:cNvSpPr>
            <a:spLocks noGrp="1"/>
          </p:cNvSpPr>
          <p:nvPr>
            <p:ph idx="1"/>
          </p:nvPr>
        </p:nvSpPr>
        <p:spPr>
          <a:xfrm>
            <a:off x="3023135" y="1900916"/>
            <a:ext cx="10515600" cy="4351338"/>
          </a:xfrm>
        </p:spPr>
        <p:txBody>
          <a:bodyPr>
            <a:normAutofit/>
          </a:bodyPr>
          <a:lstStyle/>
          <a:p>
            <a:r>
              <a:rPr lang="en-US" sz="1600" dirty="0"/>
              <a:t>Experience/expertise of leadership</a:t>
            </a:r>
          </a:p>
          <a:p>
            <a:r>
              <a:rPr lang="en-US" sz="1600" dirty="0"/>
              <a:t>Commitment of principals </a:t>
            </a:r>
          </a:p>
          <a:p>
            <a:pPr lvl="1"/>
            <a:r>
              <a:rPr lang="en-US" sz="1600" dirty="0"/>
              <a:t>How much have they invested</a:t>
            </a:r>
          </a:p>
          <a:p>
            <a:pPr lvl="1"/>
            <a:r>
              <a:rPr lang="en-US" sz="1600" dirty="0"/>
              <a:t>How much time are they committing</a:t>
            </a:r>
          </a:p>
          <a:p>
            <a:r>
              <a:rPr lang="en-US" sz="1600" dirty="0"/>
              <a:t>Experience of management</a:t>
            </a:r>
          </a:p>
          <a:p>
            <a:r>
              <a:rPr lang="en-US" sz="1600" dirty="0"/>
              <a:t>Advisors/Directors</a:t>
            </a:r>
          </a:p>
          <a:p>
            <a:pPr lvl="1"/>
            <a:r>
              <a:rPr lang="en-US" sz="1600" dirty="0"/>
              <a:t>Influence</a:t>
            </a:r>
          </a:p>
          <a:p>
            <a:pPr lvl="1"/>
            <a:r>
              <a:rPr lang="en-US" sz="1600" dirty="0"/>
              <a:t>Engagement</a:t>
            </a:r>
          </a:p>
          <a:p>
            <a:r>
              <a:rPr lang="en-US" sz="1600" dirty="0"/>
              <a:t>Network/Supporters</a:t>
            </a:r>
          </a:p>
          <a:p>
            <a:pPr lvl="1"/>
            <a:r>
              <a:rPr lang="en-US" sz="1600" dirty="0"/>
              <a:t>People endorsing/supporting the effort</a:t>
            </a:r>
          </a:p>
          <a:p>
            <a:pPr lvl="1"/>
            <a:r>
              <a:rPr lang="en-US" sz="1600" dirty="0"/>
              <a:t>People committed to specific roles (suppliers, endorsers, doers)</a:t>
            </a:r>
          </a:p>
        </p:txBody>
      </p:sp>
      <p:sp>
        <p:nvSpPr>
          <p:cNvPr id="2" name="TextBox 1">
            <a:extLst>
              <a:ext uri="{FF2B5EF4-FFF2-40B4-BE49-F238E27FC236}">
                <a16:creationId xmlns:a16="http://schemas.microsoft.com/office/drawing/2014/main" id="{22B9585F-E88C-D253-5D84-697BEEE6CD00}"/>
              </a:ext>
            </a:extLst>
          </p:cNvPr>
          <p:cNvSpPr txBox="1"/>
          <p:nvPr/>
        </p:nvSpPr>
        <p:spPr>
          <a:xfrm>
            <a:off x="838200" y="1351410"/>
            <a:ext cx="10364450" cy="400110"/>
          </a:xfrm>
          <a:prstGeom prst="rect">
            <a:avLst/>
          </a:prstGeom>
          <a:noFill/>
          <a:ln>
            <a:solidFill>
              <a:schemeClr val="accent1"/>
            </a:solidFill>
          </a:ln>
        </p:spPr>
        <p:txBody>
          <a:bodyPr wrap="square" rtlCol="0">
            <a:spAutoFit/>
          </a:bodyPr>
          <a:lstStyle/>
          <a:p>
            <a:pPr algn="ctr"/>
            <a:r>
              <a:rPr lang="en-US" sz="2000" dirty="0"/>
              <a:t>While an organization chart can be included, that’s not the most important part….</a:t>
            </a:r>
          </a:p>
        </p:txBody>
      </p:sp>
      <p:sp>
        <p:nvSpPr>
          <p:cNvPr id="7" name="Date Placeholder 6">
            <a:extLst>
              <a:ext uri="{FF2B5EF4-FFF2-40B4-BE49-F238E27FC236}">
                <a16:creationId xmlns:a16="http://schemas.microsoft.com/office/drawing/2014/main" id="{04C9F0CD-C8FD-9313-B03A-C65F97DB54BA}"/>
              </a:ext>
            </a:extLst>
          </p:cNvPr>
          <p:cNvSpPr>
            <a:spLocks noGrp="1"/>
          </p:cNvSpPr>
          <p:nvPr>
            <p:ph type="dt" sz="half" idx="10"/>
          </p:nvPr>
        </p:nvSpPr>
        <p:spPr/>
        <p:txBody>
          <a:bodyPr/>
          <a:lstStyle/>
          <a:p>
            <a:fld id="{DEA122CD-3A46-9F46-98C4-69862F9E38BB}" type="datetime1">
              <a:rPr lang="en-US" smtClean="0"/>
              <a:t>4/26/25</a:t>
            </a:fld>
            <a:endParaRPr lang="en-US"/>
          </a:p>
        </p:txBody>
      </p:sp>
      <p:sp>
        <p:nvSpPr>
          <p:cNvPr id="8" name="Footer Placeholder 7">
            <a:extLst>
              <a:ext uri="{FF2B5EF4-FFF2-40B4-BE49-F238E27FC236}">
                <a16:creationId xmlns:a16="http://schemas.microsoft.com/office/drawing/2014/main" id="{A8B83A79-27B6-3FA6-E50B-F00D0E1FB315}"/>
              </a:ext>
            </a:extLst>
          </p:cNvPr>
          <p:cNvSpPr>
            <a:spLocks noGrp="1"/>
          </p:cNvSpPr>
          <p:nvPr>
            <p:ph type="ftr" sz="quarter" idx="11"/>
          </p:nvPr>
        </p:nvSpPr>
        <p:spPr/>
        <p:txBody>
          <a:bodyPr/>
          <a:lstStyle/>
          <a:p>
            <a:r>
              <a:rPr lang="en-US"/>
              <a:t>Business Planning</a:t>
            </a:r>
            <a:endParaRPr lang="en-US" dirty="0"/>
          </a:p>
        </p:txBody>
      </p:sp>
      <p:sp>
        <p:nvSpPr>
          <p:cNvPr id="10" name="Slide Number Placeholder 9">
            <a:extLst>
              <a:ext uri="{FF2B5EF4-FFF2-40B4-BE49-F238E27FC236}">
                <a16:creationId xmlns:a16="http://schemas.microsoft.com/office/drawing/2014/main" id="{6CE3A8F8-4AC7-CF7F-9F4D-D6A25814B5FE}"/>
              </a:ext>
            </a:extLst>
          </p:cNvPr>
          <p:cNvSpPr>
            <a:spLocks noGrp="1"/>
          </p:cNvSpPr>
          <p:nvPr>
            <p:ph type="sldNum" sz="quarter" idx="12"/>
          </p:nvPr>
        </p:nvSpPr>
        <p:spPr/>
        <p:txBody>
          <a:bodyPr/>
          <a:lstStyle/>
          <a:p>
            <a:fld id="{7C6FF9C9-1ADD-AB4C-83F8-365985181A80}" type="slidenum">
              <a:rPr lang="en-US" smtClean="0"/>
              <a:t>16</a:t>
            </a:fld>
            <a:endParaRPr lang="en-US"/>
          </a:p>
        </p:txBody>
      </p:sp>
    </p:spTree>
    <p:extLst>
      <p:ext uri="{BB962C8B-B14F-4D97-AF65-F5344CB8AC3E}">
        <p14:creationId xmlns:p14="http://schemas.microsoft.com/office/powerpoint/2010/main" val="202860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AA52F-2019-82AC-DE2C-89608CD228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968F90-483D-FB8E-769F-DC94F1283CF2}"/>
              </a:ext>
            </a:extLst>
          </p:cNvPr>
          <p:cNvSpPr>
            <a:spLocks noGrp="1"/>
          </p:cNvSpPr>
          <p:nvPr>
            <p:ph type="title"/>
          </p:nvPr>
        </p:nvSpPr>
        <p:spPr>
          <a:xfrm>
            <a:off x="-3214036" y="289520"/>
            <a:ext cx="10515600" cy="648427"/>
          </a:xfrm>
        </p:spPr>
        <p:txBody>
          <a:bodyPr>
            <a:normAutofit/>
          </a:bodyPr>
          <a:lstStyle/>
          <a:p>
            <a:r>
              <a:rPr lang="en-US" sz="3600" dirty="0"/>
              <a:t>Financials</a:t>
            </a:r>
          </a:p>
        </p:txBody>
      </p:sp>
      <p:sp>
        <p:nvSpPr>
          <p:cNvPr id="5" name="Content Placeholder 4">
            <a:extLst>
              <a:ext uri="{FF2B5EF4-FFF2-40B4-BE49-F238E27FC236}">
                <a16:creationId xmlns:a16="http://schemas.microsoft.com/office/drawing/2014/main" id="{CF4C8749-028C-C015-A9E4-D5AE11D35EF0}"/>
              </a:ext>
            </a:extLst>
          </p:cNvPr>
          <p:cNvSpPr>
            <a:spLocks noGrp="1"/>
          </p:cNvSpPr>
          <p:nvPr>
            <p:ph idx="1"/>
          </p:nvPr>
        </p:nvSpPr>
        <p:spPr>
          <a:xfrm>
            <a:off x="540745" y="1473084"/>
            <a:ext cx="3877019" cy="4854537"/>
          </a:xfrm>
        </p:spPr>
        <p:txBody>
          <a:bodyPr>
            <a:normAutofit/>
          </a:bodyPr>
          <a:lstStyle/>
          <a:p>
            <a:pPr>
              <a:lnSpc>
                <a:spcPct val="110000"/>
              </a:lnSpc>
            </a:pPr>
            <a:r>
              <a:rPr lang="en-US" sz="1800" dirty="0"/>
              <a:t>Basic Financials</a:t>
            </a:r>
          </a:p>
          <a:p>
            <a:pPr lvl="1">
              <a:lnSpc>
                <a:spcPct val="110000"/>
              </a:lnSpc>
            </a:pPr>
            <a:r>
              <a:rPr lang="en-US" sz="1400" dirty="0"/>
              <a:t>Revenue forecast with explanation</a:t>
            </a:r>
          </a:p>
          <a:p>
            <a:pPr lvl="1">
              <a:lnSpc>
                <a:spcPct val="110000"/>
              </a:lnSpc>
            </a:pPr>
            <a:r>
              <a:rPr lang="en-US" sz="1400" dirty="0"/>
              <a:t>Pro Forma Income Statement (P&amp;L) – First year after start of business</a:t>
            </a:r>
          </a:p>
          <a:p>
            <a:pPr lvl="1">
              <a:lnSpc>
                <a:spcPct val="110000"/>
              </a:lnSpc>
            </a:pPr>
            <a:r>
              <a:rPr lang="en-US" sz="1400" dirty="0"/>
              <a:t>Investment requirement</a:t>
            </a:r>
          </a:p>
          <a:p>
            <a:pPr lvl="1">
              <a:lnSpc>
                <a:spcPct val="110000"/>
              </a:lnSpc>
            </a:pPr>
            <a:endParaRPr lang="en-US" sz="1400" dirty="0"/>
          </a:p>
          <a:p>
            <a:pPr>
              <a:lnSpc>
                <a:spcPct val="110000"/>
              </a:lnSpc>
            </a:pPr>
            <a:r>
              <a:rPr lang="en-US" sz="1800" dirty="0"/>
              <a:t>Detailed Financials</a:t>
            </a:r>
          </a:p>
          <a:p>
            <a:pPr lvl="1">
              <a:lnSpc>
                <a:spcPct val="110000"/>
              </a:lnSpc>
            </a:pPr>
            <a:r>
              <a:rPr lang="en-US" sz="1400" dirty="0"/>
              <a:t>Multi-year Income Statement</a:t>
            </a:r>
          </a:p>
          <a:p>
            <a:pPr lvl="1">
              <a:lnSpc>
                <a:spcPct val="110000"/>
              </a:lnSpc>
            </a:pPr>
            <a:r>
              <a:rPr lang="en-US" sz="1400" dirty="0"/>
              <a:t>Cash Flow Statement</a:t>
            </a:r>
          </a:p>
          <a:p>
            <a:pPr lvl="1">
              <a:lnSpc>
                <a:spcPct val="110000"/>
              </a:lnSpc>
            </a:pPr>
            <a:r>
              <a:rPr lang="en-US" sz="1400" dirty="0"/>
              <a:t>Investment requirement and discounted return on investment</a:t>
            </a:r>
          </a:p>
          <a:p>
            <a:pPr lvl="1">
              <a:lnSpc>
                <a:spcPct val="110000"/>
              </a:lnSpc>
            </a:pPr>
            <a:r>
              <a:rPr lang="en-US" sz="1400" dirty="0"/>
              <a:t>Multi-year balance sheet</a:t>
            </a:r>
          </a:p>
        </p:txBody>
      </p:sp>
      <p:graphicFrame>
        <p:nvGraphicFramePr>
          <p:cNvPr id="2" name="Table 1">
            <a:extLst>
              <a:ext uri="{FF2B5EF4-FFF2-40B4-BE49-F238E27FC236}">
                <a16:creationId xmlns:a16="http://schemas.microsoft.com/office/drawing/2014/main" id="{3C657950-2FBF-B080-BB25-DB2F93ECD09B}"/>
              </a:ext>
            </a:extLst>
          </p:cNvPr>
          <p:cNvGraphicFramePr>
            <a:graphicFrameLocks noGrp="1"/>
          </p:cNvGraphicFramePr>
          <p:nvPr>
            <p:extLst>
              <p:ext uri="{D42A27DB-BD31-4B8C-83A1-F6EECF244321}">
                <p14:modId xmlns:p14="http://schemas.microsoft.com/office/powerpoint/2010/main" val="2571737881"/>
              </p:ext>
            </p:extLst>
          </p:nvPr>
        </p:nvGraphicFramePr>
        <p:xfrm>
          <a:off x="5062652" y="487299"/>
          <a:ext cx="3877020" cy="4218304"/>
        </p:xfrm>
        <a:graphic>
          <a:graphicData uri="http://schemas.openxmlformats.org/drawingml/2006/table">
            <a:tbl>
              <a:tblPr firstRow="1" bandRow="1">
                <a:tableStyleId>{5940675A-B579-460E-94D1-54222C63F5DA}</a:tableStyleId>
              </a:tblPr>
              <a:tblGrid>
                <a:gridCol w="1938510">
                  <a:extLst>
                    <a:ext uri="{9D8B030D-6E8A-4147-A177-3AD203B41FA5}">
                      <a16:colId xmlns:a16="http://schemas.microsoft.com/office/drawing/2014/main" val="493441386"/>
                    </a:ext>
                  </a:extLst>
                </a:gridCol>
                <a:gridCol w="1938510">
                  <a:extLst>
                    <a:ext uri="{9D8B030D-6E8A-4147-A177-3AD203B41FA5}">
                      <a16:colId xmlns:a16="http://schemas.microsoft.com/office/drawing/2014/main" val="2192561918"/>
                    </a:ext>
                  </a:extLst>
                </a:gridCol>
              </a:tblGrid>
              <a:tr h="475433">
                <a:tc>
                  <a:txBody>
                    <a:bodyPr/>
                    <a:lstStyle/>
                    <a:p>
                      <a:r>
                        <a:rPr lang="en-US" sz="1200" b="0" dirty="0"/>
                        <a:t>Units Sold</a:t>
                      </a:r>
                    </a:p>
                  </a:txBody>
                  <a:tcPr>
                    <a:solidFill>
                      <a:schemeClr val="tx2">
                        <a:lumMod val="10000"/>
                        <a:lumOff val="90000"/>
                      </a:schemeClr>
                    </a:solidFill>
                  </a:tcPr>
                </a:tc>
                <a:tc>
                  <a:txBody>
                    <a:bodyPr/>
                    <a:lstStyle/>
                    <a:p>
                      <a:pPr algn="ctr"/>
                      <a:r>
                        <a:rPr lang="en-US" sz="1200" dirty="0"/>
                        <a:t>   2000</a:t>
                      </a:r>
                    </a:p>
                    <a:p>
                      <a:pPr algn="ctr"/>
                      <a:endParaRPr lang="en-US" sz="1200" dirty="0"/>
                    </a:p>
                  </a:txBody>
                  <a:tcPr>
                    <a:solidFill>
                      <a:schemeClr val="tx2">
                        <a:lumMod val="10000"/>
                        <a:lumOff val="90000"/>
                      </a:schemeClr>
                    </a:solidFill>
                  </a:tcPr>
                </a:tc>
                <a:extLst>
                  <a:ext uri="{0D108BD9-81ED-4DB2-BD59-A6C34878D82A}">
                    <a16:rowId xmlns:a16="http://schemas.microsoft.com/office/drawing/2014/main" val="1817855176"/>
                  </a:ext>
                </a:extLst>
              </a:tr>
              <a:tr h="340261">
                <a:tc>
                  <a:txBody>
                    <a:bodyPr/>
                    <a:lstStyle/>
                    <a:p>
                      <a:r>
                        <a:rPr lang="en-US" sz="1200" dirty="0"/>
                        <a:t>Price Per Unit</a:t>
                      </a:r>
                    </a:p>
                  </a:txBody>
                  <a:tcPr/>
                </a:tc>
                <a:tc>
                  <a:txBody>
                    <a:bodyPr/>
                    <a:lstStyle/>
                    <a:p>
                      <a:pPr algn="ctr"/>
                      <a:r>
                        <a:rPr lang="en-US" sz="1200" dirty="0"/>
                        <a:t>$100</a:t>
                      </a:r>
                    </a:p>
                  </a:txBody>
                  <a:tcPr/>
                </a:tc>
                <a:extLst>
                  <a:ext uri="{0D108BD9-81ED-4DB2-BD59-A6C34878D82A}">
                    <a16:rowId xmlns:a16="http://schemas.microsoft.com/office/drawing/2014/main" val="2238105278"/>
                  </a:ext>
                </a:extLst>
              </a:tr>
              <a:tr h="340261">
                <a:tc>
                  <a:txBody>
                    <a:bodyPr/>
                    <a:lstStyle/>
                    <a:p>
                      <a:r>
                        <a:rPr lang="en-US" sz="1200" dirty="0"/>
                        <a:t>Revenue</a:t>
                      </a:r>
                    </a:p>
                  </a:txBody>
                  <a:tcPr/>
                </a:tc>
                <a:tc>
                  <a:txBody>
                    <a:bodyPr/>
                    <a:lstStyle/>
                    <a:p>
                      <a:pPr algn="ctr"/>
                      <a:r>
                        <a:rPr lang="en-US" sz="1200" dirty="0"/>
                        <a:t>$200,000</a:t>
                      </a:r>
                    </a:p>
                  </a:txBody>
                  <a:tcPr/>
                </a:tc>
                <a:extLst>
                  <a:ext uri="{0D108BD9-81ED-4DB2-BD59-A6C34878D82A}">
                    <a16:rowId xmlns:a16="http://schemas.microsoft.com/office/drawing/2014/main" val="4162891988"/>
                  </a:ext>
                </a:extLst>
              </a:tr>
              <a:tr h="340261">
                <a:tc>
                  <a:txBody>
                    <a:bodyPr/>
                    <a:lstStyle/>
                    <a:p>
                      <a:r>
                        <a:rPr lang="en-US" sz="1200" dirty="0"/>
                        <a:t>Direct Cost (COGS)</a:t>
                      </a:r>
                    </a:p>
                  </a:txBody>
                  <a:tcPr/>
                </a:tc>
                <a:tc>
                  <a:txBody>
                    <a:bodyPr/>
                    <a:lstStyle/>
                    <a:p>
                      <a:pPr algn="ctr"/>
                      <a:r>
                        <a:rPr lang="en-US" sz="1200" dirty="0"/>
                        <a:t>$100,000</a:t>
                      </a:r>
                    </a:p>
                  </a:txBody>
                  <a:tcPr/>
                </a:tc>
                <a:extLst>
                  <a:ext uri="{0D108BD9-81ED-4DB2-BD59-A6C34878D82A}">
                    <a16:rowId xmlns:a16="http://schemas.microsoft.com/office/drawing/2014/main" val="653346339"/>
                  </a:ext>
                </a:extLst>
              </a:tr>
              <a:tr h="340261">
                <a:tc>
                  <a:txBody>
                    <a:bodyPr/>
                    <a:lstStyle/>
                    <a:p>
                      <a:r>
                        <a:rPr lang="en-US" sz="1200" dirty="0"/>
                        <a:t>Gross Margin $</a:t>
                      </a:r>
                    </a:p>
                  </a:txBody>
                  <a:tcPr/>
                </a:tc>
                <a:tc>
                  <a:txBody>
                    <a:bodyPr/>
                    <a:lstStyle/>
                    <a:p>
                      <a:pPr algn="ctr"/>
                      <a:r>
                        <a:rPr lang="en-US" sz="1200" dirty="0"/>
                        <a:t>$100,000</a:t>
                      </a:r>
                    </a:p>
                  </a:txBody>
                  <a:tcPr/>
                </a:tc>
                <a:extLst>
                  <a:ext uri="{0D108BD9-81ED-4DB2-BD59-A6C34878D82A}">
                    <a16:rowId xmlns:a16="http://schemas.microsoft.com/office/drawing/2014/main" val="2607752085"/>
                  </a:ext>
                </a:extLst>
              </a:tr>
              <a:tr h="340261">
                <a:tc>
                  <a:txBody>
                    <a:bodyPr/>
                    <a:lstStyle/>
                    <a:p>
                      <a:r>
                        <a:rPr lang="en-US" sz="1200" dirty="0"/>
                        <a:t>Gross Margin %</a:t>
                      </a:r>
                    </a:p>
                  </a:txBody>
                  <a:tcPr/>
                </a:tc>
                <a:tc>
                  <a:txBody>
                    <a:bodyPr/>
                    <a:lstStyle/>
                    <a:p>
                      <a:pPr algn="ctr"/>
                      <a:r>
                        <a:rPr lang="en-US" sz="1200" dirty="0"/>
                        <a:t>50%</a:t>
                      </a:r>
                    </a:p>
                  </a:txBody>
                  <a:tcPr/>
                </a:tc>
                <a:extLst>
                  <a:ext uri="{0D108BD9-81ED-4DB2-BD59-A6C34878D82A}">
                    <a16:rowId xmlns:a16="http://schemas.microsoft.com/office/drawing/2014/main" val="874050075"/>
                  </a:ext>
                </a:extLst>
              </a:tr>
              <a:tr h="340261">
                <a:tc>
                  <a:txBody>
                    <a:bodyPr/>
                    <a:lstStyle/>
                    <a:p>
                      <a:r>
                        <a:rPr lang="en-US" sz="1200" dirty="0"/>
                        <a:t>Indirect Costs</a:t>
                      </a:r>
                    </a:p>
                  </a:txBody>
                  <a:tcPr/>
                </a:tc>
                <a:tc>
                  <a:txBody>
                    <a:bodyPr/>
                    <a:lstStyle/>
                    <a:p>
                      <a:pPr algn="ctr"/>
                      <a:r>
                        <a:rPr lang="en-US" sz="1200" dirty="0"/>
                        <a:t>$60,000</a:t>
                      </a:r>
                    </a:p>
                  </a:txBody>
                  <a:tcPr/>
                </a:tc>
                <a:extLst>
                  <a:ext uri="{0D108BD9-81ED-4DB2-BD59-A6C34878D82A}">
                    <a16:rowId xmlns:a16="http://schemas.microsoft.com/office/drawing/2014/main" val="2380832629"/>
                  </a:ext>
                </a:extLst>
              </a:tr>
              <a:tr h="340261">
                <a:tc>
                  <a:txBody>
                    <a:bodyPr/>
                    <a:lstStyle/>
                    <a:p>
                      <a:r>
                        <a:rPr lang="en-US" sz="1200" dirty="0"/>
                        <a:t>Gross Profit</a:t>
                      </a:r>
                    </a:p>
                  </a:txBody>
                  <a:tcPr/>
                </a:tc>
                <a:tc>
                  <a:txBody>
                    <a:bodyPr/>
                    <a:lstStyle/>
                    <a:p>
                      <a:pPr algn="ctr"/>
                      <a:r>
                        <a:rPr lang="en-US" sz="1200" dirty="0"/>
                        <a:t>$40,000</a:t>
                      </a:r>
                    </a:p>
                  </a:txBody>
                  <a:tcPr/>
                </a:tc>
                <a:extLst>
                  <a:ext uri="{0D108BD9-81ED-4DB2-BD59-A6C34878D82A}">
                    <a16:rowId xmlns:a16="http://schemas.microsoft.com/office/drawing/2014/main" val="2104012262"/>
                  </a:ext>
                </a:extLst>
              </a:tr>
              <a:tr h="340261">
                <a:tc>
                  <a:txBody>
                    <a:bodyPr/>
                    <a:lstStyle/>
                    <a:p>
                      <a:r>
                        <a:rPr lang="en-US" sz="1200" dirty="0"/>
                        <a:t>Gross Profit %</a:t>
                      </a:r>
                    </a:p>
                  </a:txBody>
                  <a:tcPr/>
                </a:tc>
                <a:tc>
                  <a:txBody>
                    <a:bodyPr/>
                    <a:lstStyle/>
                    <a:p>
                      <a:pPr algn="ctr"/>
                      <a:r>
                        <a:rPr lang="en-US" sz="1200" dirty="0"/>
                        <a:t>20%</a:t>
                      </a:r>
                    </a:p>
                  </a:txBody>
                  <a:tcPr/>
                </a:tc>
                <a:extLst>
                  <a:ext uri="{0D108BD9-81ED-4DB2-BD59-A6C34878D82A}">
                    <a16:rowId xmlns:a16="http://schemas.microsoft.com/office/drawing/2014/main" val="2405006780"/>
                  </a:ext>
                </a:extLst>
              </a:tr>
              <a:tr h="340261">
                <a:tc>
                  <a:txBody>
                    <a:bodyPr/>
                    <a:lstStyle/>
                    <a:p>
                      <a:r>
                        <a:rPr lang="en-US" sz="1200" dirty="0"/>
                        <a:t>Taxes/Depreciation</a:t>
                      </a:r>
                    </a:p>
                  </a:txBody>
                  <a:tcPr/>
                </a:tc>
                <a:tc>
                  <a:txBody>
                    <a:bodyPr/>
                    <a:lstStyle/>
                    <a:p>
                      <a:pPr algn="ctr"/>
                      <a:r>
                        <a:rPr lang="en-US" sz="1200" dirty="0"/>
                        <a:t>$12,000</a:t>
                      </a:r>
                    </a:p>
                  </a:txBody>
                  <a:tcPr/>
                </a:tc>
                <a:extLst>
                  <a:ext uri="{0D108BD9-81ED-4DB2-BD59-A6C34878D82A}">
                    <a16:rowId xmlns:a16="http://schemas.microsoft.com/office/drawing/2014/main" val="3313665462"/>
                  </a:ext>
                </a:extLst>
              </a:tr>
              <a:tr h="340261">
                <a:tc>
                  <a:txBody>
                    <a:bodyPr/>
                    <a:lstStyle/>
                    <a:p>
                      <a:r>
                        <a:rPr lang="en-US" sz="1200" dirty="0"/>
                        <a:t>Net Profit </a:t>
                      </a:r>
                    </a:p>
                  </a:txBody>
                  <a:tcPr/>
                </a:tc>
                <a:tc>
                  <a:txBody>
                    <a:bodyPr/>
                    <a:lstStyle/>
                    <a:p>
                      <a:pPr algn="ctr"/>
                      <a:r>
                        <a:rPr lang="en-US" sz="1200" dirty="0"/>
                        <a:t>$28,000</a:t>
                      </a:r>
                    </a:p>
                  </a:txBody>
                  <a:tcPr/>
                </a:tc>
                <a:extLst>
                  <a:ext uri="{0D108BD9-81ED-4DB2-BD59-A6C34878D82A}">
                    <a16:rowId xmlns:a16="http://schemas.microsoft.com/office/drawing/2014/main" val="3473777473"/>
                  </a:ext>
                </a:extLst>
              </a:tr>
              <a:tr h="340261">
                <a:tc>
                  <a:txBody>
                    <a:bodyPr/>
                    <a:lstStyle/>
                    <a:p>
                      <a:r>
                        <a:rPr lang="en-US" sz="1200" dirty="0"/>
                        <a:t>Net Profit %</a:t>
                      </a:r>
                    </a:p>
                  </a:txBody>
                  <a:tcPr/>
                </a:tc>
                <a:tc>
                  <a:txBody>
                    <a:bodyPr/>
                    <a:lstStyle/>
                    <a:p>
                      <a:pPr algn="ctr"/>
                      <a:r>
                        <a:rPr lang="en-US" sz="1200" dirty="0"/>
                        <a:t>14%</a:t>
                      </a:r>
                    </a:p>
                  </a:txBody>
                  <a:tcPr/>
                </a:tc>
                <a:extLst>
                  <a:ext uri="{0D108BD9-81ED-4DB2-BD59-A6C34878D82A}">
                    <a16:rowId xmlns:a16="http://schemas.microsoft.com/office/drawing/2014/main" val="2044202447"/>
                  </a:ext>
                </a:extLst>
              </a:tr>
            </a:tbl>
          </a:graphicData>
        </a:graphic>
      </p:graphicFrame>
      <p:sp>
        <p:nvSpPr>
          <p:cNvPr id="3" name="Right Brace 2">
            <a:extLst>
              <a:ext uri="{FF2B5EF4-FFF2-40B4-BE49-F238E27FC236}">
                <a16:creationId xmlns:a16="http://schemas.microsoft.com/office/drawing/2014/main" id="{160B3A3C-F0D9-F204-087D-1289730F0137}"/>
              </a:ext>
            </a:extLst>
          </p:cNvPr>
          <p:cNvSpPr/>
          <p:nvPr/>
        </p:nvSpPr>
        <p:spPr>
          <a:xfrm>
            <a:off x="8939672" y="487300"/>
            <a:ext cx="473763" cy="114126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9FF42AF-9903-4CAC-A7E8-3E247BE2BBE0}"/>
              </a:ext>
            </a:extLst>
          </p:cNvPr>
          <p:cNvSpPr txBox="1"/>
          <p:nvPr/>
        </p:nvSpPr>
        <p:spPr>
          <a:xfrm>
            <a:off x="9487007" y="997787"/>
            <a:ext cx="2295089" cy="276999"/>
          </a:xfrm>
          <a:prstGeom prst="rect">
            <a:avLst/>
          </a:prstGeom>
          <a:noFill/>
        </p:spPr>
        <p:txBody>
          <a:bodyPr wrap="square" rtlCol="0">
            <a:spAutoFit/>
          </a:bodyPr>
          <a:lstStyle/>
          <a:p>
            <a:r>
              <a:rPr lang="en-US" sz="1200" dirty="0"/>
              <a:t>Explain the revenue “formula”</a:t>
            </a:r>
          </a:p>
        </p:txBody>
      </p:sp>
      <p:sp>
        <p:nvSpPr>
          <p:cNvPr id="7" name="Right Brace 6">
            <a:extLst>
              <a:ext uri="{FF2B5EF4-FFF2-40B4-BE49-F238E27FC236}">
                <a16:creationId xmlns:a16="http://schemas.microsoft.com/office/drawing/2014/main" id="{FEF46988-B9C1-DD45-9C2B-F5036033773F}"/>
              </a:ext>
            </a:extLst>
          </p:cNvPr>
          <p:cNvSpPr/>
          <p:nvPr/>
        </p:nvSpPr>
        <p:spPr>
          <a:xfrm>
            <a:off x="8936086" y="1699027"/>
            <a:ext cx="473763" cy="27385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47B55BF-7A19-489A-0E47-26258D7017DC}"/>
              </a:ext>
            </a:extLst>
          </p:cNvPr>
          <p:cNvSpPr txBox="1"/>
          <p:nvPr/>
        </p:nvSpPr>
        <p:spPr>
          <a:xfrm>
            <a:off x="9420607" y="1655556"/>
            <a:ext cx="2295089" cy="461665"/>
          </a:xfrm>
          <a:prstGeom prst="rect">
            <a:avLst/>
          </a:prstGeom>
          <a:noFill/>
        </p:spPr>
        <p:txBody>
          <a:bodyPr wrap="square" rtlCol="0">
            <a:spAutoFit/>
          </a:bodyPr>
          <a:lstStyle/>
          <a:p>
            <a:r>
              <a:rPr lang="en-US" sz="1200" dirty="0"/>
              <a:t>The cost of producing a unit of product or delivering a service</a:t>
            </a:r>
          </a:p>
        </p:txBody>
      </p:sp>
      <p:sp>
        <p:nvSpPr>
          <p:cNvPr id="9" name="Right Brace 8">
            <a:extLst>
              <a:ext uri="{FF2B5EF4-FFF2-40B4-BE49-F238E27FC236}">
                <a16:creationId xmlns:a16="http://schemas.microsoft.com/office/drawing/2014/main" id="{FE6E9EFE-AFC0-F99D-9C64-649C16EE97AB}"/>
              </a:ext>
            </a:extLst>
          </p:cNvPr>
          <p:cNvSpPr/>
          <p:nvPr/>
        </p:nvSpPr>
        <p:spPr>
          <a:xfrm>
            <a:off x="8929673" y="2043349"/>
            <a:ext cx="473763" cy="61830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49200F48-30C7-E4BB-68A2-5D87396F0AB6}"/>
              </a:ext>
            </a:extLst>
          </p:cNvPr>
          <p:cNvSpPr txBox="1"/>
          <p:nvPr/>
        </p:nvSpPr>
        <p:spPr>
          <a:xfrm>
            <a:off x="9413434" y="2096558"/>
            <a:ext cx="2295089" cy="646331"/>
          </a:xfrm>
          <a:prstGeom prst="rect">
            <a:avLst/>
          </a:prstGeom>
          <a:noFill/>
        </p:spPr>
        <p:txBody>
          <a:bodyPr wrap="square" rtlCol="0">
            <a:spAutoFit/>
          </a:bodyPr>
          <a:lstStyle/>
          <a:p>
            <a:r>
              <a:rPr lang="en-US" sz="1200" dirty="0"/>
              <a:t>Revenue minus direct costs.   Very high for software, much lower for retail.</a:t>
            </a:r>
          </a:p>
        </p:txBody>
      </p:sp>
      <p:sp>
        <p:nvSpPr>
          <p:cNvPr id="11" name="Right Brace 10">
            <a:extLst>
              <a:ext uri="{FF2B5EF4-FFF2-40B4-BE49-F238E27FC236}">
                <a16:creationId xmlns:a16="http://schemas.microsoft.com/office/drawing/2014/main" id="{B43BDCA7-F185-7099-3830-8495826A73D4}"/>
              </a:ext>
            </a:extLst>
          </p:cNvPr>
          <p:cNvSpPr/>
          <p:nvPr/>
        </p:nvSpPr>
        <p:spPr>
          <a:xfrm>
            <a:off x="8929673" y="2686995"/>
            <a:ext cx="473763" cy="33787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8C54837-A54B-9F85-A38F-21D6D22AF3BC}"/>
              </a:ext>
            </a:extLst>
          </p:cNvPr>
          <p:cNvSpPr txBox="1"/>
          <p:nvPr/>
        </p:nvSpPr>
        <p:spPr>
          <a:xfrm>
            <a:off x="9393436" y="2730511"/>
            <a:ext cx="2295089" cy="461665"/>
          </a:xfrm>
          <a:prstGeom prst="rect">
            <a:avLst/>
          </a:prstGeom>
          <a:noFill/>
        </p:spPr>
        <p:txBody>
          <a:bodyPr wrap="square" rtlCol="0">
            <a:spAutoFit/>
          </a:bodyPr>
          <a:lstStyle/>
          <a:p>
            <a:r>
              <a:rPr lang="en-US" sz="1200" dirty="0"/>
              <a:t>Cost of facilities, accounting, IT, etc. </a:t>
            </a:r>
          </a:p>
        </p:txBody>
      </p:sp>
      <p:sp>
        <p:nvSpPr>
          <p:cNvPr id="13" name="Right Brace 12">
            <a:extLst>
              <a:ext uri="{FF2B5EF4-FFF2-40B4-BE49-F238E27FC236}">
                <a16:creationId xmlns:a16="http://schemas.microsoft.com/office/drawing/2014/main" id="{30D8F443-D1F9-C202-19B1-4DDC58AE54C4}"/>
              </a:ext>
            </a:extLst>
          </p:cNvPr>
          <p:cNvSpPr/>
          <p:nvPr/>
        </p:nvSpPr>
        <p:spPr>
          <a:xfrm>
            <a:off x="8946844" y="3057494"/>
            <a:ext cx="473763" cy="6311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CE47AE1-2270-35BF-86EC-5BD0C2587BA1}"/>
              </a:ext>
            </a:extLst>
          </p:cNvPr>
          <p:cNvSpPr txBox="1"/>
          <p:nvPr/>
        </p:nvSpPr>
        <p:spPr>
          <a:xfrm>
            <a:off x="9386264" y="3165971"/>
            <a:ext cx="2295089" cy="646331"/>
          </a:xfrm>
          <a:prstGeom prst="rect">
            <a:avLst/>
          </a:prstGeom>
          <a:noFill/>
        </p:spPr>
        <p:txBody>
          <a:bodyPr wrap="square" rtlCol="0">
            <a:spAutoFit/>
          </a:bodyPr>
          <a:lstStyle/>
          <a:p>
            <a:r>
              <a:rPr lang="en-US" sz="1200" dirty="0"/>
              <a:t>An indicator of the profitability of the business.  Proxy for before tax cash flow.</a:t>
            </a:r>
          </a:p>
        </p:txBody>
      </p:sp>
      <p:sp>
        <p:nvSpPr>
          <p:cNvPr id="15" name="Right Brace 14">
            <a:extLst>
              <a:ext uri="{FF2B5EF4-FFF2-40B4-BE49-F238E27FC236}">
                <a16:creationId xmlns:a16="http://schemas.microsoft.com/office/drawing/2014/main" id="{C4CC26B4-89DB-6600-6A43-7A7218DB8EFA}"/>
              </a:ext>
            </a:extLst>
          </p:cNvPr>
          <p:cNvSpPr/>
          <p:nvPr/>
        </p:nvSpPr>
        <p:spPr>
          <a:xfrm>
            <a:off x="8957879" y="4024936"/>
            <a:ext cx="473763" cy="68953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EEB58DE5-ACB0-8043-4E61-5ADE7D671065}"/>
              </a:ext>
            </a:extLst>
          </p:cNvPr>
          <p:cNvSpPr txBox="1"/>
          <p:nvPr/>
        </p:nvSpPr>
        <p:spPr>
          <a:xfrm>
            <a:off x="9420607" y="4115112"/>
            <a:ext cx="2295089" cy="830997"/>
          </a:xfrm>
          <a:prstGeom prst="rect">
            <a:avLst/>
          </a:prstGeom>
          <a:noFill/>
        </p:spPr>
        <p:txBody>
          <a:bodyPr wrap="square" rtlCol="0">
            <a:spAutoFit/>
          </a:bodyPr>
          <a:lstStyle/>
          <a:p>
            <a:r>
              <a:rPr lang="en-US" sz="1200" dirty="0"/>
              <a:t>The pro forma profitability of the business.  Acceptable percentages vary by business type.</a:t>
            </a:r>
          </a:p>
        </p:txBody>
      </p:sp>
      <p:sp>
        <p:nvSpPr>
          <p:cNvPr id="17" name="TextBox 16">
            <a:extLst>
              <a:ext uri="{FF2B5EF4-FFF2-40B4-BE49-F238E27FC236}">
                <a16:creationId xmlns:a16="http://schemas.microsoft.com/office/drawing/2014/main" id="{F02ED743-C0F6-5B53-8CD4-E47DB80881A7}"/>
              </a:ext>
            </a:extLst>
          </p:cNvPr>
          <p:cNvSpPr txBox="1"/>
          <p:nvPr/>
        </p:nvSpPr>
        <p:spPr>
          <a:xfrm>
            <a:off x="4989080" y="180459"/>
            <a:ext cx="3094501" cy="369332"/>
          </a:xfrm>
          <a:prstGeom prst="rect">
            <a:avLst/>
          </a:prstGeom>
          <a:noFill/>
        </p:spPr>
        <p:txBody>
          <a:bodyPr wrap="none" rtlCol="0">
            <a:spAutoFit/>
          </a:bodyPr>
          <a:lstStyle/>
          <a:p>
            <a:r>
              <a:rPr lang="en-US" dirty="0"/>
              <a:t>Pro Forma Income Statement</a:t>
            </a:r>
          </a:p>
        </p:txBody>
      </p:sp>
      <p:sp>
        <p:nvSpPr>
          <p:cNvPr id="18" name="TextBox 17">
            <a:extLst>
              <a:ext uri="{FF2B5EF4-FFF2-40B4-BE49-F238E27FC236}">
                <a16:creationId xmlns:a16="http://schemas.microsoft.com/office/drawing/2014/main" id="{B19E6E2B-822D-3567-975D-E009D7CBE67C}"/>
              </a:ext>
            </a:extLst>
          </p:cNvPr>
          <p:cNvSpPr txBox="1"/>
          <p:nvPr/>
        </p:nvSpPr>
        <p:spPr>
          <a:xfrm>
            <a:off x="4989080" y="4761443"/>
            <a:ext cx="1346907" cy="369332"/>
          </a:xfrm>
          <a:prstGeom prst="rect">
            <a:avLst/>
          </a:prstGeom>
          <a:noFill/>
        </p:spPr>
        <p:txBody>
          <a:bodyPr wrap="none" rtlCol="0">
            <a:spAutoFit/>
          </a:bodyPr>
          <a:lstStyle/>
          <a:p>
            <a:r>
              <a:rPr lang="en-US" dirty="0"/>
              <a:t>Investment </a:t>
            </a:r>
          </a:p>
        </p:txBody>
      </p:sp>
      <p:graphicFrame>
        <p:nvGraphicFramePr>
          <p:cNvPr id="19" name="Table 18">
            <a:extLst>
              <a:ext uri="{FF2B5EF4-FFF2-40B4-BE49-F238E27FC236}">
                <a16:creationId xmlns:a16="http://schemas.microsoft.com/office/drawing/2014/main" id="{07F4134E-44E2-002A-86C8-36B8196061D4}"/>
              </a:ext>
            </a:extLst>
          </p:cNvPr>
          <p:cNvGraphicFramePr>
            <a:graphicFrameLocks noGrp="1"/>
          </p:cNvGraphicFramePr>
          <p:nvPr>
            <p:extLst>
              <p:ext uri="{D42A27DB-BD31-4B8C-83A1-F6EECF244321}">
                <p14:modId xmlns:p14="http://schemas.microsoft.com/office/powerpoint/2010/main" val="3122330829"/>
              </p:ext>
            </p:extLst>
          </p:nvPr>
        </p:nvGraphicFramePr>
        <p:xfrm>
          <a:off x="5062652" y="5075779"/>
          <a:ext cx="3884192" cy="1341120"/>
        </p:xfrm>
        <a:graphic>
          <a:graphicData uri="http://schemas.openxmlformats.org/drawingml/2006/table">
            <a:tbl>
              <a:tblPr firstRow="1" bandRow="1">
                <a:tableStyleId>{5940675A-B579-460E-94D1-54222C63F5DA}</a:tableStyleId>
              </a:tblPr>
              <a:tblGrid>
                <a:gridCol w="1241895">
                  <a:extLst>
                    <a:ext uri="{9D8B030D-6E8A-4147-A177-3AD203B41FA5}">
                      <a16:colId xmlns:a16="http://schemas.microsoft.com/office/drawing/2014/main" val="245401837"/>
                    </a:ext>
                  </a:extLst>
                </a:gridCol>
                <a:gridCol w="2642297">
                  <a:extLst>
                    <a:ext uri="{9D8B030D-6E8A-4147-A177-3AD203B41FA5}">
                      <a16:colId xmlns:a16="http://schemas.microsoft.com/office/drawing/2014/main" val="427670649"/>
                    </a:ext>
                  </a:extLst>
                </a:gridCol>
              </a:tblGrid>
              <a:tr h="194047">
                <a:tc>
                  <a:txBody>
                    <a:bodyPr/>
                    <a:lstStyle/>
                    <a:p>
                      <a:r>
                        <a:rPr lang="en-US" sz="1400" dirty="0"/>
                        <a:t>Start up Costs</a:t>
                      </a:r>
                    </a:p>
                  </a:txBody>
                  <a:tcPr/>
                </a:tc>
                <a:tc>
                  <a:txBody>
                    <a:bodyPr/>
                    <a:lstStyle/>
                    <a:p>
                      <a:r>
                        <a:rPr lang="en-US" sz="1400" dirty="0"/>
                        <a:t>One-time costs for equipment, development, website…</a:t>
                      </a:r>
                    </a:p>
                  </a:txBody>
                  <a:tcPr/>
                </a:tc>
                <a:extLst>
                  <a:ext uri="{0D108BD9-81ED-4DB2-BD59-A6C34878D82A}">
                    <a16:rowId xmlns:a16="http://schemas.microsoft.com/office/drawing/2014/main" val="4153207099"/>
                  </a:ext>
                </a:extLst>
              </a:tr>
              <a:tr h="194047">
                <a:tc>
                  <a:txBody>
                    <a:bodyPr/>
                    <a:lstStyle/>
                    <a:p>
                      <a:r>
                        <a:rPr lang="en-US" sz="1400" dirty="0"/>
                        <a:t>Year 1</a:t>
                      </a:r>
                    </a:p>
                  </a:txBody>
                  <a:tcPr/>
                </a:tc>
                <a:tc>
                  <a:txBody>
                    <a:bodyPr/>
                    <a:lstStyle/>
                    <a:p>
                      <a:r>
                        <a:rPr lang="en-US" sz="1400" dirty="0"/>
                        <a:t>Initial operating costs, working capital</a:t>
                      </a:r>
                    </a:p>
                  </a:txBody>
                  <a:tcPr/>
                </a:tc>
                <a:extLst>
                  <a:ext uri="{0D108BD9-81ED-4DB2-BD59-A6C34878D82A}">
                    <a16:rowId xmlns:a16="http://schemas.microsoft.com/office/drawing/2014/main" val="4186820802"/>
                  </a:ext>
                </a:extLst>
              </a:tr>
              <a:tr h="194047">
                <a:tc>
                  <a:txBody>
                    <a:bodyPr/>
                    <a:lstStyle/>
                    <a:p>
                      <a:r>
                        <a:rPr lang="en-US" sz="1400" dirty="0"/>
                        <a:t>Total</a:t>
                      </a:r>
                    </a:p>
                  </a:txBody>
                  <a:tcPr/>
                </a:tc>
                <a:tc>
                  <a:txBody>
                    <a:bodyPr/>
                    <a:lstStyle/>
                    <a:p>
                      <a:endParaRPr lang="en-US" sz="1400" dirty="0"/>
                    </a:p>
                  </a:txBody>
                  <a:tcPr/>
                </a:tc>
                <a:extLst>
                  <a:ext uri="{0D108BD9-81ED-4DB2-BD59-A6C34878D82A}">
                    <a16:rowId xmlns:a16="http://schemas.microsoft.com/office/drawing/2014/main" val="1932353258"/>
                  </a:ext>
                </a:extLst>
              </a:tr>
            </a:tbl>
          </a:graphicData>
        </a:graphic>
      </p:graphicFrame>
      <p:sp>
        <p:nvSpPr>
          <p:cNvPr id="20" name="Right Brace 19">
            <a:extLst>
              <a:ext uri="{FF2B5EF4-FFF2-40B4-BE49-F238E27FC236}">
                <a16:creationId xmlns:a16="http://schemas.microsoft.com/office/drawing/2014/main" id="{E81760DA-BC00-843D-6FC6-40DB7DFC856A}"/>
              </a:ext>
            </a:extLst>
          </p:cNvPr>
          <p:cNvSpPr/>
          <p:nvPr/>
        </p:nvSpPr>
        <p:spPr>
          <a:xfrm>
            <a:off x="8946844" y="5084201"/>
            <a:ext cx="473763" cy="133269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E13646D-5BCA-DC03-8DFD-7D957AE192FB}"/>
              </a:ext>
            </a:extLst>
          </p:cNvPr>
          <p:cNvSpPr txBox="1"/>
          <p:nvPr/>
        </p:nvSpPr>
        <p:spPr>
          <a:xfrm>
            <a:off x="9487007" y="5220671"/>
            <a:ext cx="2295089" cy="1200329"/>
          </a:xfrm>
          <a:prstGeom prst="rect">
            <a:avLst/>
          </a:prstGeom>
          <a:noFill/>
        </p:spPr>
        <p:txBody>
          <a:bodyPr wrap="square" rtlCol="0">
            <a:spAutoFit/>
          </a:bodyPr>
          <a:lstStyle/>
          <a:p>
            <a:r>
              <a:rPr lang="en-US" sz="1200" dirty="0"/>
              <a:t>Many start-ups have an initial investment and operate at a loss or unacceptable margin for some time.  This can be viewed as investment to achieve the pro-forma Income Statement.</a:t>
            </a:r>
          </a:p>
        </p:txBody>
      </p:sp>
      <p:sp>
        <p:nvSpPr>
          <p:cNvPr id="24" name="Date Placeholder 23">
            <a:extLst>
              <a:ext uri="{FF2B5EF4-FFF2-40B4-BE49-F238E27FC236}">
                <a16:creationId xmlns:a16="http://schemas.microsoft.com/office/drawing/2014/main" id="{F675E0F3-9679-4802-992F-E8FC858FB46F}"/>
              </a:ext>
            </a:extLst>
          </p:cNvPr>
          <p:cNvSpPr>
            <a:spLocks noGrp="1"/>
          </p:cNvSpPr>
          <p:nvPr>
            <p:ph type="dt" sz="half" idx="10"/>
          </p:nvPr>
        </p:nvSpPr>
        <p:spPr/>
        <p:txBody>
          <a:bodyPr/>
          <a:lstStyle/>
          <a:p>
            <a:fld id="{4EC2EFD2-BA2A-A24C-8221-DC19248F92C2}" type="datetime1">
              <a:rPr lang="en-US" smtClean="0"/>
              <a:t>4/26/25</a:t>
            </a:fld>
            <a:endParaRPr lang="en-US"/>
          </a:p>
        </p:txBody>
      </p:sp>
      <p:sp>
        <p:nvSpPr>
          <p:cNvPr id="25" name="Footer Placeholder 24">
            <a:extLst>
              <a:ext uri="{FF2B5EF4-FFF2-40B4-BE49-F238E27FC236}">
                <a16:creationId xmlns:a16="http://schemas.microsoft.com/office/drawing/2014/main" id="{D04B4556-4B63-CFE7-5769-F8B84A01FCC0}"/>
              </a:ext>
            </a:extLst>
          </p:cNvPr>
          <p:cNvSpPr>
            <a:spLocks noGrp="1"/>
          </p:cNvSpPr>
          <p:nvPr>
            <p:ph type="ftr" sz="quarter" idx="11"/>
          </p:nvPr>
        </p:nvSpPr>
        <p:spPr/>
        <p:txBody>
          <a:bodyPr/>
          <a:lstStyle/>
          <a:p>
            <a:r>
              <a:rPr lang="en-US"/>
              <a:t>Business Planning</a:t>
            </a:r>
            <a:endParaRPr lang="en-US" dirty="0"/>
          </a:p>
        </p:txBody>
      </p:sp>
      <p:sp>
        <p:nvSpPr>
          <p:cNvPr id="26" name="Slide Number Placeholder 25">
            <a:extLst>
              <a:ext uri="{FF2B5EF4-FFF2-40B4-BE49-F238E27FC236}">
                <a16:creationId xmlns:a16="http://schemas.microsoft.com/office/drawing/2014/main" id="{F73E971D-D33A-B3DA-E0FE-016A167D25D1}"/>
              </a:ext>
            </a:extLst>
          </p:cNvPr>
          <p:cNvSpPr>
            <a:spLocks noGrp="1"/>
          </p:cNvSpPr>
          <p:nvPr>
            <p:ph type="sldNum" sz="quarter" idx="12"/>
          </p:nvPr>
        </p:nvSpPr>
        <p:spPr/>
        <p:txBody>
          <a:bodyPr/>
          <a:lstStyle/>
          <a:p>
            <a:fld id="{7C6FF9C9-1ADD-AB4C-83F8-365985181A80}" type="slidenum">
              <a:rPr lang="en-US" smtClean="0"/>
              <a:t>17</a:t>
            </a:fld>
            <a:endParaRPr lang="en-US"/>
          </a:p>
        </p:txBody>
      </p:sp>
    </p:spTree>
    <p:extLst>
      <p:ext uri="{BB962C8B-B14F-4D97-AF65-F5344CB8AC3E}">
        <p14:creationId xmlns:p14="http://schemas.microsoft.com/office/powerpoint/2010/main" val="402309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000"/>
              <a:buFont typeface="Jost"/>
              <a:buNone/>
            </a:pPr>
            <a:r>
              <a:rPr lang="en-US" sz="3200" dirty="0"/>
              <a:t>How Will You Generate Revenue?</a:t>
            </a:r>
            <a:endParaRPr sz="3200" dirty="0"/>
          </a:p>
        </p:txBody>
      </p:sp>
      <p:sp>
        <p:nvSpPr>
          <p:cNvPr id="647" name="Google Shape;647;p4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
        <p:nvSpPr>
          <p:cNvPr id="644" name="Google Shape;644;p45"/>
          <p:cNvSpPr txBox="1">
            <a:spLocks noGrp="1"/>
          </p:cNvSpPr>
          <p:nvPr>
            <p:ph type="body" idx="1"/>
          </p:nvPr>
        </p:nvSpPr>
        <p:spPr>
          <a:xfrm>
            <a:off x="782053" y="2400299"/>
            <a:ext cx="2231191" cy="1630279"/>
          </a:xfrm>
          <a:prstGeom prst="rect">
            <a:avLst/>
          </a:prstGeom>
          <a:noFill/>
          <a:ln>
            <a:noFill/>
          </a:ln>
        </p:spPr>
        <p:txBody>
          <a:bodyPr spcFirstLastPara="1" wrap="square" lIns="91425" tIns="45700" rIns="45700" bIns="45700" anchor="t" anchorCtr="0">
            <a:noAutofit/>
          </a:bodyPr>
          <a:lstStyle/>
          <a:p>
            <a:pPr marL="180975" lvl="0" indent="0" algn="r" rtl="0">
              <a:lnSpc>
                <a:spcPct val="100000"/>
              </a:lnSpc>
              <a:spcBef>
                <a:spcPts val="0"/>
              </a:spcBef>
              <a:spcAft>
                <a:spcPts val="0"/>
              </a:spcAft>
              <a:buSzPts val="3600"/>
              <a:buNone/>
            </a:pPr>
            <a:r>
              <a:rPr lang="en-US" sz="3200" dirty="0">
                <a:solidFill>
                  <a:schemeClr val="dk2"/>
                </a:solidFill>
              </a:rPr>
              <a:t>Revenue Stream Examples</a:t>
            </a:r>
            <a:endParaRPr sz="1800" dirty="0"/>
          </a:p>
        </p:txBody>
      </p:sp>
      <p:sp>
        <p:nvSpPr>
          <p:cNvPr id="645" name="Google Shape;645;p45"/>
          <p:cNvSpPr txBox="1">
            <a:spLocks noGrp="1"/>
          </p:cNvSpPr>
          <p:nvPr>
            <p:ph type="body" idx="2"/>
          </p:nvPr>
        </p:nvSpPr>
        <p:spPr>
          <a:xfrm>
            <a:off x="3465098" y="1651936"/>
            <a:ext cx="8455968" cy="3554128"/>
          </a:xfrm>
          <a:prstGeom prst="rect">
            <a:avLst/>
          </a:prstGeom>
          <a:noFill/>
          <a:ln>
            <a:solidFill>
              <a:schemeClr val="accent1"/>
            </a:solidFill>
          </a:ln>
        </p:spPr>
        <p:txBody>
          <a:bodyPr spcFirstLastPara="1" wrap="square" lIns="91425" tIns="45700" rIns="45700" bIns="45700" anchor="t" anchorCtr="0">
            <a:noAutofit/>
          </a:bodyPr>
          <a:lstStyle/>
          <a:p>
            <a:pPr marL="227013" lvl="0" indent="-227013" algn="l" rtl="0">
              <a:lnSpc>
                <a:spcPct val="100000"/>
              </a:lnSpc>
              <a:spcBef>
                <a:spcPts val="0"/>
              </a:spcBef>
              <a:spcAft>
                <a:spcPts val="0"/>
              </a:spcAft>
              <a:buSzPts val="2800"/>
              <a:buChar char="•"/>
            </a:pPr>
            <a:r>
              <a:rPr lang="en-US" sz="2400" dirty="0"/>
              <a:t>Basic Types:</a:t>
            </a:r>
            <a:endParaRPr sz="1400" dirty="0"/>
          </a:p>
          <a:p>
            <a:pPr marL="458788" lvl="1" indent="-231774" algn="l" rtl="0">
              <a:lnSpc>
                <a:spcPct val="100000"/>
              </a:lnSpc>
              <a:spcBef>
                <a:spcPts val="400"/>
              </a:spcBef>
              <a:spcAft>
                <a:spcPts val="0"/>
              </a:spcAft>
              <a:buSzPts val="2400"/>
              <a:buChar char="◦"/>
            </a:pPr>
            <a:r>
              <a:rPr lang="en-US" sz="2000" dirty="0"/>
              <a:t>Transactional: One time, one and done (large purchases; cars, houses)</a:t>
            </a:r>
            <a:endParaRPr sz="1200" dirty="0"/>
          </a:p>
          <a:p>
            <a:pPr marL="458788" lvl="1" indent="-231774" algn="l" rtl="0">
              <a:lnSpc>
                <a:spcPct val="100000"/>
              </a:lnSpc>
              <a:spcBef>
                <a:spcPts val="600"/>
              </a:spcBef>
              <a:spcAft>
                <a:spcPts val="0"/>
              </a:spcAft>
              <a:buSzPts val="2400"/>
              <a:buChar char="◦"/>
            </a:pPr>
            <a:r>
              <a:rPr lang="en-US" sz="2000" dirty="0"/>
              <a:t>Recurring: Ongoing delivery of the value proposition (club memberships)</a:t>
            </a:r>
            <a:endParaRPr sz="1200" dirty="0"/>
          </a:p>
          <a:p>
            <a:pPr marL="458788" lvl="1" indent="-231774" algn="l" rtl="0">
              <a:lnSpc>
                <a:spcPct val="100000"/>
              </a:lnSpc>
              <a:spcBef>
                <a:spcPts val="600"/>
              </a:spcBef>
              <a:spcAft>
                <a:spcPts val="0"/>
              </a:spcAft>
              <a:buSzPts val="2400"/>
              <a:buChar char="◦"/>
            </a:pPr>
            <a:r>
              <a:rPr lang="en-US" sz="2000" dirty="0"/>
              <a:t>Repeat: Back for more (restaurants)</a:t>
            </a:r>
            <a:endParaRPr lang="en-US" sz="1200" dirty="0"/>
          </a:p>
          <a:p>
            <a:pPr marL="227013" lvl="0" indent="-227013" algn="l" rtl="0">
              <a:lnSpc>
                <a:spcPct val="100000"/>
              </a:lnSpc>
              <a:spcBef>
                <a:spcPts val="1600"/>
              </a:spcBef>
              <a:spcAft>
                <a:spcPts val="0"/>
              </a:spcAft>
              <a:buSzPts val="2800"/>
              <a:buChar char="•"/>
            </a:pPr>
            <a:r>
              <a:rPr lang="en-US" sz="2400" dirty="0"/>
              <a:t>Unit of sales:</a:t>
            </a:r>
            <a:endParaRPr lang="en-US" sz="1400" dirty="0"/>
          </a:p>
          <a:p>
            <a:pPr marL="458788" lvl="1" indent="-231774" algn="l" rtl="0">
              <a:lnSpc>
                <a:spcPct val="100000"/>
              </a:lnSpc>
              <a:spcBef>
                <a:spcPts val="400"/>
              </a:spcBef>
              <a:spcAft>
                <a:spcPts val="0"/>
              </a:spcAft>
              <a:buSzPts val="2400"/>
              <a:buChar char="◦"/>
            </a:pPr>
            <a:r>
              <a:rPr lang="en-US" sz="2000" dirty="0"/>
              <a:t>Sale of A physical product</a:t>
            </a:r>
            <a:endParaRPr sz="1200" dirty="0"/>
          </a:p>
          <a:p>
            <a:pPr marL="458788" lvl="1" indent="-231774" algn="l" rtl="0">
              <a:lnSpc>
                <a:spcPct val="100000"/>
              </a:lnSpc>
              <a:spcBef>
                <a:spcPts val="600"/>
              </a:spcBef>
              <a:spcAft>
                <a:spcPts val="0"/>
              </a:spcAft>
              <a:buSzPts val="2400"/>
              <a:buChar char="◦"/>
            </a:pPr>
            <a:r>
              <a:rPr lang="en-US" sz="2000" dirty="0"/>
              <a:t>Sale of a service (consulting/hours)</a:t>
            </a:r>
            <a:endParaRPr sz="1200" dirty="0"/>
          </a:p>
          <a:p>
            <a:pPr marL="458788" lvl="1" indent="-231774" algn="l" rtl="0">
              <a:lnSpc>
                <a:spcPct val="100000"/>
              </a:lnSpc>
              <a:spcBef>
                <a:spcPts val="600"/>
              </a:spcBef>
              <a:spcAft>
                <a:spcPts val="0"/>
              </a:spcAft>
              <a:buSzPts val="2400"/>
              <a:buChar char="◦"/>
            </a:pPr>
            <a:r>
              <a:rPr lang="en-US" sz="2000" dirty="0"/>
              <a:t>Subscription fee (continuous access: membership or subscription)</a:t>
            </a:r>
            <a:endParaRPr sz="1200" dirty="0"/>
          </a:p>
        </p:txBody>
      </p:sp>
      <p:cxnSp>
        <p:nvCxnSpPr>
          <p:cNvPr id="646" name="Google Shape;646;p45"/>
          <p:cNvCxnSpPr/>
          <p:nvPr/>
        </p:nvCxnSpPr>
        <p:spPr>
          <a:xfrm>
            <a:off x="3323390" y="1976813"/>
            <a:ext cx="0" cy="2336800"/>
          </a:xfrm>
          <a:prstGeom prst="straightConnector1">
            <a:avLst/>
          </a:prstGeom>
          <a:noFill/>
          <a:ln w="38100" cap="flat" cmpd="sng">
            <a:solidFill>
              <a:srgbClr val="056EB5"/>
            </a:solidFill>
            <a:prstDash val="solid"/>
            <a:round/>
            <a:headEnd type="none" w="sm" len="sm"/>
            <a:tailEnd type="none" w="sm" len="sm"/>
          </a:ln>
        </p:spPr>
      </p:cxnSp>
      <p:sp>
        <p:nvSpPr>
          <p:cNvPr id="3" name="Date Placeholder 2">
            <a:extLst>
              <a:ext uri="{FF2B5EF4-FFF2-40B4-BE49-F238E27FC236}">
                <a16:creationId xmlns:a16="http://schemas.microsoft.com/office/drawing/2014/main" id="{515D4BEF-BC65-0A09-498B-9AE7DD37E84D}"/>
              </a:ext>
            </a:extLst>
          </p:cNvPr>
          <p:cNvSpPr>
            <a:spLocks noGrp="1"/>
          </p:cNvSpPr>
          <p:nvPr>
            <p:ph type="dt" sz="half" idx="10"/>
          </p:nvPr>
        </p:nvSpPr>
        <p:spPr/>
        <p:txBody>
          <a:bodyPr/>
          <a:lstStyle/>
          <a:p>
            <a:fld id="{9E61E177-1E98-9F45-A330-D328E275C206}" type="datetime1">
              <a:rPr lang="en-US" smtClean="0"/>
              <a:t>4/26/25</a:t>
            </a:fld>
            <a:endParaRPr lang="en-US"/>
          </a:p>
        </p:txBody>
      </p:sp>
      <p:sp>
        <p:nvSpPr>
          <p:cNvPr id="4" name="Footer Placeholder 3">
            <a:extLst>
              <a:ext uri="{FF2B5EF4-FFF2-40B4-BE49-F238E27FC236}">
                <a16:creationId xmlns:a16="http://schemas.microsoft.com/office/drawing/2014/main" id="{5CE5DC50-A82D-6C59-FB27-C90DCCFB496A}"/>
              </a:ext>
            </a:extLst>
          </p:cNvPr>
          <p:cNvSpPr>
            <a:spLocks noGrp="1"/>
          </p:cNvSpPr>
          <p:nvPr>
            <p:ph type="ftr" sz="quarter" idx="11"/>
          </p:nvPr>
        </p:nvSpPr>
        <p:spPr/>
        <p:txBody>
          <a:bodyPr/>
          <a:lstStyle/>
          <a:p>
            <a:r>
              <a:rPr lang="en-US"/>
              <a:t>Business Planning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000"/>
              <a:buFont typeface="Jost"/>
              <a:buNone/>
            </a:pPr>
            <a:r>
              <a:rPr lang="en-US" sz="3200" dirty="0"/>
              <a:t>How Will You Measure Success?</a:t>
            </a:r>
            <a:endParaRPr sz="3200" dirty="0"/>
          </a:p>
        </p:txBody>
      </p:sp>
      <p:sp>
        <p:nvSpPr>
          <p:cNvPr id="621" name="Google Shape;621;p4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
        <p:nvSpPr>
          <p:cNvPr id="622" name="Google Shape;622;p43"/>
          <p:cNvSpPr txBox="1">
            <a:spLocks noGrp="1"/>
          </p:cNvSpPr>
          <p:nvPr>
            <p:ph type="body" idx="1"/>
          </p:nvPr>
        </p:nvSpPr>
        <p:spPr>
          <a:xfrm>
            <a:off x="174641" y="1470259"/>
            <a:ext cx="9845258" cy="4846637"/>
          </a:xfrm>
          <a:prstGeom prst="rect">
            <a:avLst/>
          </a:prstGeom>
          <a:noFill/>
          <a:ln>
            <a:noFill/>
          </a:ln>
        </p:spPr>
        <p:txBody>
          <a:bodyPr spcFirstLastPara="1" wrap="square" lIns="91425" tIns="45700" rIns="0" bIns="45700" anchor="t" anchorCtr="0">
            <a:noAutofit/>
          </a:bodyPr>
          <a:lstStyle/>
          <a:p>
            <a:pPr marL="227013" lvl="0" indent="-227013" algn="l" rtl="0">
              <a:lnSpc>
                <a:spcPct val="100000"/>
              </a:lnSpc>
              <a:spcBef>
                <a:spcPts val="0"/>
              </a:spcBef>
              <a:spcAft>
                <a:spcPts val="0"/>
              </a:spcAft>
              <a:buSzPts val="2800"/>
              <a:buChar char="•"/>
            </a:pPr>
            <a:r>
              <a:rPr lang="en-US" sz="2400" dirty="0"/>
              <a:t>How will you measure success other than financial statements?</a:t>
            </a:r>
            <a:endParaRPr sz="2400" dirty="0"/>
          </a:p>
          <a:p>
            <a:pPr marL="458788" lvl="1" indent="-231774" algn="l" rtl="0">
              <a:lnSpc>
                <a:spcPct val="100000"/>
              </a:lnSpc>
              <a:spcBef>
                <a:spcPts val="400"/>
              </a:spcBef>
              <a:spcAft>
                <a:spcPts val="0"/>
              </a:spcAft>
              <a:buSzPts val="2400"/>
              <a:buChar char="◦"/>
            </a:pPr>
            <a:r>
              <a:rPr lang="en-US" sz="2000" dirty="0"/>
              <a:t>How will you track consumer engagement, excitement, and usage of your product/service?</a:t>
            </a:r>
            <a:endParaRPr sz="2000" dirty="0"/>
          </a:p>
          <a:p>
            <a:pPr marL="458788" lvl="1" indent="-231774" algn="l" rtl="0">
              <a:lnSpc>
                <a:spcPct val="100000"/>
              </a:lnSpc>
              <a:spcBef>
                <a:spcPts val="600"/>
              </a:spcBef>
              <a:spcAft>
                <a:spcPts val="0"/>
              </a:spcAft>
              <a:buSzPts val="2400"/>
              <a:buChar char="◦"/>
            </a:pPr>
            <a:r>
              <a:rPr lang="en-US" sz="2000" dirty="0"/>
              <a:t>How will you track your success relative to competitors / alternatives?</a:t>
            </a:r>
            <a:endParaRPr sz="2000" dirty="0"/>
          </a:p>
          <a:p>
            <a:pPr marL="227013" lvl="0" indent="-227013" algn="l" rtl="0">
              <a:lnSpc>
                <a:spcPct val="100000"/>
              </a:lnSpc>
              <a:spcBef>
                <a:spcPts val="1600"/>
              </a:spcBef>
              <a:spcAft>
                <a:spcPts val="0"/>
              </a:spcAft>
              <a:buSzPts val="2800"/>
              <a:buChar char="•"/>
            </a:pPr>
            <a:r>
              <a:rPr lang="en-US" sz="2400" dirty="0"/>
              <a:t>Key Metrics:</a:t>
            </a:r>
            <a:endParaRPr sz="2400" dirty="0"/>
          </a:p>
          <a:p>
            <a:pPr marL="458788" lvl="1" indent="-231774" algn="l" rtl="0">
              <a:lnSpc>
                <a:spcPct val="100000"/>
              </a:lnSpc>
              <a:spcBef>
                <a:spcPts val="400"/>
              </a:spcBef>
              <a:spcAft>
                <a:spcPts val="0"/>
              </a:spcAft>
              <a:buSzPts val="2400"/>
              <a:buChar char="◦"/>
            </a:pPr>
            <a:r>
              <a:rPr lang="en-US" sz="2000" dirty="0"/>
              <a:t>The activities that you measure.</a:t>
            </a:r>
            <a:endParaRPr sz="2000" dirty="0"/>
          </a:p>
          <a:p>
            <a:pPr marL="227013" lvl="0" indent="-49213" algn="l" rtl="0">
              <a:lnSpc>
                <a:spcPct val="100000"/>
              </a:lnSpc>
              <a:spcBef>
                <a:spcPts val="1600"/>
              </a:spcBef>
              <a:spcAft>
                <a:spcPts val="0"/>
              </a:spcAft>
              <a:buSzPts val="2800"/>
              <a:buNone/>
            </a:pPr>
            <a:endParaRPr sz="2400" dirty="0"/>
          </a:p>
        </p:txBody>
      </p:sp>
      <p:pic>
        <p:nvPicPr>
          <p:cNvPr id="623" name="Google Shape;623;p43" descr="A picture containing indoor, table, lock, sitting&#10;&#10;Description automatically generated"/>
          <p:cNvPicPr preferRelativeResize="0"/>
          <p:nvPr/>
        </p:nvPicPr>
        <p:blipFill rotWithShape="1">
          <a:blip r:embed="rId3">
            <a:alphaModFix/>
          </a:blip>
          <a:srcRect/>
          <a:stretch/>
        </p:blipFill>
        <p:spPr>
          <a:xfrm>
            <a:off x="8153400" y="3429000"/>
            <a:ext cx="4038599" cy="2692399"/>
          </a:xfrm>
          <a:prstGeom prst="rect">
            <a:avLst/>
          </a:prstGeom>
          <a:noFill/>
          <a:ln>
            <a:noFill/>
          </a:ln>
        </p:spPr>
      </p:pic>
      <p:sp>
        <p:nvSpPr>
          <p:cNvPr id="3" name="Date Placeholder 2">
            <a:extLst>
              <a:ext uri="{FF2B5EF4-FFF2-40B4-BE49-F238E27FC236}">
                <a16:creationId xmlns:a16="http://schemas.microsoft.com/office/drawing/2014/main" id="{88A30D8E-1EAE-F6EF-5A79-1260F39390DD}"/>
              </a:ext>
            </a:extLst>
          </p:cNvPr>
          <p:cNvSpPr>
            <a:spLocks noGrp="1"/>
          </p:cNvSpPr>
          <p:nvPr>
            <p:ph type="dt" sz="half" idx="10"/>
          </p:nvPr>
        </p:nvSpPr>
        <p:spPr/>
        <p:txBody>
          <a:bodyPr/>
          <a:lstStyle/>
          <a:p>
            <a:fld id="{CBDF39E4-57BD-944A-A8CA-B3C7A2D8B74D}" type="datetime1">
              <a:rPr lang="en-US" smtClean="0"/>
              <a:t>4/26/25</a:t>
            </a:fld>
            <a:endParaRPr lang="en-US"/>
          </a:p>
        </p:txBody>
      </p:sp>
      <p:sp>
        <p:nvSpPr>
          <p:cNvPr id="4" name="Footer Placeholder 3">
            <a:extLst>
              <a:ext uri="{FF2B5EF4-FFF2-40B4-BE49-F238E27FC236}">
                <a16:creationId xmlns:a16="http://schemas.microsoft.com/office/drawing/2014/main" id="{1E01AE55-2CF0-8E64-B311-198DD6B3AFD4}"/>
              </a:ext>
            </a:extLst>
          </p:cNvPr>
          <p:cNvSpPr>
            <a:spLocks noGrp="1"/>
          </p:cNvSpPr>
          <p:nvPr>
            <p:ph type="ftr" sz="quarter" idx="11"/>
          </p:nvPr>
        </p:nvSpPr>
        <p:spPr/>
        <p:txBody>
          <a:bodyPr/>
          <a:lstStyle/>
          <a:p>
            <a:r>
              <a:rPr lang="en-US"/>
              <a:t>Business Planning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837F9-9948-88DB-3240-766F0BC2D58F}"/>
              </a:ext>
            </a:extLst>
          </p:cNvPr>
          <p:cNvSpPr>
            <a:spLocks noGrp="1"/>
          </p:cNvSpPr>
          <p:nvPr>
            <p:ph type="title"/>
          </p:nvPr>
        </p:nvSpPr>
        <p:spPr>
          <a:xfrm>
            <a:off x="838200" y="365125"/>
            <a:ext cx="10515600" cy="450849"/>
          </a:xfrm>
        </p:spPr>
        <p:txBody>
          <a:bodyPr>
            <a:normAutofit fontScale="90000"/>
          </a:bodyPr>
          <a:lstStyle/>
          <a:p>
            <a:r>
              <a:rPr lang="en-US" sz="3600" dirty="0"/>
              <a:t>Business Plan Discussion Overview</a:t>
            </a:r>
          </a:p>
        </p:txBody>
      </p:sp>
      <p:sp>
        <p:nvSpPr>
          <p:cNvPr id="5" name="Content Placeholder 4">
            <a:extLst>
              <a:ext uri="{FF2B5EF4-FFF2-40B4-BE49-F238E27FC236}">
                <a16:creationId xmlns:a16="http://schemas.microsoft.com/office/drawing/2014/main" id="{6BC6F59B-1F7C-BED5-D542-499A6FAD0A04}"/>
              </a:ext>
            </a:extLst>
          </p:cNvPr>
          <p:cNvSpPr>
            <a:spLocks noGrp="1"/>
          </p:cNvSpPr>
          <p:nvPr>
            <p:ph idx="1"/>
          </p:nvPr>
        </p:nvSpPr>
        <p:spPr>
          <a:xfrm>
            <a:off x="705998" y="1690688"/>
            <a:ext cx="4493964" cy="4351338"/>
          </a:xfrm>
        </p:spPr>
        <p:txBody>
          <a:bodyPr>
            <a:normAutofit/>
          </a:bodyPr>
          <a:lstStyle/>
          <a:p>
            <a:pPr marL="0" indent="0">
              <a:lnSpc>
                <a:spcPct val="80000"/>
              </a:lnSpc>
              <a:buNone/>
            </a:pPr>
            <a:r>
              <a:rPr lang="en-US" sz="2600" dirty="0"/>
              <a:t>Context</a:t>
            </a:r>
          </a:p>
          <a:p>
            <a:endParaRPr lang="en-US" dirty="0"/>
          </a:p>
          <a:p>
            <a:r>
              <a:rPr lang="en-US" sz="2000" dirty="0"/>
              <a:t>Definition</a:t>
            </a:r>
          </a:p>
          <a:p>
            <a:r>
              <a:rPr lang="en-US" sz="2000" dirty="0"/>
              <a:t>Why it matters</a:t>
            </a:r>
          </a:p>
          <a:p>
            <a:r>
              <a:rPr lang="en-US" sz="2000" dirty="0"/>
              <a:t>The Fundamentals</a:t>
            </a:r>
          </a:p>
          <a:p>
            <a:pPr lvl="1"/>
            <a:r>
              <a:rPr lang="en-US" sz="1800" dirty="0"/>
              <a:t>Uses of a business plan</a:t>
            </a:r>
          </a:p>
          <a:p>
            <a:pPr lvl="1"/>
            <a:r>
              <a:rPr lang="en-US" sz="1800" dirty="0"/>
              <a:t>Format of a business plan</a:t>
            </a:r>
          </a:p>
          <a:p>
            <a:pPr lvl="1"/>
            <a:r>
              <a:rPr lang="en-US" sz="1800" dirty="0"/>
              <a:t>Presenting a business plan</a:t>
            </a:r>
          </a:p>
          <a:p>
            <a:pPr lvl="1"/>
            <a:endParaRPr lang="en-US" dirty="0"/>
          </a:p>
        </p:txBody>
      </p:sp>
      <p:sp>
        <p:nvSpPr>
          <p:cNvPr id="2" name="Content Placeholder 4">
            <a:extLst>
              <a:ext uri="{FF2B5EF4-FFF2-40B4-BE49-F238E27FC236}">
                <a16:creationId xmlns:a16="http://schemas.microsoft.com/office/drawing/2014/main" id="{EBAD9996-0128-B71D-1BDF-853C9D88887F}"/>
              </a:ext>
            </a:extLst>
          </p:cNvPr>
          <p:cNvSpPr txBox="1">
            <a:spLocks/>
          </p:cNvSpPr>
          <p:nvPr/>
        </p:nvSpPr>
        <p:spPr>
          <a:xfrm>
            <a:off x="5885000" y="1345075"/>
            <a:ext cx="5801299"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a:p>
            <a:pPr marL="0" indent="0">
              <a:buNone/>
            </a:pPr>
            <a:r>
              <a:rPr lang="en-US" dirty="0"/>
              <a:t>Creating a business plan</a:t>
            </a:r>
          </a:p>
          <a:p>
            <a:pPr marL="0" indent="0">
              <a:buNone/>
            </a:pPr>
            <a:endParaRPr lang="en-US" dirty="0"/>
          </a:p>
          <a:p>
            <a:pPr marL="400050" lvl="1" indent="-227013"/>
            <a:r>
              <a:rPr lang="en-US" sz="2200" dirty="0"/>
              <a:t>Step 1:  Describe your vision</a:t>
            </a:r>
          </a:p>
          <a:p>
            <a:pPr marL="400050" lvl="1" indent="-227013"/>
            <a:r>
              <a:rPr lang="en-US" sz="2200" dirty="0"/>
              <a:t>Step 2:  Define your value proposition</a:t>
            </a:r>
          </a:p>
          <a:p>
            <a:pPr marL="400050" lvl="1" indent="-227013"/>
            <a:r>
              <a:rPr lang="en-US" sz="2200" dirty="0"/>
              <a:t>Step 3:  Define your market and industry</a:t>
            </a:r>
          </a:p>
          <a:p>
            <a:pPr marL="400050" lvl="1" indent="-227013"/>
            <a:r>
              <a:rPr lang="en-US" sz="2200" dirty="0"/>
              <a:t>Step 4:  Customer analysis and segmentation</a:t>
            </a:r>
          </a:p>
          <a:p>
            <a:pPr marL="400050" lvl="1" indent="-227013"/>
            <a:r>
              <a:rPr lang="en-US" sz="2200" dirty="0"/>
              <a:t>Step 5:  Competitor analysis</a:t>
            </a:r>
          </a:p>
          <a:p>
            <a:pPr marL="400050" lvl="1" indent="-227013"/>
            <a:r>
              <a:rPr lang="en-US" sz="2200" dirty="0"/>
              <a:t>Step 6:  Pricing</a:t>
            </a:r>
          </a:p>
          <a:p>
            <a:pPr marL="400050" lvl="1" indent="-227013"/>
            <a:r>
              <a:rPr lang="en-US" sz="2200" dirty="0"/>
              <a:t>Step 7:  Marketing and sales plan</a:t>
            </a:r>
          </a:p>
          <a:p>
            <a:pPr marL="400050" lvl="1" indent="-227013"/>
            <a:r>
              <a:rPr lang="en-US" sz="2200" dirty="0"/>
              <a:t>Step 8:  Operating model</a:t>
            </a:r>
          </a:p>
          <a:p>
            <a:pPr marL="400050" lvl="1" indent="-227013"/>
            <a:r>
              <a:rPr lang="en-US" sz="2200" dirty="0"/>
              <a:t>Step 9:  Organization and team</a:t>
            </a:r>
          </a:p>
          <a:p>
            <a:pPr marL="400050" lvl="1" indent="-227013"/>
            <a:r>
              <a:rPr lang="en-US" sz="2200" dirty="0"/>
              <a:t>Step 10: Financial Plan, Investment</a:t>
            </a:r>
          </a:p>
          <a:p>
            <a:pPr lvl="2"/>
            <a:endParaRPr lang="en-US" dirty="0"/>
          </a:p>
        </p:txBody>
      </p:sp>
      <p:sp>
        <p:nvSpPr>
          <p:cNvPr id="7" name="TextBox 6">
            <a:extLst>
              <a:ext uri="{FF2B5EF4-FFF2-40B4-BE49-F238E27FC236}">
                <a16:creationId xmlns:a16="http://schemas.microsoft.com/office/drawing/2014/main" id="{CE6077F7-63C9-1E33-5C72-DD69F09613E6}"/>
              </a:ext>
            </a:extLst>
          </p:cNvPr>
          <p:cNvSpPr txBox="1"/>
          <p:nvPr/>
        </p:nvSpPr>
        <p:spPr>
          <a:xfrm>
            <a:off x="3048000" y="3050147"/>
            <a:ext cx="6096000" cy="369332"/>
          </a:xfrm>
          <a:prstGeom prst="rect">
            <a:avLst/>
          </a:prstGeom>
          <a:noFill/>
        </p:spPr>
        <p:txBody>
          <a:bodyPr wrap="square">
            <a:spAutoFit/>
          </a:bodyPr>
          <a:lstStyle/>
          <a:p>
            <a:r>
              <a:rPr lang="en-US" b="0" dirty="0">
                <a:effectLst/>
              </a:rPr>
              <a:t> </a:t>
            </a:r>
            <a:endParaRPr lang="en-US" dirty="0"/>
          </a:p>
        </p:txBody>
      </p:sp>
      <p:sp>
        <p:nvSpPr>
          <p:cNvPr id="8" name="Date Placeholder 7">
            <a:extLst>
              <a:ext uri="{FF2B5EF4-FFF2-40B4-BE49-F238E27FC236}">
                <a16:creationId xmlns:a16="http://schemas.microsoft.com/office/drawing/2014/main" id="{C5C86185-2341-31E9-7A20-BED160B099C3}"/>
              </a:ext>
            </a:extLst>
          </p:cNvPr>
          <p:cNvSpPr>
            <a:spLocks noGrp="1"/>
          </p:cNvSpPr>
          <p:nvPr>
            <p:ph type="dt" sz="half" idx="10"/>
          </p:nvPr>
        </p:nvSpPr>
        <p:spPr/>
        <p:txBody>
          <a:bodyPr/>
          <a:lstStyle/>
          <a:p>
            <a:fld id="{B62A29E6-8D01-2D4A-BD2D-EF94AB49A595}" type="datetime1">
              <a:rPr lang="en-US" smtClean="0"/>
              <a:t>4/26/25</a:t>
            </a:fld>
            <a:endParaRPr lang="en-US"/>
          </a:p>
        </p:txBody>
      </p:sp>
      <p:sp>
        <p:nvSpPr>
          <p:cNvPr id="9" name="Footer Placeholder 8">
            <a:extLst>
              <a:ext uri="{FF2B5EF4-FFF2-40B4-BE49-F238E27FC236}">
                <a16:creationId xmlns:a16="http://schemas.microsoft.com/office/drawing/2014/main" id="{7BDABB65-EF7D-0D9E-BE8E-21F52F7D28AA}"/>
              </a:ext>
            </a:extLst>
          </p:cNvPr>
          <p:cNvSpPr>
            <a:spLocks noGrp="1"/>
          </p:cNvSpPr>
          <p:nvPr>
            <p:ph type="ftr" sz="quarter" idx="11"/>
          </p:nvPr>
        </p:nvSpPr>
        <p:spPr/>
        <p:txBody>
          <a:bodyPr/>
          <a:lstStyle/>
          <a:p>
            <a:r>
              <a:rPr lang="en-US"/>
              <a:t>Business Planning</a:t>
            </a:r>
            <a:endParaRPr lang="en-US" dirty="0"/>
          </a:p>
        </p:txBody>
      </p:sp>
      <p:sp>
        <p:nvSpPr>
          <p:cNvPr id="10" name="Slide Number Placeholder 9">
            <a:extLst>
              <a:ext uri="{FF2B5EF4-FFF2-40B4-BE49-F238E27FC236}">
                <a16:creationId xmlns:a16="http://schemas.microsoft.com/office/drawing/2014/main" id="{1B049E9E-A0BE-2716-9555-D7CE3D81A2D5}"/>
              </a:ext>
            </a:extLst>
          </p:cNvPr>
          <p:cNvSpPr>
            <a:spLocks noGrp="1"/>
          </p:cNvSpPr>
          <p:nvPr>
            <p:ph type="sldNum" sz="quarter" idx="12"/>
          </p:nvPr>
        </p:nvSpPr>
        <p:spPr/>
        <p:txBody>
          <a:bodyPr/>
          <a:lstStyle/>
          <a:p>
            <a:fld id="{7C6FF9C9-1ADD-AB4C-83F8-365985181A80}" type="slidenum">
              <a:rPr lang="en-US" smtClean="0"/>
              <a:t>2</a:t>
            </a:fld>
            <a:endParaRPr lang="en-US"/>
          </a:p>
        </p:txBody>
      </p:sp>
    </p:spTree>
    <p:extLst>
      <p:ext uri="{BB962C8B-B14F-4D97-AF65-F5344CB8AC3E}">
        <p14:creationId xmlns:p14="http://schemas.microsoft.com/office/powerpoint/2010/main" val="1372881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BAD6-C28C-03E4-434C-8A3125A1DCAE}"/>
              </a:ext>
            </a:extLst>
          </p:cNvPr>
          <p:cNvSpPr>
            <a:spLocks noGrp="1"/>
          </p:cNvSpPr>
          <p:nvPr>
            <p:ph type="title"/>
          </p:nvPr>
        </p:nvSpPr>
        <p:spPr>
          <a:xfrm>
            <a:off x="838200" y="365126"/>
            <a:ext cx="10515600" cy="659444"/>
          </a:xfrm>
        </p:spPr>
        <p:txBody>
          <a:bodyPr>
            <a:normAutofit/>
          </a:bodyPr>
          <a:lstStyle/>
          <a:p>
            <a:r>
              <a:rPr lang="en-US" sz="3600" dirty="0"/>
              <a:t>Putting It All Together</a:t>
            </a:r>
          </a:p>
        </p:txBody>
      </p:sp>
      <p:sp>
        <p:nvSpPr>
          <p:cNvPr id="3" name="Content Placeholder 2">
            <a:extLst>
              <a:ext uri="{FF2B5EF4-FFF2-40B4-BE49-F238E27FC236}">
                <a16:creationId xmlns:a16="http://schemas.microsoft.com/office/drawing/2014/main" id="{5ED74B35-F339-E105-F2A0-8CBE00C2395F}"/>
              </a:ext>
            </a:extLst>
          </p:cNvPr>
          <p:cNvSpPr>
            <a:spLocks noGrp="1"/>
          </p:cNvSpPr>
          <p:nvPr>
            <p:ph idx="1"/>
          </p:nvPr>
        </p:nvSpPr>
        <p:spPr>
          <a:xfrm>
            <a:off x="838200" y="1024572"/>
            <a:ext cx="5257801" cy="5071699"/>
          </a:xfrm>
        </p:spPr>
        <p:txBody>
          <a:bodyPr>
            <a:normAutofit fontScale="92500"/>
          </a:bodyPr>
          <a:lstStyle/>
          <a:p>
            <a:pPr marL="349250" indent="-349250">
              <a:lnSpc>
                <a:spcPct val="120000"/>
              </a:lnSpc>
              <a:buFont typeface="+mj-lt"/>
              <a:buAutoNum type="arabicPeriod"/>
            </a:pPr>
            <a:r>
              <a:rPr lang="en-US" sz="1600" b="1" dirty="0"/>
              <a:t>Section 1:   Executive Summary</a:t>
            </a:r>
          </a:p>
          <a:p>
            <a:pPr marL="457200" lvl="1" indent="0">
              <a:lnSpc>
                <a:spcPct val="120000"/>
              </a:lnSpc>
              <a:buNone/>
            </a:pPr>
            <a:r>
              <a:rPr lang="en-US" sz="1400" dirty="0"/>
              <a:t>Highlights your value proposition, why you will win in the marketplace, how you will grow and how you will make money.</a:t>
            </a:r>
          </a:p>
          <a:p>
            <a:pPr marL="349250" indent="-349250">
              <a:lnSpc>
                <a:spcPct val="120000"/>
              </a:lnSpc>
              <a:buFont typeface="+mj-lt"/>
              <a:buAutoNum type="arabicPeriod"/>
            </a:pPr>
            <a:r>
              <a:rPr lang="en-US" sz="1600" b="1" dirty="0"/>
              <a:t>Value proposition and company description</a:t>
            </a:r>
          </a:p>
          <a:p>
            <a:pPr marL="457200" lvl="1" indent="0">
              <a:lnSpc>
                <a:spcPct val="120000"/>
              </a:lnSpc>
              <a:buNone/>
            </a:pPr>
            <a:r>
              <a:rPr lang="en-US" sz="1400" dirty="0"/>
              <a:t>Specifics on the customer need/want you are going to address and how you will do it differently than other alternatives</a:t>
            </a:r>
          </a:p>
          <a:p>
            <a:pPr marL="349250" indent="-349250">
              <a:lnSpc>
                <a:spcPct val="120000"/>
              </a:lnSpc>
              <a:buFont typeface="+mj-lt"/>
              <a:buAutoNum type="arabicPeriod"/>
            </a:pPr>
            <a:r>
              <a:rPr lang="en-US" sz="1600" b="1" dirty="0"/>
              <a:t>Market Analysis and Target Customer</a:t>
            </a:r>
          </a:p>
          <a:p>
            <a:pPr marL="457200" lvl="1" indent="0">
              <a:lnSpc>
                <a:spcPct val="120000"/>
              </a:lnSpc>
              <a:buNone/>
            </a:pPr>
            <a:r>
              <a:rPr lang="en-US" sz="1400" dirty="0"/>
              <a:t>Define your target and potential customer.  Describe your industry, your target market size (addressable market) and potential market share.</a:t>
            </a:r>
          </a:p>
          <a:p>
            <a:pPr marL="349250" indent="-349250">
              <a:lnSpc>
                <a:spcPct val="120000"/>
              </a:lnSpc>
              <a:buFont typeface="+mj-lt"/>
              <a:buAutoNum type="arabicPeriod"/>
            </a:pPr>
            <a:r>
              <a:rPr lang="en-US" sz="1600" b="1" dirty="0"/>
              <a:t>Competitive position and pricing</a:t>
            </a:r>
          </a:p>
          <a:p>
            <a:pPr marL="457200" lvl="1" indent="0">
              <a:lnSpc>
                <a:spcPct val="120000"/>
              </a:lnSpc>
              <a:buNone/>
            </a:pPr>
            <a:r>
              <a:rPr lang="en-US" sz="1400" dirty="0"/>
              <a:t>Define the competition, their weaknesses and gaps that you can fill.    Define your pricing strategy relative to the competition.</a:t>
            </a:r>
          </a:p>
          <a:p>
            <a:pPr marL="349250" indent="-349250">
              <a:lnSpc>
                <a:spcPct val="120000"/>
              </a:lnSpc>
              <a:buFont typeface="+mj-lt"/>
              <a:buAutoNum type="arabicPeriod"/>
            </a:pPr>
            <a:r>
              <a:rPr lang="en-US" sz="1600" b="1" dirty="0"/>
              <a:t>Sales strategy and marketing plan</a:t>
            </a:r>
          </a:p>
          <a:p>
            <a:pPr marL="457200" lvl="1" indent="0">
              <a:lnSpc>
                <a:spcPct val="120000"/>
              </a:lnSpc>
              <a:buNone/>
            </a:pPr>
            <a:r>
              <a:rPr lang="en-US" sz="1400" dirty="0"/>
              <a:t>Demonstrate how you plan to sell your product/service and a timeline of marketing activities to promote your business </a:t>
            </a:r>
          </a:p>
          <a:p>
            <a:pPr marL="457200" lvl="1" indent="0">
              <a:lnSpc>
                <a:spcPct val="120000"/>
              </a:lnSpc>
              <a:buNone/>
            </a:pPr>
            <a:endParaRPr lang="en-US" sz="1400" dirty="0"/>
          </a:p>
          <a:p>
            <a:pPr marL="457200" lvl="1" indent="0">
              <a:lnSpc>
                <a:spcPct val="120000"/>
              </a:lnSpc>
              <a:buNone/>
            </a:pPr>
            <a:endParaRPr lang="en-US" sz="1400" dirty="0"/>
          </a:p>
          <a:p>
            <a:pPr marL="457200" lvl="1" indent="0">
              <a:buNone/>
            </a:pPr>
            <a:endParaRPr lang="en-US" sz="1400" dirty="0"/>
          </a:p>
        </p:txBody>
      </p:sp>
      <p:sp>
        <p:nvSpPr>
          <p:cNvPr id="4" name="Content Placeholder 2">
            <a:extLst>
              <a:ext uri="{FF2B5EF4-FFF2-40B4-BE49-F238E27FC236}">
                <a16:creationId xmlns:a16="http://schemas.microsoft.com/office/drawing/2014/main" id="{D9E223B1-4C1C-B0D2-69CF-12A4DB67B1F6}"/>
              </a:ext>
            </a:extLst>
          </p:cNvPr>
          <p:cNvSpPr txBox="1">
            <a:spLocks/>
          </p:cNvSpPr>
          <p:nvPr/>
        </p:nvSpPr>
        <p:spPr>
          <a:xfrm>
            <a:off x="6944325" y="1024571"/>
            <a:ext cx="4975952" cy="50716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9250" indent="-349250">
              <a:lnSpc>
                <a:spcPct val="120000"/>
              </a:lnSpc>
              <a:buFont typeface="+mj-lt"/>
              <a:buAutoNum type="arabicPeriod" startAt="6"/>
            </a:pPr>
            <a:r>
              <a:rPr lang="en-US" sz="1600" b="1" dirty="0"/>
              <a:t>Operating model</a:t>
            </a:r>
          </a:p>
          <a:p>
            <a:pPr marL="457200" lvl="1" indent="0">
              <a:lnSpc>
                <a:spcPct val="120000"/>
              </a:lnSpc>
              <a:buFont typeface="Arial" panose="020B0604020202020204" pitchFamily="34" charset="0"/>
              <a:buNone/>
            </a:pPr>
            <a:r>
              <a:rPr lang="en-US" sz="1400" dirty="0"/>
              <a:t>Describe how you will produce and distribute your product or deliver your service and attract required employees and suppliers</a:t>
            </a:r>
          </a:p>
          <a:p>
            <a:pPr marL="349250" indent="-349250">
              <a:lnSpc>
                <a:spcPct val="120000"/>
              </a:lnSpc>
              <a:buFont typeface="+mj-lt"/>
              <a:buAutoNum type="arabicPeriod" startAt="6"/>
            </a:pPr>
            <a:r>
              <a:rPr lang="en-US" sz="1600" b="1" dirty="0"/>
              <a:t>Team and Organization</a:t>
            </a:r>
          </a:p>
          <a:p>
            <a:pPr marL="457200" lvl="1" indent="0">
              <a:lnSpc>
                <a:spcPct val="120000"/>
              </a:lnSpc>
              <a:buFont typeface="Arial" panose="020B0604020202020204" pitchFamily="34" charset="0"/>
              <a:buNone/>
            </a:pPr>
            <a:r>
              <a:rPr lang="en-US" sz="1400" dirty="0"/>
              <a:t>Highlight the expertise/experience of principals.   Optionally provide a team structure and highlight any unique aspects of your talent model.</a:t>
            </a:r>
          </a:p>
          <a:p>
            <a:pPr marL="349250" indent="-349250">
              <a:lnSpc>
                <a:spcPct val="120000"/>
              </a:lnSpc>
              <a:buFont typeface="+mj-lt"/>
              <a:buAutoNum type="arabicPeriod" startAt="6"/>
            </a:pPr>
            <a:r>
              <a:rPr lang="en-US" sz="1600" b="1" dirty="0"/>
              <a:t>Financial Plan (two levels)</a:t>
            </a:r>
          </a:p>
          <a:p>
            <a:pPr marL="457200" lvl="1" indent="0">
              <a:lnSpc>
                <a:spcPct val="120000"/>
              </a:lnSpc>
              <a:buFont typeface="Arial" panose="020B0604020202020204" pitchFamily="34" charset="0"/>
              <a:buNone/>
            </a:pPr>
            <a:r>
              <a:rPr lang="en-US" sz="1400" dirty="0"/>
              <a:t>If the business plan is early in development, a simple pro forma of how you can make margin may suffice</a:t>
            </a:r>
          </a:p>
          <a:p>
            <a:pPr marL="457200" lvl="1" indent="0">
              <a:lnSpc>
                <a:spcPct val="120000"/>
              </a:lnSpc>
              <a:buFont typeface="Arial" panose="020B0604020202020204" pitchFamily="34" charset="0"/>
              <a:buNone/>
            </a:pPr>
            <a:r>
              <a:rPr lang="en-US" sz="1400" dirty="0"/>
              <a:t>If you are seeking funding , multi-year income statement, cash flow and balance sheet are required.   </a:t>
            </a:r>
          </a:p>
          <a:p>
            <a:pPr marL="349250" indent="-349250">
              <a:lnSpc>
                <a:spcPct val="120000"/>
              </a:lnSpc>
              <a:buFont typeface="+mj-lt"/>
              <a:buAutoNum type="arabicPeriod" startAt="6"/>
            </a:pPr>
            <a:r>
              <a:rPr lang="en-US" sz="1600" b="1" dirty="0"/>
              <a:t>Optional:  Use of Funds</a:t>
            </a:r>
          </a:p>
          <a:p>
            <a:pPr marL="458788" indent="-966788">
              <a:lnSpc>
                <a:spcPct val="120000"/>
              </a:lnSpc>
              <a:buFont typeface="Arial" panose="020B0604020202020204" pitchFamily="34" charset="0"/>
              <a:buNone/>
              <a:tabLst>
                <a:tab pos="447675" algn="l"/>
              </a:tabLst>
            </a:pPr>
            <a:r>
              <a:rPr lang="en-US" sz="1600" dirty="0"/>
              <a:t>		</a:t>
            </a:r>
            <a:r>
              <a:rPr lang="en-US" sz="1400" dirty="0"/>
              <a:t>If seeking funding describe in detail how the funds will be used and the anticipated return on </a:t>
            </a:r>
            <a:r>
              <a:rPr lang="en-US" sz="1400" dirty="0" err="1"/>
              <a:t>investmen.t</a:t>
            </a:r>
            <a:r>
              <a:rPr lang="en-US" sz="1600" dirty="0"/>
              <a:t>	</a:t>
            </a:r>
          </a:p>
          <a:p>
            <a:pPr marL="457200" lvl="1" indent="0">
              <a:lnSpc>
                <a:spcPct val="120000"/>
              </a:lnSpc>
              <a:buFont typeface="Arial" panose="020B0604020202020204" pitchFamily="34" charset="0"/>
              <a:buNone/>
            </a:pPr>
            <a:endParaRPr lang="en-US" sz="1400" dirty="0"/>
          </a:p>
          <a:p>
            <a:pPr marL="457200" lvl="1" indent="0">
              <a:lnSpc>
                <a:spcPct val="120000"/>
              </a:lnSpc>
              <a:buFont typeface="Arial" panose="020B0604020202020204" pitchFamily="34" charset="0"/>
              <a:buNone/>
            </a:pPr>
            <a:endParaRPr lang="en-US" sz="1400" dirty="0"/>
          </a:p>
          <a:p>
            <a:pPr marL="457200" lvl="1" indent="0">
              <a:buFont typeface="Arial" panose="020B0604020202020204" pitchFamily="34" charset="0"/>
              <a:buNone/>
            </a:pPr>
            <a:endParaRPr lang="en-US" sz="1400" dirty="0"/>
          </a:p>
        </p:txBody>
      </p:sp>
      <p:sp>
        <p:nvSpPr>
          <p:cNvPr id="5" name="TextBox 4">
            <a:extLst>
              <a:ext uri="{FF2B5EF4-FFF2-40B4-BE49-F238E27FC236}">
                <a16:creationId xmlns:a16="http://schemas.microsoft.com/office/drawing/2014/main" id="{F6A60B59-A53E-6D22-1F00-A694768C26F5}"/>
              </a:ext>
            </a:extLst>
          </p:cNvPr>
          <p:cNvSpPr txBox="1"/>
          <p:nvPr/>
        </p:nvSpPr>
        <p:spPr>
          <a:xfrm>
            <a:off x="448662" y="1029300"/>
            <a:ext cx="726996" cy="1606054"/>
          </a:xfrm>
          <a:prstGeom prst="rect">
            <a:avLst/>
          </a:prstGeom>
          <a:noFill/>
          <a:ln>
            <a:solidFill>
              <a:schemeClr val="accent1"/>
            </a:solidFill>
          </a:ln>
        </p:spPr>
        <p:txBody>
          <a:bodyPr wrap="square" rtlCol="0">
            <a:noAutofit/>
          </a:bodyPr>
          <a:lstStyle/>
          <a:p>
            <a:r>
              <a:rPr lang="en-US" dirty="0"/>
              <a:t>1.</a:t>
            </a:r>
          </a:p>
        </p:txBody>
      </p:sp>
      <p:sp>
        <p:nvSpPr>
          <p:cNvPr id="6" name="TextBox 5">
            <a:extLst>
              <a:ext uri="{FF2B5EF4-FFF2-40B4-BE49-F238E27FC236}">
                <a16:creationId xmlns:a16="http://schemas.microsoft.com/office/drawing/2014/main" id="{D4B19D15-5034-58AB-B907-6E7B50AE4685}"/>
              </a:ext>
            </a:extLst>
          </p:cNvPr>
          <p:cNvSpPr txBox="1"/>
          <p:nvPr/>
        </p:nvSpPr>
        <p:spPr>
          <a:xfrm>
            <a:off x="463138" y="2728684"/>
            <a:ext cx="726995" cy="2134502"/>
          </a:xfrm>
          <a:prstGeom prst="rect">
            <a:avLst/>
          </a:prstGeom>
          <a:noFill/>
          <a:ln>
            <a:solidFill>
              <a:schemeClr val="accent1"/>
            </a:solidFill>
          </a:ln>
        </p:spPr>
        <p:txBody>
          <a:bodyPr wrap="square" rtlCol="0">
            <a:noAutofit/>
          </a:bodyPr>
          <a:lstStyle/>
          <a:p>
            <a:r>
              <a:rPr lang="en-US" dirty="0"/>
              <a:t>2.</a:t>
            </a:r>
          </a:p>
        </p:txBody>
      </p:sp>
      <p:sp>
        <p:nvSpPr>
          <p:cNvPr id="7" name="TextBox 6">
            <a:extLst>
              <a:ext uri="{FF2B5EF4-FFF2-40B4-BE49-F238E27FC236}">
                <a16:creationId xmlns:a16="http://schemas.microsoft.com/office/drawing/2014/main" id="{B9D7AB21-A431-B866-AEDC-E153F55D3F45}"/>
              </a:ext>
            </a:extLst>
          </p:cNvPr>
          <p:cNvSpPr txBox="1"/>
          <p:nvPr/>
        </p:nvSpPr>
        <p:spPr>
          <a:xfrm>
            <a:off x="463137" y="5049847"/>
            <a:ext cx="726995" cy="778853"/>
          </a:xfrm>
          <a:prstGeom prst="rect">
            <a:avLst/>
          </a:prstGeom>
          <a:noFill/>
          <a:ln>
            <a:solidFill>
              <a:schemeClr val="accent1"/>
            </a:solidFill>
          </a:ln>
        </p:spPr>
        <p:txBody>
          <a:bodyPr wrap="square" rtlCol="0">
            <a:noAutofit/>
          </a:bodyPr>
          <a:lstStyle/>
          <a:p>
            <a:r>
              <a:rPr lang="en-US" dirty="0"/>
              <a:t>3.</a:t>
            </a:r>
          </a:p>
        </p:txBody>
      </p:sp>
      <p:sp>
        <p:nvSpPr>
          <p:cNvPr id="8" name="TextBox 7">
            <a:extLst>
              <a:ext uri="{FF2B5EF4-FFF2-40B4-BE49-F238E27FC236}">
                <a16:creationId xmlns:a16="http://schemas.microsoft.com/office/drawing/2014/main" id="{A6ED9FC4-0CAD-4406-8518-B551CDA9DD11}"/>
              </a:ext>
            </a:extLst>
          </p:cNvPr>
          <p:cNvSpPr txBox="1"/>
          <p:nvPr/>
        </p:nvSpPr>
        <p:spPr>
          <a:xfrm>
            <a:off x="6471063" y="1024570"/>
            <a:ext cx="726995" cy="2137475"/>
          </a:xfrm>
          <a:prstGeom prst="rect">
            <a:avLst/>
          </a:prstGeom>
          <a:noFill/>
          <a:ln>
            <a:solidFill>
              <a:schemeClr val="accent1"/>
            </a:solidFill>
          </a:ln>
        </p:spPr>
        <p:txBody>
          <a:bodyPr wrap="square" rtlCol="0">
            <a:noAutofit/>
          </a:bodyPr>
          <a:lstStyle/>
          <a:p>
            <a:r>
              <a:rPr lang="en-US" dirty="0"/>
              <a:t>4.</a:t>
            </a:r>
          </a:p>
        </p:txBody>
      </p:sp>
      <p:sp>
        <p:nvSpPr>
          <p:cNvPr id="9" name="TextBox 8">
            <a:extLst>
              <a:ext uri="{FF2B5EF4-FFF2-40B4-BE49-F238E27FC236}">
                <a16:creationId xmlns:a16="http://schemas.microsoft.com/office/drawing/2014/main" id="{3DD5201D-21BF-3CF2-8E8B-621D63F4E35A}"/>
              </a:ext>
            </a:extLst>
          </p:cNvPr>
          <p:cNvSpPr txBox="1"/>
          <p:nvPr/>
        </p:nvSpPr>
        <p:spPr>
          <a:xfrm>
            <a:off x="6499437" y="3340175"/>
            <a:ext cx="726995" cy="1333006"/>
          </a:xfrm>
          <a:prstGeom prst="rect">
            <a:avLst/>
          </a:prstGeom>
          <a:noFill/>
          <a:ln>
            <a:solidFill>
              <a:schemeClr val="accent1"/>
            </a:solidFill>
          </a:ln>
        </p:spPr>
        <p:txBody>
          <a:bodyPr wrap="square" rtlCol="0">
            <a:noAutofit/>
          </a:bodyPr>
          <a:lstStyle/>
          <a:p>
            <a:r>
              <a:rPr lang="en-US" dirty="0"/>
              <a:t>5.</a:t>
            </a:r>
          </a:p>
        </p:txBody>
      </p:sp>
      <p:sp>
        <p:nvSpPr>
          <p:cNvPr id="10" name="TextBox 9">
            <a:extLst>
              <a:ext uri="{FF2B5EF4-FFF2-40B4-BE49-F238E27FC236}">
                <a16:creationId xmlns:a16="http://schemas.microsoft.com/office/drawing/2014/main" id="{17E7885B-8E31-6286-3302-FE7528FFE318}"/>
              </a:ext>
            </a:extLst>
          </p:cNvPr>
          <p:cNvSpPr txBox="1"/>
          <p:nvPr/>
        </p:nvSpPr>
        <p:spPr>
          <a:xfrm>
            <a:off x="1370278" y="5952778"/>
            <a:ext cx="9089152" cy="523220"/>
          </a:xfrm>
          <a:prstGeom prst="rect">
            <a:avLst/>
          </a:prstGeom>
          <a:noFill/>
          <a:ln>
            <a:solidFill>
              <a:schemeClr val="accent1"/>
            </a:solidFill>
          </a:ln>
        </p:spPr>
        <p:txBody>
          <a:bodyPr wrap="square" rtlCol="0">
            <a:spAutoFit/>
          </a:bodyPr>
          <a:lstStyle/>
          <a:p>
            <a:pPr algn="ctr"/>
            <a:r>
              <a:rPr lang="en-US" sz="1400" i="1" dirty="0"/>
              <a:t>There are business plan templates ranging from a single page to 100 pages.   For early-stage start-ups, it should include 5 to 8 sections.  </a:t>
            </a:r>
          </a:p>
        </p:txBody>
      </p:sp>
      <p:sp>
        <p:nvSpPr>
          <p:cNvPr id="13" name="Date Placeholder 12">
            <a:extLst>
              <a:ext uri="{FF2B5EF4-FFF2-40B4-BE49-F238E27FC236}">
                <a16:creationId xmlns:a16="http://schemas.microsoft.com/office/drawing/2014/main" id="{FDBB9CAC-389F-B112-6419-5E9BAB5D369E}"/>
              </a:ext>
            </a:extLst>
          </p:cNvPr>
          <p:cNvSpPr>
            <a:spLocks noGrp="1"/>
          </p:cNvSpPr>
          <p:nvPr>
            <p:ph type="dt" sz="half" idx="10"/>
          </p:nvPr>
        </p:nvSpPr>
        <p:spPr/>
        <p:txBody>
          <a:bodyPr/>
          <a:lstStyle/>
          <a:p>
            <a:fld id="{9EEFCE3F-A9B3-9048-8D53-3D19D9944143}" type="datetime1">
              <a:rPr lang="en-US" smtClean="0"/>
              <a:t>4/26/25</a:t>
            </a:fld>
            <a:endParaRPr lang="en-US"/>
          </a:p>
        </p:txBody>
      </p:sp>
      <p:sp>
        <p:nvSpPr>
          <p:cNvPr id="14" name="Footer Placeholder 13">
            <a:extLst>
              <a:ext uri="{FF2B5EF4-FFF2-40B4-BE49-F238E27FC236}">
                <a16:creationId xmlns:a16="http://schemas.microsoft.com/office/drawing/2014/main" id="{21379CE6-12F9-4FF4-EBC7-84906BC000EA}"/>
              </a:ext>
            </a:extLst>
          </p:cNvPr>
          <p:cNvSpPr>
            <a:spLocks noGrp="1"/>
          </p:cNvSpPr>
          <p:nvPr>
            <p:ph type="ftr" sz="quarter" idx="11"/>
          </p:nvPr>
        </p:nvSpPr>
        <p:spPr/>
        <p:txBody>
          <a:bodyPr/>
          <a:lstStyle/>
          <a:p>
            <a:r>
              <a:rPr lang="en-US"/>
              <a:t>Business Planning</a:t>
            </a:r>
            <a:endParaRPr lang="en-US" dirty="0"/>
          </a:p>
        </p:txBody>
      </p:sp>
      <p:sp>
        <p:nvSpPr>
          <p:cNvPr id="15" name="Slide Number Placeholder 14">
            <a:extLst>
              <a:ext uri="{FF2B5EF4-FFF2-40B4-BE49-F238E27FC236}">
                <a16:creationId xmlns:a16="http://schemas.microsoft.com/office/drawing/2014/main" id="{6D8F6970-0BD2-DCC9-836C-3534BC5A9B80}"/>
              </a:ext>
            </a:extLst>
          </p:cNvPr>
          <p:cNvSpPr>
            <a:spLocks noGrp="1"/>
          </p:cNvSpPr>
          <p:nvPr>
            <p:ph type="sldNum" sz="quarter" idx="12"/>
          </p:nvPr>
        </p:nvSpPr>
        <p:spPr/>
        <p:txBody>
          <a:bodyPr/>
          <a:lstStyle/>
          <a:p>
            <a:fld id="{7C6FF9C9-1ADD-AB4C-83F8-365985181A80}" type="slidenum">
              <a:rPr lang="en-US" smtClean="0"/>
              <a:t>20</a:t>
            </a:fld>
            <a:endParaRPr lang="en-US"/>
          </a:p>
        </p:txBody>
      </p:sp>
    </p:spTree>
    <p:extLst>
      <p:ext uri="{BB962C8B-B14F-4D97-AF65-F5344CB8AC3E}">
        <p14:creationId xmlns:p14="http://schemas.microsoft.com/office/powerpoint/2010/main" val="289851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1C49-634E-5861-3392-ACE620DA1D09}"/>
              </a:ext>
            </a:extLst>
          </p:cNvPr>
          <p:cNvSpPr>
            <a:spLocks noGrp="1"/>
          </p:cNvSpPr>
          <p:nvPr>
            <p:ph type="title"/>
          </p:nvPr>
        </p:nvSpPr>
        <p:spPr>
          <a:xfrm>
            <a:off x="838200" y="365125"/>
            <a:ext cx="10515600" cy="612337"/>
          </a:xfrm>
        </p:spPr>
        <p:txBody>
          <a:bodyPr>
            <a:normAutofit/>
          </a:bodyPr>
          <a:lstStyle/>
          <a:p>
            <a:r>
              <a:rPr lang="en-US" sz="3600" dirty="0"/>
              <a:t>What do the VC Folks Want to See (Copilot)</a:t>
            </a:r>
          </a:p>
        </p:txBody>
      </p:sp>
      <p:sp>
        <p:nvSpPr>
          <p:cNvPr id="3" name="Content Placeholder 2">
            <a:extLst>
              <a:ext uri="{FF2B5EF4-FFF2-40B4-BE49-F238E27FC236}">
                <a16:creationId xmlns:a16="http://schemas.microsoft.com/office/drawing/2014/main" id="{D8CCDD96-CEAD-3FB2-9013-835526F41A56}"/>
              </a:ext>
            </a:extLst>
          </p:cNvPr>
          <p:cNvSpPr>
            <a:spLocks noGrp="1"/>
          </p:cNvSpPr>
          <p:nvPr>
            <p:ph idx="1"/>
          </p:nvPr>
        </p:nvSpPr>
        <p:spPr>
          <a:xfrm>
            <a:off x="838200" y="1253331"/>
            <a:ext cx="10515600" cy="4351338"/>
          </a:xfrm>
        </p:spPr>
        <p:txBody>
          <a:bodyPr>
            <a:normAutofit fontScale="77500" lnSpcReduction="20000"/>
          </a:bodyPr>
          <a:lstStyle/>
          <a:p>
            <a:pPr marL="0" indent="0">
              <a:buNone/>
            </a:pPr>
            <a:r>
              <a:rPr lang="en-US" dirty="0"/>
              <a:t>#1 – Market scalability:   Based on your value proposition, customer segment and the overall market, can the business grow quickly</a:t>
            </a:r>
          </a:p>
          <a:p>
            <a:pPr marL="0" indent="0">
              <a:buNone/>
            </a:pPr>
            <a:endParaRPr lang="en-US" dirty="0"/>
          </a:p>
          <a:p>
            <a:pPr marL="0" indent="0">
              <a:buNone/>
            </a:pPr>
            <a:r>
              <a:rPr lang="en-US" dirty="0"/>
              <a:t>#2 – Management Team:   Does the management team have strong track record, know the business and demonstrated commitment to the business</a:t>
            </a:r>
          </a:p>
          <a:p>
            <a:pPr marL="0" indent="0">
              <a:buNone/>
            </a:pPr>
            <a:endParaRPr lang="en-US" dirty="0"/>
          </a:p>
          <a:p>
            <a:pPr marL="0" indent="0">
              <a:buNone/>
            </a:pPr>
            <a:r>
              <a:rPr lang="en-US" dirty="0"/>
              <a:t>#3 – Financial projections:  Are the financial projects sufficient and realistic providing the potential of significant returns</a:t>
            </a:r>
          </a:p>
          <a:p>
            <a:pPr marL="0" indent="0">
              <a:buNone/>
            </a:pPr>
            <a:endParaRPr lang="en-US" dirty="0"/>
          </a:p>
          <a:p>
            <a:pPr marL="0" indent="0">
              <a:buNone/>
            </a:pPr>
            <a:r>
              <a:rPr lang="en-US" dirty="0"/>
              <a:t>#4 – Competitive advantage:  Based on your value proposition, differentiation, and competitive analysis, do you show a distinct advantage in the marketplace</a:t>
            </a:r>
          </a:p>
          <a:p>
            <a:pPr marL="0" indent="0">
              <a:buNone/>
            </a:pPr>
            <a:endParaRPr lang="en-US" dirty="0"/>
          </a:p>
          <a:p>
            <a:pPr marL="0" indent="0">
              <a:buNone/>
            </a:pPr>
            <a:r>
              <a:rPr lang="en-US" dirty="0"/>
              <a:t>#5 – Do you have a clear plan for the use of the funds you are seeking</a:t>
            </a:r>
          </a:p>
        </p:txBody>
      </p:sp>
      <p:sp>
        <p:nvSpPr>
          <p:cNvPr id="6" name="Date Placeholder 5">
            <a:extLst>
              <a:ext uri="{FF2B5EF4-FFF2-40B4-BE49-F238E27FC236}">
                <a16:creationId xmlns:a16="http://schemas.microsoft.com/office/drawing/2014/main" id="{B0108E1A-5BA9-A87D-084F-5DCA542A96AF}"/>
              </a:ext>
            </a:extLst>
          </p:cNvPr>
          <p:cNvSpPr>
            <a:spLocks noGrp="1"/>
          </p:cNvSpPr>
          <p:nvPr>
            <p:ph type="dt" sz="half" idx="10"/>
          </p:nvPr>
        </p:nvSpPr>
        <p:spPr/>
        <p:txBody>
          <a:bodyPr/>
          <a:lstStyle/>
          <a:p>
            <a:fld id="{F0EEE991-2F19-A140-92FC-383372064977}" type="datetime1">
              <a:rPr lang="en-US" smtClean="0"/>
              <a:t>4/26/25</a:t>
            </a:fld>
            <a:endParaRPr lang="en-US"/>
          </a:p>
        </p:txBody>
      </p:sp>
      <p:sp>
        <p:nvSpPr>
          <p:cNvPr id="7" name="Footer Placeholder 6">
            <a:extLst>
              <a:ext uri="{FF2B5EF4-FFF2-40B4-BE49-F238E27FC236}">
                <a16:creationId xmlns:a16="http://schemas.microsoft.com/office/drawing/2014/main" id="{E946A3BC-6371-3AE6-4F69-49695899ED2A}"/>
              </a:ext>
            </a:extLst>
          </p:cNvPr>
          <p:cNvSpPr>
            <a:spLocks noGrp="1"/>
          </p:cNvSpPr>
          <p:nvPr>
            <p:ph type="ftr" sz="quarter" idx="11"/>
          </p:nvPr>
        </p:nvSpPr>
        <p:spPr/>
        <p:txBody>
          <a:bodyPr/>
          <a:lstStyle/>
          <a:p>
            <a:r>
              <a:rPr lang="en-US"/>
              <a:t>Business Planning</a:t>
            </a:r>
            <a:endParaRPr lang="en-US" dirty="0"/>
          </a:p>
        </p:txBody>
      </p:sp>
      <p:sp>
        <p:nvSpPr>
          <p:cNvPr id="8" name="Slide Number Placeholder 7">
            <a:extLst>
              <a:ext uri="{FF2B5EF4-FFF2-40B4-BE49-F238E27FC236}">
                <a16:creationId xmlns:a16="http://schemas.microsoft.com/office/drawing/2014/main" id="{C9D8B9E6-50F6-734F-66CA-23F1E7FC0880}"/>
              </a:ext>
            </a:extLst>
          </p:cNvPr>
          <p:cNvSpPr>
            <a:spLocks noGrp="1"/>
          </p:cNvSpPr>
          <p:nvPr>
            <p:ph type="sldNum" sz="quarter" idx="12"/>
          </p:nvPr>
        </p:nvSpPr>
        <p:spPr/>
        <p:txBody>
          <a:bodyPr/>
          <a:lstStyle/>
          <a:p>
            <a:fld id="{7C6FF9C9-1ADD-AB4C-83F8-365985181A80}" type="slidenum">
              <a:rPr lang="en-US" smtClean="0"/>
              <a:t>21</a:t>
            </a:fld>
            <a:endParaRPr lang="en-US"/>
          </a:p>
        </p:txBody>
      </p:sp>
    </p:spTree>
    <p:extLst>
      <p:ext uri="{BB962C8B-B14F-4D97-AF65-F5344CB8AC3E}">
        <p14:creationId xmlns:p14="http://schemas.microsoft.com/office/powerpoint/2010/main" val="330249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C9BFB-81FE-F7BA-4C45-DB6B805A54FE}"/>
              </a:ext>
            </a:extLst>
          </p:cNvPr>
          <p:cNvSpPr>
            <a:spLocks noGrp="1"/>
          </p:cNvSpPr>
          <p:nvPr>
            <p:ph type="title"/>
          </p:nvPr>
        </p:nvSpPr>
        <p:spPr>
          <a:xfrm>
            <a:off x="838200" y="365126"/>
            <a:ext cx="10515600" cy="627652"/>
          </a:xfrm>
        </p:spPr>
        <p:txBody>
          <a:bodyPr>
            <a:normAutofit/>
          </a:bodyPr>
          <a:lstStyle/>
          <a:p>
            <a:r>
              <a:rPr lang="en-US" sz="3200" dirty="0"/>
              <a:t>Do I Really Need a Business Plan</a:t>
            </a:r>
          </a:p>
        </p:txBody>
      </p:sp>
      <p:pic>
        <p:nvPicPr>
          <p:cNvPr id="7" name="Content Placeholder 6" descr="Dog looking up at the camera">
            <a:extLst>
              <a:ext uri="{FF2B5EF4-FFF2-40B4-BE49-F238E27FC236}">
                <a16:creationId xmlns:a16="http://schemas.microsoft.com/office/drawing/2014/main" id="{EF588C92-8915-8CD1-739F-69C93F4D7653}"/>
              </a:ext>
            </a:extLst>
          </p:cNvPr>
          <p:cNvPicPr>
            <a:picLocks noGrp="1" noChangeAspect="1"/>
          </p:cNvPicPr>
          <p:nvPr>
            <p:ph idx="1"/>
          </p:nvPr>
        </p:nvPicPr>
        <p:blipFill>
          <a:blip r:embed="rId3"/>
          <a:stretch>
            <a:fillRect/>
          </a:stretch>
        </p:blipFill>
        <p:spPr>
          <a:xfrm>
            <a:off x="502729" y="1587881"/>
            <a:ext cx="5678616" cy="4351338"/>
          </a:xfrm>
        </p:spPr>
      </p:pic>
      <p:sp>
        <p:nvSpPr>
          <p:cNvPr id="3" name="TextBox 2">
            <a:extLst>
              <a:ext uri="{FF2B5EF4-FFF2-40B4-BE49-F238E27FC236}">
                <a16:creationId xmlns:a16="http://schemas.microsoft.com/office/drawing/2014/main" id="{D2B3724C-C737-D780-3104-869062DE5548}"/>
              </a:ext>
            </a:extLst>
          </p:cNvPr>
          <p:cNvSpPr txBox="1"/>
          <p:nvPr/>
        </p:nvSpPr>
        <p:spPr>
          <a:xfrm>
            <a:off x="6684579" y="1587881"/>
            <a:ext cx="3669018" cy="369332"/>
          </a:xfrm>
          <a:prstGeom prst="rect">
            <a:avLst/>
          </a:prstGeom>
          <a:noFill/>
        </p:spPr>
        <p:txBody>
          <a:bodyPr wrap="none" rtlCol="0">
            <a:spAutoFit/>
          </a:bodyPr>
          <a:lstStyle/>
          <a:p>
            <a:r>
              <a:rPr lang="en-US" b="1" i="1" dirty="0"/>
              <a:t>I’d like to be in the “Pet” business</a:t>
            </a:r>
          </a:p>
        </p:txBody>
      </p:sp>
      <p:graphicFrame>
        <p:nvGraphicFramePr>
          <p:cNvPr id="10" name="TextBox 7">
            <a:extLst>
              <a:ext uri="{FF2B5EF4-FFF2-40B4-BE49-F238E27FC236}">
                <a16:creationId xmlns:a16="http://schemas.microsoft.com/office/drawing/2014/main" id="{6C27CB67-8D0E-F53A-8C19-F1E8D306AEC3}"/>
              </a:ext>
            </a:extLst>
          </p:cNvPr>
          <p:cNvGraphicFramePr/>
          <p:nvPr/>
        </p:nvGraphicFramePr>
        <p:xfrm>
          <a:off x="6474360" y="2156764"/>
          <a:ext cx="5130828" cy="42473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Date Placeholder 5">
            <a:extLst>
              <a:ext uri="{FF2B5EF4-FFF2-40B4-BE49-F238E27FC236}">
                <a16:creationId xmlns:a16="http://schemas.microsoft.com/office/drawing/2014/main" id="{A8E321D2-3CB1-E2BE-AFE0-D1BFAC6E12F3}"/>
              </a:ext>
            </a:extLst>
          </p:cNvPr>
          <p:cNvSpPr>
            <a:spLocks noGrp="1"/>
          </p:cNvSpPr>
          <p:nvPr>
            <p:ph type="dt" sz="half" idx="10"/>
          </p:nvPr>
        </p:nvSpPr>
        <p:spPr/>
        <p:txBody>
          <a:bodyPr/>
          <a:lstStyle/>
          <a:p>
            <a:fld id="{28108815-38C1-DC4B-9595-51D79110B626}" type="datetime1">
              <a:rPr lang="en-US" smtClean="0"/>
              <a:t>4/26/25</a:t>
            </a:fld>
            <a:endParaRPr lang="en-US"/>
          </a:p>
        </p:txBody>
      </p:sp>
      <p:sp>
        <p:nvSpPr>
          <p:cNvPr id="8" name="Footer Placeholder 7">
            <a:extLst>
              <a:ext uri="{FF2B5EF4-FFF2-40B4-BE49-F238E27FC236}">
                <a16:creationId xmlns:a16="http://schemas.microsoft.com/office/drawing/2014/main" id="{7AE1030A-DB65-F5A6-A502-71A4D0679E2E}"/>
              </a:ext>
            </a:extLst>
          </p:cNvPr>
          <p:cNvSpPr>
            <a:spLocks noGrp="1"/>
          </p:cNvSpPr>
          <p:nvPr>
            <p:ph type="ftr" sz="quarter" idx="11"/>
          </p:nvPr>
        </p:nvSpPr>
        <p:spPr/>
        <p:txBody>
          <a:bodyPr/>
          <a:lstStyle/>
          <a:p>
            <a:r>
              <a:rPr lang="en-US"/>
              <a:t>Business Planning</a:t>
            </a:r>
            <a:endParaRPr lang="en-US" dirty="0"/>
          </a:p>
        </p:txBody>
      </p:sp>
      <p:sp>
        <p:nvSpPr>
          <p:cNvPr id="9" name="Slide Number Placeholder 8">
            <a:extLst>
              <a:ext uri="{FF2B5EF4-FFF2-40B4-BE49-F238E27FC236}">
                <a16:creationId xmlns:a16="http://schemas.microsoft.com/office/drawing/2014/main" id="{59228033-391A-BD30-2BD8-0A1DEA1F98BF}"/>
              </a:ext>
            </a:extLst>
          </p:cNvPr>
          <p:cNvSpPr>
            <a:spLocks noGrp="1"/>
          </p:cNvSpPr>
          <p:nvPr>
            <p:ph type="sldNum" sz="quarter" idx="12"/>
          </p:nvPr>
        </p:nvSpPr>
        <p:spPr/>
        <p:txBody>
          <a:bodyPr/>
          <a:lstStyle/>
          <a:p>
            <a:fld id="{7C6FF9C9-1ADD-AB4C-83F8-365985181A80}" type="slidenum">
              <a:rPr lang="en-US" smtClean="0"/>
              <a:t>3</a:t>
            </a:fld>
            <a:endParaRPr lang="en-US"/>
          </a:p>
        </p:txBody>
      </p:sp>
    </p:spTree>
    <p:extLst>
      <p:ext uri="{BB962C8B-B14F-4D97-AF65-F5344CB8AC3E}">
        <p14:creationId xmlns:p14="http://schemas.microsoft.com/office/powerpoint/2010/main" val="22330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837F-24FE-52E0-91B6-059E69BED36D}"/>
              </a:ext>
            </a:extLst>
          </p:cNvPr>
          <p:cNvSpPr>
            <a:spLocks noGrp="1"/>
          </p:cNvSpPr>
          <p:nvPr>
            <p:ph type="title"/>
          </p:nvPr>
        </p:nvSpPr>
        <p:spPr>
          <a:xfrm>
            <a:off x="838200" y="365125"/>
            <a:ext cx="10515600" cy="706029"/>
          </a:xfrm>
        </p:spPr>
        <p:txBody>
          <a:bodyPr>
            <a:normAutofit/>
          </a:bodyPr>
          <a:lstStyle/>
          <a:p>
            <a:r>
              <a:rPr lang="en-US" sz="3200" dirty="0"/>
              <a:t>Setting the Context</a:t>
            </a:r>
          </a:p>
        </p:txBody>
      </p:sp>
      <p:sp>
        <p:nvSpPr>
          <p:cNvPr id="3" name="Content Placeholder 2">
            <a:extLst>
              <a:ext uri="{FF2B5EF4-FFF2-40B4-BE49-F238E27FC236}">
                <a16:creationId xmlns:a16="http://schemas.microsoft.com/office/drawing/2014/main" id="{D2D57968-9B6F-C0D8-2FE9-36229407139F}"/>
              </a:ext>
            </a:extLst>
          </p:cNvPr>
          <p:cNvSpPr>
            <a:spLocks noGrp="1"/>
          </p:cNvSpPr>
          <p:nvPr>
            <p:ph idx="1"/>
          </p:nvPr>
        </p:nvSpPr>
        <p:spPr>
          <a:xfrm>
            <a:off x="838200" y="1230714"/>
            <a:ext cx="10515600" cy="961880"/>
          </a:xfrm>
        </p:spPr>
        <p:txBody>
          <a:bodyPr>
            <a:normAutofit fontScale="92500" lnSpcReduction="10000"/>
          </a:bodyPr>
          <a:lstStyle/>
          <a:p>
            <a:pPr marL="0" indent="0" algn="ctr">
              <a:buNone/>
            </a:pPr>
            <a:r>
              <a:rPr lang="en-US" sz="2300" dirty="0"/>
              <a:t>What is a Business Plan?</a:t>
            </a:r>
          </a:p>
          <a:p>
            <a:pPr marL="0" indent="0" algn="ctr">
              <a:buNone/>
            </a:pPr>
            <a:r>
              <a:rPr lang="en-US" sz="1600" dirty="0"/>
              <a:t>	</a:t>
            </a:r>
            <a:r>
              <a:rPr lang="en-US" sz="2100" dirty="0"/>
              <a:t>Copilot:  </a:t>
            </a:r>
            <a:r>
              <a:rPr lang="en-US" sz="1800" b="0" i="0" u="none" strike="noStrike" dirty="0">
                <a:solidFill>
                  <a:srgbClr val="000000"/>
                </a:solidFill>
                <a:effectLst/>
                <a:latin typeface="-webkit-standard"/>
              </a:rPr>
              <a:t>A business plan outlines goals, strategies, operations, and financial projections to guide decision-making and achieve 	objectives effectively.</a:t>
            </a:r>
          </a:p>
          <a:p>
            <a:pPr marL="0" indent="0" algn="ctr">
              <a:buNone/>
            </a:pPr>
            <a:endParaRPr lang="en-US" sz="1400" dirty="0">
              <a:solidFill>
                <a:srgbClr val="000000"/>
              </a:solidFill>
              <a:latin typeface="-webkit-standard"/>
            </a:endParaRPr>
          </a:p>
        </p:txBody>
      </p:sp>
      <p:sp>
        <p:nvSpPr>
          <p:cNvPr id="4" name="Content Placeholder 2">
            <a:extLst>
              <a:ext uri="{FF2B5EF4-FFF2-40B4-BE49-F238E27FC236}">
                <a16:creationId xmlns:a16="http://schemas.microsoft.com/office/drawing/2014/main" id="{22839F7F-B5BC-1028-8328-AC5D8579D9FC}"/>
              </a:ext>
            </a:extLst>
          </p:cNvPr>
          <p:cNvSpPr txBox="1">
            <a:spLocks/>
          </p:cNvSpPr>
          <p:nvPr/>
        </p:nvSpPr>
        <p:spPr>
          <a:xfrm>
            <a:off x="838200" y="2583271"/>
            <a:ext cx="4659217" cy="3512315"/>
          </a:xfrm>
          <a:prstGeom prst="rect">
            <a:avLst/>
          </a:prstGeom>
          <a:solidFill>
            <a:schemeClr val="bg1"/>
          </a:solidFill>
          <a:ln>
            <a:solidFill>
              <a:schemeClr val="tx2">
                <a:lumMod val="50000"/>
                <a:lumOff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0000"/>
                </a:solidFill>
                <a:latin typeface="-webkit-standard"/>
              </a:rPr>
              <a:t>Why do I need one?</a:t>
            </a:r>
          </a:p>
          <a:p>
            <a:pPr lvl="1"/>
            <a:r>
              <a:rPr lang="en-US" sz="1800" dirty="0">
                <a:solidFill>
                  <a:srgbClr val="000000"/>
                </a:solidFill>
                <a:latin typeface="-webkit-standard"/>
              </a:rPr>
              <a:t>Personal Reasons</a:t>
            </a:r>
          </a:p>
          <a:p>
            <a:pPr lvl="2"/>
            <a:r>
              <a:rPr lang="en-US" sz="1050" dirty="0">
                <a:solidFill>
                  <a:srgbClr val="000000"/>
                </a:solidFill>
                <a:latin typeface="-webkit-standard"/>
              </a:rPr>
              <a:t>Clarify the vision for your business</a:t>
            </a:r>
          </a:p>
          <a:p>
            <a:pPr lvl="2"/>
            <a:r>
              <a:rPr lang="en-US" sz="1050" dirty="0">
                <a:solidFill>
                  <a:srgbClr val="000000"/>
                </a:solidFill>
                <a:latin typeface="-webkit-standard"/>
              </a:rPr>
              <a:t>Clearly think through what you are doing so you can build your business with a guiding “north star”</a:t>
            </a:r>
          </a:p>
          <a:p>
            <a:pPr lvl="2"/>
            <a:r>
              <a:rPr lang="en-US" sz="1050" dirty="0">
                <a:solidFill>
                  <a:srgbClr val="000000"/>
                </a:solidFill>
                <a:latin typeface="-webkit-standard"/>
              </a:rPr>
              <a:t>Force attention to detail</a:t>
            </a:r>
          </a:p>
          <a:p>
            <a:pPr lvl="2"/>
            <a:r>
              <a:rPr lang="en-US" sz="1050" dirty="0"/>
              <a:t>Set a foundation for measuring progress</a:t>
            </a:r>
          </a:p>
          <a:p>
            <a:pPr lvl="1"/>
            <a:r>
              <a:rPr lang="en-US" sz="1800" dirty="0"/>
              <a:t>External Reasons</a:t>
            </a:r>
          </a:p>
          <a:p>
            <a:pPr lvl="2"/>
            <a:r>
              <a:rPr lang="en-US" sz="1050" dirty="0"/>
              <a:t>Money (funding)</a:t>
            </a:r>
          </a:p>
          <a:p>
            <a:pPr lvl="2"/>
            <a:r>
              <a:rPr lang="en-US" sz="1050" dirty="0"/>
              <a:t>Attracting partners (e.g. colleagues, suppliers)</a:t>
            </a:r>
          </a:p>
          <a:p>
            <a:pPr lvl="2"/>
            <a:r>
              <a:rPr lang="en-US" sz="1050" dirty="0"/>
              <a:t>Attracting employees</a:t>
            </a:r>
          </a:p>
          <a:p>
            <a:pPr lvl="2"/>
            <a:r>
              <a:rPr lang="en-US" sz="1050" dirty="0"/>
              <a:t>Foundation for your message to potential customers</a:t>
            </a:r>
          </a:p>
        </p:txBody>
      </p:sp>
      <p:sp>
        <p:nvSpPr>
          <p:cNvPr id="6" name="Content Placeholder 2">
            <a:extLst>
              <a:ext uri="{FF2B5EF4-FFF2-40B4-BE49-F238E27FC236}">
                <a16:creationId xmlns:a16="http://schemas.microsoft.com/office/drawing/2014/main" id="{21E8F264-0B18-2B3A-92E8-B365CF34B692}"/>
              </a:ext>
            </a:extLst>
          </p:cNvPr>
          <p:cNvSpPr txBox="1">
            <a:spLocks/>
          </p:cNvSpPr>
          <p:nvPr/>
        </p:nvSpPr>
        <p:spPr>
          <a:xfrm>
            <a:off x="6096000" y="2583270"/>
            <a:ext cx="5257800" cy="3512315"/>
          </a:xfrm>
          <a:prstGeom prst="rect">
            <a:avLst/>
          </a:prstGeom>
          <a:ln>
            <a:solidFill>
              <a:schemeClr val="tx2">
                <a:lumMod val="50000"/>
                <a:lumOff val="50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0000"/>
                </a:solidFill>
                <a:latin typeface="-webkit-standard"/>
              </a:rPr>
              <a:t>Format of a business plan: 5 to </a:t>
            </a:r>
            <a:r>
              <a:rPr lang="en-US" sz="1600" dirty="0">
                <a:solidFill>
                  <a:srgbClr val="000000"/>
                </a:solidFill>
                <a:latin typeface="-webkit-standard"/>
              </a:rPr>
              <a:t>10 Part Outline, but…..</a:t>
            </a:r>
          </a:p>
          <a:p>
            <a:pPr lvl="1"/>
            <a:r>
              <a:rPr lang="en-US" sz="1400" dirty="0">
                <a:solidFill>
                  <a:srgbClr val="000000"/>
                </a:solidFill>
                <a:latin typeface="-webkit-standard"/>
              </a:rPr>
              <a:t>Can range from a 50+ page document to a one-pager.  </a:t>
            </a:r>
          </a:p>
          <a:p>
            <a:pPr lvl="1"/>
            <a:r>
              <a:rPr lang="en-US" sz="1400" dirty="0">
                <a:solidFill>
                  <a:srgbClr val="000000"/>
                </a:solidFill>
                <a:latin typeface="-webkit-standard"/>
              </a:rPr>
              <a:t>Emphasis will change depending on the audience</a:t>
            </a:r>
          </a:p>
          <a:p>
            <a:pPr lvl="2"/>
            <a:r>
              <a:rPr lang="en-US" sz="1200" dirty="0">
                <a:solidFill>
                  <a:srgbClr val="000000"/>
                </a:solidFill>
                <a:latin typeface="-webkit-standard"/>
              </a:rPr>
              <a:t>If newly formulating your thoughts, keep it simple</a:t>
            </a:r>
          </a:p>
          <a:p>
            <a:pPr lvl="2"/>
            <a:r>
              <a:rPr lang="en-US" sz="1200" dirty="0">
                <a:solidFill>
                  <a:srgbClr val="000000"/>
                </a:solidFill>
                <a:latin typeface="-webkit-standard"/>
              </a:rPr>
              <a:t>If funding:  Focus on team, financials, competitive differentiation</a:t>
            </a:r>
          </a:p>
          <a:p>
            <a:pPr lvl="2"/>
            <a:r>
              <a:rPr lang="en-US" sz="1200" dirty="0">
                <a:solidFill>
                  <a:srgbClr val="000000"/>
                </a:solidFill>
                <a:latin typeface="-webkit-standard"/>
              </a:rPr>
              <a:t>If customer:  Focus on value proposition</a:t>
            </a:r>
          </a:p>
          <a:p>
            <a:pPr lvl="2"/>
            <a:r>
              <a:rPr lang="en-US" sz="1200" dirty="0">
                <a:solidFill>
                  <a:srgbClr val="000000"/>
                </a:solidFill>
                <a:latin typeface="-webkit-standard"/>
              </a:rPr>
              <a:t>If employees:  Focus on vision and value proposition</a:t>
            </a:r>
          </a:p>
          <a:p>
            <a:pPr lvl="2"/>
            <a:r>
              <a:rPr lang="en-US" sz="1200" dirty="0">
                <a:solidFill>
                  <a:srgbClr val="000000"/>
                </a:solidFill>
                <a:latin typeface="-webkit-standard"/>
              </a:rPr>
              <a:t>If partners/suppliers:  Focus on market</a:t>
            </a:r>
            <a:endParaRPr lang="en-US" sz="1000" dirty="0">
              <a:solidFill>
                <a:srgbClr val="000000"/>
              </a:solidFill>
              <a:latin typeface="-webkit-standard"/>
            </a:endParaRPr>
          </a:p>
          <a:p>
            <a:r>
              <a:rPr lang="en-US" sz="1800" dirty="0"/>
              <a:t>Presenting a business plan</a:t>
            </a:r>
          </a:p>
          <a:p>
            <a:pPr lvl="1"/>
            <a:r>
              <a:rPr lang="en-US" sz="1400" dirty="0"/>
              <a:t>Present an overview (exec. </a:t>
            </a:r>
            <a:r>
              <a:rPr lang="en-US" sz="1400" dirty="0" err="1"/>
              <a:t>summ</a:t>
            </a:r>
            <a:r>
              <a:rPr lang="en-US" sz="1400" dirty="0"/>
              <a:t>.) first so we all get the idea.  Focus first on value proposition</a:t>
            </a:r>
          </a:p>
          <a:p>
            <a:pPr lvl="1"/>
            <a:r>
              <a:rPr lang="en-US" sz="1400" dirty="0"/>
              <a:t>Provide clear/straightforward status </a:t>
            </a:r>
          </a:p>
          <a:p>
            <a:pPr lvl="1"/>
            <a:r>
              <a:rPr lang="en-US" sz="1400" dirty="0"/>
              <a:t>Qualify yourself</a:t>
            </a:r>
          </a:p>
          <a:p>
            <a:pPr lvl="1"/>
            <a:r>
              <a:rPr lang="en-US" sz="1400" dirty="0"/>
              <a:t>Customize to the audience</a:t>
            </a:r>
          </a:p>
          <a:p>
            <a:pPr lvl="1"/>
            <a:r>
              <a:rPr lang="en-US" sz="1400" dirty="0"/>
              <a:t>Display passion and confidence</a:t>
            </a:r>
          </a:p>
        </p:txBody>
      </p:sp>
      <p:sp>
        <p:nvSpPr>
          <p:cNvPr id="7" name="TextBox 6">
            <a:extLst>
              <a:ext uri="{FF2B5EF4-FFF2-40B4-BE49-F238E27FC236}">
                <a16:creationId xmlns:a16="http://schemas.microsoft.com/office/drawing/2014/main" id="{E7EED72F-FDF2-9249-1635-A17A24ED09D5}"/>
              </a:ext>
            </a:extLst>
          </p:cNvPr>
          <p:cNvSpPr txBox="1"/>
          <p:nvPr/>
        </p:nvSpPr>
        <p:spPr>
          <a:xfrm>
            <a:off x="3048000" y="3050147"/>
            <a:ext cx="6096000" cy="369332"/>
          </a:xfrm>
          <a:prstGeom prst="rect">
            <a:avLst/>
          </a:prstGeom>
          <a:noFill/>
        </p:spPr>
        <p:txBody>
          <a:bodyPr wrap="square">
            <a:spAutoFit/>
          </a:bodyPr>
          <a:lstStyle/>
          <a:p>
            <a:r>
              <a:rPr lang="en-US" b="0" dirty="0">
                <a:effectLst/>
              </a:rPr>
              <a:t> </a:t>
            </a:r>
            <a:endParaRPr lang="en-US" dirty="0"/>
          </a:p>
        </p:txBody>
      </p:sp>
      <p:sp>
        <p:nvSpPr>
          <p:cNvPr id="10" name="Date Placeholder 9">
            <a:extLst>
              <a:ext uri="{FF2B5EF4-FFF2-40B4-BE49-F238E27FC236}">
                <a16:creationId xmlns:a16="http://schemas.microsoft.com/office/drawing/2014/main" id="{A714E83B-EC75-E261-AB37-7EBC7D0C3A6D}"/>
              </a:ext>
            </a:extLst>
          </p:cNvPr>
          <p:cNvSpPr>
            <a:spLocks noGrp="1"/>
          </p:cNvSpPr>
          <p:nvPr>
            <p:ph type="dt" sz="half" idx="10"/>
          </p:nvPr>
        </p:nvSpPr>
        <p:spPr/>
        <p:txBody>
          <a:bodyPr/>
          <a:lstStyle/>
          <a:p>
            <a:fld id="{81D4718F-B76A-E04A-8DC6-B82CBC2F0443}" type="datetime1">
              <a:rPr lang="en-US" smtClean="0"/>
              <a:t>4/26/25</a:t>
            </a:fld>
            <a:endParaRPr lang="en-US"/>
          </a:p>
        </p:txBody>
      </p:sp>
      <p:sp>
        <p:nvSpPr>
          <p:cNvPr id="11" name="Footer Placeholder 10">
            <a:extLst>
              <a:ext uri="{FF2B5EF4-FFF2-40B4-BE49-F238E27FC236}">
                <a16:creationId xmlns:a16="http://schemas.microsoft.com/office/drawing/2014/main" id="{445A3235-39B7-164B-343C-B5B987519664}"/>
              </a:ext>
            </a:extLst>
          </p:cNvPr>
          <p:cNvSpPr>
            <a:spLocks noGrp="1"/>
          </p:cNvSpPr>
          <p:nvPr>
            <p:ph type="ftr" sz="quarter" idx="11"/>
          </p:nvPr>
        </p:nvSpPr>
        <p:spPr/>
        <p:txBody>
          <a:bodyPr/>
          <a:lstStyle/>
          <a:p>
            <a:r>
              <a:rPr lang="en-US"/>
              <a:t>Business Planning</a:t>
            </a:r>
            <a:endParaRPr lang="en-US" dirty="0"/>
          </a:p>
        </p:txBody>
      </p:sp>
      <p:sp>
        <p:nvSpPr>
          <p:cNvPr id="12" name="Slide Number Placeholder 11">
            <a:extLst>
              <a:ext uri="{FF2B5EF4-FFF2-40B4-BE49-F238E27FC236}">
                <a16:creationId xmlns:a16="http://schemas.microsoft.com/office/drawing/2014/main" id="{26731960-8AFC-C12D-A5B6-15189DB06D9C}"/>
              </a:ext>
            </a:extLst>
          </p:cNvPr>
          <p:cNvSpPr>
            <a:spLocks noGrp="1"/>
          </p:cNvSpPr>
          <p:nvPr>
            <p:ph type="sldNum" sz="quarter" idx="12"/>
          </p:nvPr>
        </p:nvSpPr>
        <p:spPr/>
        <p:txBody>
          <a:bodyPr/>
          <a:lstStyle/>
          <a:p>
            <a:fld id="{7C6FF9C9-1ADD-AB4C-83F8-365985181A80}" type="slidenum">
              <a:rPr lang="en-US" smtClean="0"/>
              <a:t>4</a:t>
            </a:fld>
            <a:endParaRPr lang="en-US"/>
          </a:p>
        </p:txBody>
      </p:sp>
    </p:spTree>
    <p:extLst>
      <p:ext uri="{BB962C8B-B14F-4D97-AF65-F5344CB8AC3E}">
        <p14:creationId xmlns:p14="http://schemas.microsoft.com/office/powerpoint/2010/main" val="1328668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15A54F8-B8A0-AAE7-31F1-3AF32AA66ECD}"/>
              </a:ext>
            </a:extLst>
          </p:cNvPr>
          <p:cNvSpPr>
            <a:spLocks noGrp="1"/>
          </p:cNvSpPr>
          <p:nvPr>
            <p:ph type="title"/>
          </p:nvPr>
        </p:nvSpPr>
        <p:spPr>
          <a:xfrm>
            <a:off x="804672" y="3015104"/>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Business Plan Content</a:t>
            </a:r>
          </a:p>
        </p:txBody>
      </p:sp>
      <p:grpSp>
        <p:nvGrpSpPr>
          <p:cNvPr id="30" name="Group 29">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1" name="Freeform: Shape 30">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3" name="Graphic 22" descr="Checkmark">
            <a:extLst>
              <a:ext uri="{FF2B5EF4-FFF2-40B4-BE49-F238E27FC236}">
                <a16:creationId xmlns:a16="http://schemas.microsoft.com/office/drawing/2014/main" id="{7525AD62-6A34-9C1A-D270-6E13EA109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
        <p:nvSpPr>
          <p:cNvPr id="6" name="Date Placeholder 5">
            <a:extLst>
              <a:ext uri="{FF2B5EF4-FFF2-40B4-BE49-F238E27FC236}">
                <a16:creationId xmlns:a16="http://schemas.microsoft.com/office/drawing/2014/main" id="{B78D95E9-EB8A-0648-EC1C-CB9DB0FB83F8}"/>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B5CBFF85-BAB4-304C-B1BD-231C3BBF8DB5}" type="datetime1">
              <a:rPr lang="en-US" smtClean="0">
                <a:solidFill>
                  <a:schemeClr val="tx1">
                    <a:tint val="75000"/>
                  </a:schemeClr>
                </a:solidFill>
              </a:rPr>
              <a:pPr>
                <a:spcAft>
                  <a:spcPts val="600"/>
                </a:spcAft>
              </a:pPr>
              <a:t>4/26/25</a:t>
            </a:fld>
            <a:endParaRPr lang="en-US">
              <a:solidFill>
                <a:schemeClr val="tx1">
                  <a:tint val="75000"/>
                </a:schemeClr>
              </a:solidFill>
            </a:endParaRPr>
          </a:p>
        </p:txBody>
      </p:sp>
      <p:sp>
        <p:nvSpPr>
          <p:cNvPr id="7" name="Footer Placeholder 6">
            <a:extLst>
              <a:ext uri="{FF2B5EF4-FFF2-40B4-BE49-F238E27FC236}">
                <a16:creationId xmlns:a16="http://schemas.microsoft.com/office/drawing/2014/main" id="{DAC4521D-3BD3-FBEC-DC4D-27010C63C25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Business Planning</a:t>
            </a:r>
          </a:p>
        </p:txBody>
      </p:sp>
      <p:sp>
        <p:nvSpPr>
          <p:cNvPr id="3" name="Slide Number Placeholder 2">
            <a:extLst>
              <a:ext uri="{FF2B5EF4-FFF2-40B4-BE49-F238E27FC236}">
                <a16:creationId xmlns:a16="http://schemas.microsoft.com/office/drawing/2014/main" id="{0A00274B-9857-1001-1C62-D99850AD80E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7C6FF9C9-1ADD-AB4C-83F8-365985181A80}" type="slidenum">
              <a:rPr lang="en-US">
                <a:solidFill>
                  <a:schemeClr val="tx1">
                    <a:tint val="75000"/>
                  </a:schemeClr>
                </a:solidFill>
              </a:rPr>
              <a:pPr>
                <a:spcAft>
                  <a:spcPts val="600"/>
                </a:spcAft>
              </a:pPr>
              <a:t>5</a:t>
            </a:fld>
            <a:endParaRPr lang="en-US">
              <a:solidFill>
                <a:schemeClr val="tx1">
                  <a:tint val="75000"/>
                </a:schemeClr>
              </a:solidFill>
            </a:endParaRPr>
          </a:p>
        </p:txBody>
      </p:sp>
    </p:spTree>
    <p:extLst>
      <p:ext uri="{BB962C8B-B14F-4D97-AF65-F5344CB8AC3E}">
        <p14:creationId xmlns:p14="http://schemas.microsoft.com/office/powerpoint/2010/main" val="53648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61307-BDD9-8968-C859-C3FF08E7F2E2}"/>
              </a:ext>
            </a:extLst>
          </p:cNvPr>
          <p:cNvSpPr>
            <a:spLocks noGrp="1"/>
          </p:cNvSpPr>
          <p:nvPr>
            <p:ph type="title"/>
          </p:nvPr>
        </p:nvSpPr>
        <p:spPr>
          <a:xfrm>
            <a:off x="838200" y="365126"/>
            <a:ext cx="10515600" cy="737534"/>
          </a:xfrm>
        </p:spPr>
        <p:txBody>
          <a:bodyPr>
            <a:normAutofit/>
          </a:bodyPr>
          <a:lstStyle/>
          <a:p>
            <a:r>
              <a:rPr lang="en-US" sz="3200" dirty="0"/>
              <a:t>Vision</a:t>
            </a:r>
          </a:p>
        </p:txBody>
      </p:sp>
      <p:sp>
        <p:nvSpPr>
          <p:cNvPr id="5" name="Content Placeholder 4">
            <a:extLst>
              <a:ext uri="{FF2B5EF4-FFF2-40B4-BE49-F238E27FC236}">
                <a16:creationId xmlns:a16="http://schemas.microsoft.com/office/drawing/2014/main" id="{EB435884-2DCF-7A20-31DC-6BDE7E970169}"/>
              </a:ext>
            </a:extLst>
          </p:cNvPr>
          <p:cNvSpPr>
            <a:spLocks noGrp="1"/>
          </p:cNvSpPr>
          <p:nvPr>
            <p:ph idx="1"/>
          </p:nvPr>
        </p:nvSpPr>
        <p:spPr>
          <a:xfrm>
            <a:off x="775446" y="1120676"/>
            <a:ext cx="10833847" cy="2073638"/>
          </a:xfrm>
        </p:spPr>
        <p:txBody>
          <a:bodyPr>
            <a:normAutofit/>
          </a:bodyPr>
          <a:lstStyle/>
          <a:p>
            <a:pPr marL="0" indent="0">
              <a:buNone/>
            </a:pPr>
            <a:r>
              <a:rPr lang="en-US" sz="1600" dirty="0"/>
              <a:t>Defining your vision is mostly for you.  It guides the development of your business plan.  May also include your “ambition.”</a:t>
            </a:r>
          </a:p>
          <a:p>
            <a:r>
              <a:rPr lang="en-US" sz="1400" dirty="0"/>
              <a:t>Elements:  Captures what you want to accomplish from the business.  </a:t>
            </a:r>
          </a:p>
          <a:p>
            <a:pPr lvl="1"/>
            <a:r>
              <a:rPr lang="en-US" sz="1100" dirty="0"/>
              <a:t>Financial glory</a:t>
            </a:r>
          </a:p>
          <a:p>
            <a:pPr lvl="1"/>
            <a:r>
              <a:rPr lang="en-US" sz="1100" dirty="0"/>
              <a:t>Societal impact</a:t>
            </a:r>
          </a:p>
          <a:p>
            <a:pPr lvl="1"/>
            <a:r>
              <a:rPr lang="en-US" sz="1100" dirty="0"/>
              <a:t>Value/excitement/fun that will result</a:t>
            </a:r>
          </a:p>
          <a:p>
            <a:r>
              <a:rPr lang="en-US" sz="1400" dirty="0"/>
              <a:t>Format:  Generally, a short paragraph.</a:t>
            </a:r>
          </a:p>
          <a:p>
            <a:r>
              <a:rPr lang="en-US" sz="1400" dirty="0"/>
              <a:t>Uses:  Your north star, your quick pitch for exciting others  </a:t>
            </a:r>
          </a:p>
        </p:txBody>
      </p:sp>
      <p:sp>
        <p:nvSpPr>
          <p:cNvPr id="7" name="TextBox 6">
            <a:extLst>
              <a:ext uri="{FF2B5EF4-FFF2-40B4-BE49-F238E27FC236}">
                <a16:creationId xmlns:a16="http://schemas.microsoft.com/office/drawing/2014/main" id="{126C027D-5C4C-1A06-1AA6-EF317D1C80C0}"/>
              </a:ext>
            </a:extLst>
          </p:cNvPr>
          <p:cNvSpPr txBox="1"/>
          <p:nvPr/>
        </p:nvSpPr>
        <p:spPr>
          <a:xfrm>
            <a:off x="548131" y="3745281"/>
            <a:ext cx="3701140" cy="2308324"/>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Product Vision</a:t>
            </a:r>
          </a:p>
          <a:p>
            <a:endParaRPr lang="en-US" sz="1600" i="1" dirty="0">
              <a:solidFill>
                <a:srgbClr val="000000"/>
              </a:solidFill>
              <a:latin typeface="-webkit-standard"/>
            </a:endParaRPr>
          </a:p>
          <a:p>
            <a:r>
              <a:rPr lang="en-US" sz="1600" b="0" i="1" u="none" strike="noStrike" dirty="0">
                <a:solidFill>
                  <a:srgbClr val="000000"/>
                </a:solidFill>
                <a:effectLst/>
                <a:latin typeface="-webkit-standard"/>
              </a:rPr>
              <a:t>"To revolutionize personal hydration through the creation of eco-friendly, self-filtering water bottles that empower individuals to access clean water anywhere, while reducing reliance on single-use plastics globally.”</a:t>
            </a:r>
          </a:p>
          <a:p>
            <a:endParaRPr lang="en-US" sz="1600" i="1" dirty="0"/>
          </a:p>
        </p:txBody>
      </p:sp>
      <p:sp>
        <p:nvSpPr>
          <p:cNvPr id="9" name="TextBox 8">
            <a:extLst>
              <a:ext uri="{FF2B5EF4-FFF2-40B4-BE49-F238E27FC236}">
                <a16:creationId xmlns:a16="http://schemas.microsoft.com/office/drawing/2014/main" id="{BE19EEBA-BE4A-1162-DD67-301A8A3B87A6}"/>
              </a:ext>
            </a:extLst>
          </p:cNvPr>
          <p:cNvSpPr txBox="1"/>
          <p:nvPr/>
        </p:nvSpPr>
        <p:spPr>
          <a:xfrm>
            <a:off x="4517575" y="3745281"/>
            <a:ext cx="3483684" cy="2308324"/>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Service Vision</a:t>
            </a:r>
          </a:p>
          <a:p>
            <a:endParaRPr lang="en-US" sz="1600" i="1" dirty="0">
              <a:solidFill>
                <a:srgbClr val="000000"/>
              </a:solidFill>
              <a:latin typeface="-webkit-standard"/>
            </a:endParaRPr>
          </a:p>
          <a:p>
            <a:r>
              <a:rPr lang="en-US" sz="1600" b="0" i="1" u="none" strike="noStrike" dirty="0">
                <a:solidFill>
                  <a:srgbClr val="000000"/>
                </a:solidFill>
                <a:effectLst/>
                <a:latin typeface="-webkit-standard"/>
              </a:rPr>
              <a:t>"To deliver unmatched convenience in grocery shopping by offering a personalized, subscription-based home delivery service that prioritizes sustainable sourcing and cultivates stronger connections between consumers and local farmers."</a:t>
            </a:r>
            <a:endParaRPr lang="en-US" sz="1600" i="1" dirty="0"/>
          </a:p>
        </p:txBody>
      </p:sp>
      <p:sp>
        <p:nvSpPr>
          <p:cNvPr id="10" name="TextBox 9">
            <a:extLst>
              <a:ext uri="{FF2B5EF4-FFF2-40B4-BE49-F238E27FC236}">
                <a16:creationId xmlns:a16="http://schemas.microsoft.com/office/drawing/2014/main" id="{A7BC469F-141E-CDD6-A8C2-6166245818DF}"/>
              </a:ext>
            </a:extLst>
          </p:cNvPr>
          <p:cNvSpPr txBox="1"/>
          <p:nvPr/>
        </p:nvSpPr>
        <p:spPr>
          <a:xfrm>
            <a:off x="8264821" y="3745281"/>
            <a:ext cx="3483684" cy="2308324"/>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Platform Vision</a:t>
            </a:r>
          </a:p>
          <a:p>
            <a:endParaRPr lang="en-US" sz="1600" i="1" dirty="0">
              <a:solidFill>
                <a:srgbClr val="000000"/>
              </a:solidFill>
              <a:latin typeface="-webkit-standard"/>
            </a:endParaRPr>
          </a:p>
          <a:p>
            <a:pPr algn="l"/>
            <a:r>
              <a:rPr lang="en-US" sz="1600" b="0" i="1" u="none" strike="noStrike" dirty="0">
                <a:solidFill>
                  <a:srgbClr val="000000"/>
                </a:solidFill>
                <a:effectLst/>
              </a:rPr>
              <a:t>"To build a global education hub that provides an intuitive, interactive platform connecting learners and educators, offering customized courses and resources to foster lifelong learning and bridge skill gaps in underserved communities."</a:t>
            </a:r>
            <a:endParaRPr lang="en-US" sz="1600" b="0" i="0" u="none" strike="noStrike" dirty="0">
              <a:solidFill>
                <a:srgbClr val="000000"/>
              </a:solidFill>
              <a:effectLst/>
            </a:endParaRPr>
          </a:p>
        </p:txBody>
      </p:sp>
      <p:sp>
        <p:nvSpPr>
          <p:cNvPr id="11" name="TextBox 10">
            <a:extLst>
              <a:ext uri="{FF2B5EF4-FFF2-40B4-BE49-F238E27FC236}">
                <a16:creationId xmlns:a16="http://schemas.microsoft.com/office/drawing/2014/main" id="{4797D5D6-7284-1088-0D79-10F80312B22E}"/>
              </a:ext>
            </a:extLst>
          </p:cNvPr>
          <p:cNvSpPr txBox="1"/>
          <p:nvPr/>
        </p:nvSpPr>
        <p:spPr>
          <a:xfrm>
            <a:off x="3906997" y="3300182"/>
            <a:ext cx="4094262" cy="369332"/>
          </a:xfrm>
          <a:prstGeom prst="rect">
            <a:avLst/>
          </a:prstGeom>
          <a:noFill/>
        </p:spPr>
        <p:txBody>
          <a:bodyPr wrap="none" rtlCol="0">
            <a:spAutoFit/>
          </a:bodyPr>
          <a:lstStyle/>
          <a:p>
            <a:r>
              <a:rPr lang="en-US" dirty="0"/>
              <a:t>Sample Vision Statements from Copilot</a:t>
            </a:r>
          </a:p>
        </p:txBody>
      </p:sp>
      <p:sp>
        <p:nvSpPr>
          <p:cNvPr id="6" name="Date Placeholder 5">
            <a:extLst>
              <a:ext uri="{FF2B5EF4-FFF2-40B4-BE49-F238E27FC236}">
                <a16:creationId xmlns:a16="http://schemas.microsoft.com/office/drawing/2014/main" id="{47C669B0-0858-6ADE-CE0B-9374D376151C}"/>
              </a:ext>
            </a:extLst>
          </p:cNvPr>
          <p:cNvSpPr>
            <a:spLocks noGrp="1"/>
          </p:cNvSpPr>
          <p:nvPr>
            <p:ph type="dt" sz="half" idx="10"/>
          </p:nvPr>
        </p:nvSpPr>
        <p:spPr/>
        <p:txBody>
          <a:bodyPr/>
          <a:lstStyle/>
          <a:p>
            <a:fld id="{79C2F873-6941-3948-B2BC-F2C5AFFF964D}" type="datetime1">
              <a:rPr lang="en-US" smtClean="0"/>
              <a:t>4/26/25</a:t>
            </a:fld>
            <a:endParaRPr lang="en-US"/>
          </a:p>
        </p:txBody>
      </p:sp>
      <p:sp>
        <p:nvSpPr>
          <p:cNvPr id="8" name="Footer Placeholder 7">
            <a:extLst>
              <a:ext uri="{FF2B5EF4-FFF2-40B4-BE49-F238E27FC236}">
                <a16:creationId xmlns:a16="http://schemas.microsoft.com/office/drawing/2014/main" id="{09ECF09E-89C1-E790-A50F-A188D1F2A62A}"/>
              </a:ext>
            </a:extLst>
          </p:cNvPr>
          <p:cNvSpPr>
            <a:spLocks noGrp="1"/>
          </p:cNvSpPr>
          <p:nvPr>
            <p:ph type="ftr" sz="quarter" idx="11"/>
          </p:nvPr>
        </p:nvSpPr>
        <p:spPr/>
        <p:txBody>
          <a:bodyPr/>
          <a:lstStyle/>
          <a:p>
            <a:r>
              <a:rPr lang="en-US" dirty="0"/>
              <a:t>Business Planning</a:t>
            </a:r>
          </a:p>
        </p:txBody>
      </p:sp>
      <p:sp>
        <p:nvSpPr>
          <p:cNvPr id="12" name="Slide Number Placeholder 11">
            <a:extLst>
              <a:ext uri="{FF2B5EF4-FFF2-40B4-BE49-F238E27FC236}">
                <a16:creationId xmlns:a16="http://schemas.microsoft.com/office/drawing/2014/main" id="{43E34BD3-FEB5-3B20-6793-BA68B3205A12}"/>
              </a:ext>
            </a:extLst>
          </p:cNvPr>
          <p:cNvSpPr>
            <a:spLocks noGrp="1"/>
          </p:cNvSpPr>
          <p:nvPr>
            <p:ph type="sldNum" sz="quarter" idx="12"/>
          </p:nvPr>
        </p:nvSpPr>
        <p:spPr/>
        <p:txBody>
          <a:bodyPr/>
          <a:lstStyle/>
          <a:p>
            <a:fld id="{7C6FF9C9-1ADD-AB4C-83F8-365985181A80}" type="slidenum">
              <a:rPr lang="en-US" smtClean="0"/>
              <a:t>6</a:t>
            </a:fld>
            <a:endParaRPr lang="en-US"/>
          </a:p>
        </p:txBody>
      </p:sp>
    </p:spTree>
    <p:extLst>
      <p:ext uri="{BB962C8B-B14F-4D97-AF65-F5344CB8AC3E}">
        <p14:creationId xmlns:p14="http://schemas.microsoft.com/office/powerpoint/2010/main" val="98226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7ABED-33C6-7E78-9CA1-99E8079ED1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FB0249-541C-7D0D-9A25-F23058C2C47B}"/>
              </a:ext>
            </a:extLst>
          </p:cNvPr>
          <p:cNvSpPr>
            <a:spLocks noGrp="1"/>
          </p:cNvSpPr>
          <p:nvPr>
            <p:ph type="title"/>
          </p:nvPr>
        </p:nvSpPr>
        <p:spPr>
          <a:xfrm>
            <a:off x="838200" y="365125"/>
            <a:ext cx="10515600" cy="549275"/>
          </a:xfrm>
        </p:spPr>
        <p:txBody>
          <a:bodyPr>
            <a:normAutofit/>
          </a:bodyPr>
          <a:lstStyle/>
          <a:p>
            <a:r>
              <a:rPr lang="en-US" sz="3200" dirty="0"/>
              <a:t>Value Proposition</a:t>
            </a:r>
          </a:p>
        </p:txBody>
      </p:sp>
      <p:sp>
        <p:nvSpPr>
          <p:cNvPr id="5" name="Content Placeholder 4">
            <a:extLst>
              <a:ext uri="{FF2B5EF4-FFF2-40B4-BE49-F238E27FC236}">
                <a16:creationId xmlns:a16="http://schemas.microsoft.com/office/drawing/2014/main" id="{330A6FDB-FB46-9A4B-9281-E5615BF9D3F7}"/>
              </a:ext>
            </a:extLst>
          </p:cNvPr>
          <p:cNvSpPr>
            <a:spLocks noGrp="1"/>
          </p:cNvSpPr>
          <p:nvPr>
            <p:ph idx="1"/>
          </p:nvPr>
        </p:nvSpPr>
        <p:spPr>
          <a:xfrm>
            <a:off x="855116" y="969127"/>
            <a:ext cx="10515600" cy="1376413"/>
          </a:xfrm>
        </p:spPr>
        <p:txBody>
          <a:bodyPr>
            <a:normAutofit lnSpcReduction="10000"/>
          </a:bodyPr>
          <a:lstStyle/>
          <a:p>
            <a:pPr marL="0" indent="0">
              <a:buNone/>
            </a:pPr>
            <a:r>
              <a:rPr lang="en-US" sz="1200" b="1" dirty="0"/>
              <a:t>What is it?  The goal is to answer three questions in a concise statement:</a:t>
            </a:r>
            <a:endParaRPr lang="en-US" sz="1000" b="1" dirty="0"/>
          </a:p>
          <a:p>
            <a:pPr marL="800100" lvl="1" indent="-342900">
              <a:buAutoNum type="arabicPeriod"/>
            </a:pPr>
            <a:r>
              <a:rPr lang="en-US" sz="1200" dirty="0"/>
              <a:t>Simple, clear, compelling  statement</a:t>
            </a:r>
          </a:p>
          <a:p>
            <a:pPr marL="800100" lvl="1" indent="-342900">
              <a:buAutoNum type="arabicPeriod"/>
            </a:pPr>
            <a:r>
              <a:rPr lang="en-US" sz="1200" dirty="0"/>
              <a:t>What is my product/service </a:t>
            </a:r>
          </a:p>
          <a:p>
            <a:pPr marL="800100" lvl="1" indent="-342900">
              <a:buAutoNum type="arabicPeriod"/>
            </a:pPr>
            <a:r>
              <a:rPr lang="en-US" sz="1200" dirty="0"/>
              <a:t>Who is my customer?</a:t>
            </a:r>
          </a:p>
          <a:p>
            <a:pPr marL="800100" lvl="1" indent="-342900">
              <a:buAutoNum type="arabicPeriod"/>
            </a:pPr>
            <a:r>
              <a:rPr lang="en-US" sz="1200" dirty="0"/>
              <a:t>What customer need/want/problem am I addressing (and what value will they receive)?</a:t>
            </a:r>
          </a:p>
          <a:p>
            <a:pPr marL="800100" lvl="1" indent="-341313">
              <a:buFont typeface="+mj-lt"/>
              <a:buAutoNum type="arabicPeriod"/>
            </a:pPr>
            <a:r>
              <a:rPr lang="en-US" sz="1200" dirty="0"/>
              <a:t>Why should my customer buy from me?</a:t>
            </a:r>
            <a:endParaRPr lang="en-US" sz="2000" dirty="0"/>
          </a:p>
        </p:txBody>
      </p:sp>
      <p:sp>
        <p:nvSpPr>
          <p:cNvPr id="2" name="TextBox 1">
            <a:extLst>
              <a:ext uri="{FF2B5EF4-FFF2-40B4-BE49-F238E27FC236}">
                <a16:creationId xmlns:a16="http://schemas.microsoft.com/office/drawing/2014/main" id="{2AB958BB-310E-BE3D-A432-1328C268B820}"/>
              </a:ext>
            </a:extLst>
          </p:cNvPr>
          <p:cNvSpPr txBox="1"/>
          <p:nvPr/>
        </p:nvSpPr>
        <p:spPr>
          <a:xfrm>
            <a:off x="4032732" y="2595089"/>
            <a:ext cx="4170616" cy="500137"/>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A Value Prop focuses on Needs not Features</a:t>
            </a:r>
          </a:p>
          <a:p>
            <a:pPr algn="ctr"/>
            <a:endParaRPr lang="en-US" sz="1050" i="1" dirty="0"/>
          </a:p>
        </p:txBody>
      </p:sp>
      <p:graphicFrame>
        <p:nvGraphicFramePr>
          <p:cNvPr id="3" name="Table 2">
            <a:extLst>
              <a:ext uri="{FF2B5EF4-FFF2-40B4-BE49-F238E27FC236}">
                <a16:creationId xmlns:a16="http://schemas.microsoft.com/office/drawing/2014/main" id="{D1DC98D0-1D62-D98A-A441-DAF7B7E4D62F}"/>
              </a:ext>
            </a:extLst>
          </p:cNvPr>
          <p:cNvGraphicFramePr>
            <a:graphicFrameLocks noGrp="1"/>
          </p:cNvGraphicFramePr>
          <p:nvPr>
            <p:extLst>
              <p:ext uri="{D42A27DB-BD31-4B8C-83A1-F6EECF244321}">
                <p14:modId xmlns:p14="http://schemas.microsoft.com/office/powerpoint/2010/main" val="586072419"/>
              </p:ext>
            </p:extLst>
          </p:nvPr>
        </p:nvGraphicFramePr>
        <p:xfrm>
          <a:off x="4032732" y="3094186"/>
          <a:ext cx="4170616" cy="2065616"/>
        </p:xfrm>
        <a:graphic>
          <a:graphicData uri="http://schemas.openxmlformats.org/drawingml/2006/table">
            <a:tbl>
              <a:tblPr firstRow="1" bandRow="1">
                <a:tableStyleId>{5C22544A-7EE6-4342-B048-85BDC9FD1C3A}</a:tableStyleId>
              </a:tblPr>
              <a:tblGrid>
                <a:gridCol w="2085308">
                  <a:extLst>
                    <a:ext uri="{9D8B030D-6E8A-4147-A177-3AD203B41FA5}">
                      <a16:colId xmlns:a16="http://schemas.microsoft.com/office/drawing/2014/main" val="2204511294"/>
                    </a:ext>
                  </a:extLst>
                </a:gridCol>
                <a:gridCol w="2085308">
                  <a:extLst>
                    <a:ext uri="{9D8B030D-6E8A-4147-A177-3AD203B41FA5}">
                      <a16:colId xmlns:a16="http://schemas.microsoft.com/office/drawing/2014/main" val="1010829662"/>
                    </a:ext>
                  </a:extLst>
                </a:gridCol>
              </a:tblGrid>
              <a:tr h="287763">
                <a:tc>
                  <a:txBody>
                    <a:bodyPr/>
                    <a:lstStyle/>
                    <a:p>
                      <a:pPr algn="ctr"/>
                      <a:r>
                        <a:rPr lang="en-US" sz="1600" dirty="0"/>
                        <a:t>Need</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tc>
                  <a:txBody>
                    <a:bodyPr/>
                    <a:lstStyle/>
                    <a:p>
                      <a:pPr algn="ctr"/>
                      <a:r>
                        <a:rPr lang="en-US" sz="1600" dirty="0"/>
                        <a:t>Feature</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1271693198"/>
                  </a:ext>
                </a:extLst>
              </a:tr>
              <a:tr h="318284">
                <a:tc>
                  <a:txBody>
                    <a:bodyPr/>
                    <a:lstStyle/>
                    <a:p>
                      <a:r>
                        <a:rPr lang="en-US" sz="1200" dirty="0"/>
                        <a:t>Go fast</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tc>
                  <a:txBody>
                    <a:bodyPr/>
                    <a:lstStyle/>
                    <a:p>
                      <a:r>
                        <a:rPr lang="en-US" sz="1200" dirty="0"/>
                        <a:t>700 horsepower</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2396214143"/>
                  </a:ext>
                </a:extLst>
              </a:tr>
              <a:tr h="318284">
                <a:tc>
                  <a:txBody>
                    <a:bodyPr/>
                    <a:lstStyle/>
                    <a:p>
                      <a:r>
                        <a:rPr lang="en-US" sz="1200" dirty="0"/>
                        <a:t>Access to my photos</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tc>
                  <a:txBody>
                    <a:bodyPr/>
                    <a:lstStyle/>
                    <a:p>
                      <a:r>
                        <a:rPr lang="en-US" sz="1200" dirty="0"/>
                        <a:t>256G of storage</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2887828212"/>
                  </a:ext>
                </a:extLst>
              </a:tr>
              <a:tr h="318284">
                <a:tc>
                  <a:txBody>
                    <a:bodyPr/>
                    <a:lstStyle/>
                    <a:p>
                      <a:r>
                        <a:rPr lang="en-US" sz="1200" dirty="0"/>
                        <a:t>Cure for my headache</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tc>
                  <a:txBody>
                    <a:bodyPr/>
                    <a:lstStyle/>
                    <a:p>
                      <a:r>
                        <a:rPr lang="en-US" sz="1200" dirty="0"/>
                        <a:t>Acetaminophen</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3273193365"/>
                  </a:ext>
                </a:extLst>
              </a:tr>
              <a:tr h="318284">
                <a:tc>
                  <a:txBody>
                    <a:bodyPr/>
                    <a:lstStyle/>
                    <a:p>
                      <a:r>
                        <a:rPr lang="en-US" sz="1200" dirty="0"/>
                        <a:t>Look good at the wedding</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tc>
                  <a:txBody>
                    <a:bodyPr/>
                    <a:lstStyle/>
                    <a:p>
                      <a:r>
                        <a:rPr lang="en-US" sz="1200" dirty="0"/>
                        <a:t>Green dress</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1060492134"/>
                  </a:ext>
                </a:extLst>
              </a:tr>
              <a:tr h="392404">
                <a:tc>
                  <a:txBody>
                    <a:bodyPr/>
                    <a:lstStyle/>
                    <a:p>
                      <a:r>
                        <a:rPr lang="en-US" sz="1200" dirty="0"/>
                        <a:t>Examples for my presentation</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tc>
                  <a:txBody>
                    <a:bodyPr/>
                    <a:lstStyle/>
                    <a:p>
                      <a:r>
                        <a:rPr lang="en-US" sz="1200" dirty="0"/>
                        <a:t>LLM</a:t>
                      </a:r>
                    </a:p>
                  </a:txBody>
                  <a:tcPr>
                    <a:lnL w="12700" cap="flat" cmpd="sng" algn="ctr">
                      <a:solidFill>
                        <a:schemeClr val="tx2">
                          <a:lumMod val="50000"/>
                          <a:lumOff val="50000"/>
                        </a:schemeClr>
                      </a:solidFill>
                      <a:prstDash val="solid"/>
                      <a:round/>
                      <a:headEnd type="none" w="med" len="med"/>
                      <a:tailEnd type="none" w="med" len="med"/>
                    </a:lnL>
                    <a:lnR w="12700" cap="flat" cmpd="sng" algn="ctr">
                      <a:solidFill>
                        <a:schemeClr val="tx2">
                          <a:lumMod val="50000"/>
                          <a:lumOff val="50000"/>
                        </a:schemeClr>
                      </a:solidFill>
                      <a:prstDash val="solid"/>
                      <a:round/>
                      <a:headEnd type="none" w="med" len="med"/>
                      <a:tailEnd type="none" w="med" len="med"/>
                    </a:lnR>
                    <a:lnT w="12700" cap="flat" cmpd="sng" algn="ctr">
                      <a:solidFill>
                        <a:schemeClr val="tx2">
                          <a:lumMod val="50000"/>
                          <a:lumOff val="50000"/>
                        </a:schemeClr>
                      </a:solidFill>
                      <a:prstDash val="solid"/>
                      <a:round/>
                      <a:headEnd type="none" w="med" len="med"/>
                      <a:tailEnd type="none" w="med" len="med"/>
                    </a:lnT>
                    <a:lnB w="12700" cap="flat" cmpd="sng" algn="ctr">
                      <a:solidFill>
                        <a:schemeClr val="tx2">
                          <a:lumMod val="50000"/>
                          <a:lumOff val="50000"/>
                        </a:schemeClr>
                      </a:solidFill>
                      <a:prstDash val="solid"/>
                      <a:round/>
                      <a:headEnd type="none" w="med" len="med"/>
                      <a:tailEnd type="none" w="med" len="med"/>
                    </a:lnB>
                  </a:tcPr>
                </a:tc>
                <a:extLst>
                  <a:ext uri="{0D108BD9-81ED-4DB2-BD59-A6C34878D82A}">
                    <a16:rowId xmlns:a16="http://schemas.microsoft.com/office/drawing/2014/main" val="93306967"/>
                  </a:ext>
                </a:extLst>
              </a:tr>
            </a:tbl>
          </a:graphicData>
        </a:graphic>
      </p:graphicFrame>
      <p:sp>
        <p:nvSpPr>
          <p:cNvPr id="7" name="TextBox 6">
            <a:extLst>
              <a:ext uri="{FF2B5EF4-FFF2-40B4-BE49-F238E27FC236}">
                <a16:creationId xmlns:a16="http://schemas.microsoft.com/office/drawing/2014/main" id="{5B2D983C-0B02-1E1A-B936-F1DA76F45496}"/>
              </a:ext>
            </a:extLst>
          </p:cNvPr>
          <p:cNvSpPr txBox="1"/>
          <p:nvPr/>
        </p:nvSpPr>
        <p:spPr>
          <a:xfrm>
            <a:off x="8431947" y="2588229"/>
            <a:ext cx="3406588" cy="457304"/>
          </a:xfrm>
          <a:prstGeom prst="rect">
            <a:avLst/>
          </a:prstGeom>
          <a:noFill/>
          <a:ln>
            <a:solidFill>
              <a:schemeClr val="accent1"/>
            </a:solidFill>
          </a:ln>
        </p:spPr>
        <p:txBody>
          <a:bodyPr wrap="square">
            <a:noAutofit/>
          </a:bodyPr>
          <a:lstStyle/>
          <a:p>
            <a:pPr algn="ctr"/>
            <a:r>
              <a:rPr lang="en-US" sz="1600" b="0" u="none" strike="noStrike" dirty="0">
                <a:solidFill>
                  <a:srgbClr val="000000"/>
                </a:solidFill>
                <a:effectLst/>
                <a:latin typeface="-webkit-standard"/>
              </a:rPr>
              <a:t>Ways to Differentiate</a:t>
            </a:r>
            <a:endParaRPr lang="en-US" sz="1600" i="1" dirty="0"/>
          </a:p>
        </p:txBody>
      </p:sp>
      <p:graphicFrame>
        <p:nvGraphicFramePr>
          <p:cNvPr id="8" name="Table 7">
            <a:extLst>
              <a:ext uri="{FF2B5EF4-FFF2-40B4-BE49-F238E27FC236}">
                <a16:creationId xmlns:a16="http://schemas.microsoft.com/office/drawing/2014/main" id="{E25134FC-3401-2435-0842-2330909273F7}"/>
              </a:ext>
            </a:extLst>
          </p:cNvPr>
          <p:cNvGraphicFramePr>
            <a:graphicFrameLocks noGrp="1"/>
          </p:cNvGraphicFramePr>
          <p:nvPr>
            <p:extLst>
              <p:ext uri="{D42A27DB-BD31-4B8C-83A1-F6EECF244321}">
                <p14:modId xmlns:p14="http://schemas.microsoft.com/office/powerpoint/2010/main" val="2941472012"/>
              </p:ext>
            </p:extLst>
          </p:nvPr>
        </p:nvGraphicFramePr>
        <p:xfrm>
          <a:off x="8431947" y="3045533"/>
          <a:ext cx="3406588" cy="2153260"/>
        </p:xfrm>
        <a:graphic>
          <a:graphicData uri="http://schemas.openxmlformats.org/drawingml/2006/table">
            <a:tbl>
              <a:tblPr firstRow="1" bandRow="1">
                <a:tableStyleId>{69CF1AB2-1976-4502-BF36-3FF5EA218861}</a:tableStyleId>
              </a:tblPr>
              <a:tblGrid>
                <a:gridCol w="3406588">
                  <a:extLst>
                    <a:ext uri="{9D8B030D-6E8A-4147-A177-3AD203B41FA5}">
                      <a16:colId xmlns:a16="http://schemas.microsoft.com/office/drawing/2014/main" val="2204511294"/>
                    </a:ext>
                  </a:extLst>
                </a:gridCol>
              </a:tblGrid>
              <a:tr h="418207">
                <a:tc>
                  <a:txBody>
                    <a:bodyPr/>
                    <a:lstStyle/>
                    <a:p>
                      <a:pPr algn="l"/>
                      <a:r>
                        <a:rPr lang="en-US" sz="1200" b="0" dirty="0"/>
                        <a:t>Unique solution to your needs (e.g. Intellectual property)</a:t>
                      </a:r>
                    </a:p>
                  </a:txBody>
                  <a:tcPr/>
                </a:tc>
                <a:extLst>
                  <a:ext uri="{0D108BD9-81ED-4DB2-BD59-A6C34878D82A}">
                    <a16:rowId xmlns:a16="http://schemas.microsoft.com/office/drawing/2014/main" val="1271693198"/>
                  </a:ext>
                </a:extLst>
              </a:tr>
              <a:tr h="339212">
                <a:tc>
                  <a:txBody>
                    <a:bodyPr/>
                    <a:lstStyle/>
                    <a:p>
                      <a:pPr algn="l"/>
                      <a:r>
                        <a:rPr lang="en-US" sz="1200" dirty="0"/>
                        <a:t>Personalized, customized service/likability</a:t>
                      </a:r>
                    </a:p>
                  </a:txBody>
                  <a:tcPr/>
                </a:tc>
                <a:extLst>
                  <a:ext uri="{0D108BD9-81ED-4DB2-BD59-A6C34878D82A}">
                    <a16:rowId xmlns:a16="http://schemas.microsoft.com/office/drawing/2014/main" val="2396214143"/>
                  </a:ext>
                </a:extLst>
              </a:tr>
              <a:tr h="339212">
                <a:tc>
                  <a:txBody>
                    <a:bodyPr/>
                    <a:lstStyle/>
                    <a:p>
                      <a:pPr algn="l"/>
                      <a:r>
                        <a:rPr lang="en-US" sz="1200" dirty="0"/>
                        <a:t>Availability/accessibility/speed</a:t>
                      </a:r>
                    </a:p>
                  </a:txBody>
                  <a:tcPr/>
                </a:tc>
                <a:extLst>
                  <a:ext uri="{0D108BD9-81ED-4DB2-BD59-A6C34878D82A}">
                    <a16:rowId xmlns:a16="http://schemas.microsoft.com/office/drawing/2014/main" val="2887828212"/>
                  </a:ext>
                </a:extLst>
              </a:tr>
              <a:tr h="339212">
                <a:tc>
                  <a:txBody>
                    <a:bodyPr/>
                    <a:lstStyle/>
                    <a:p>
                      <a:pPr algn="l"/>
                      <a:r>
                        <a:rPr lang="en-US" sz="1200" dirty="0"/>
                        <a:t>Convenience/usability</a:t>
                      </a:r>
                    </a:p>
                  </a:txBody>
                  <a:tcPr/>
                </a:tc>
                <a:extLst>
                  <a:ext uri="{0D108BD9-81ED-4DB2-BD59-A6C34878D82A}">
                    <a16:rowId xmlns:a16="http://schemas.microsoft.com/office/drawing/2014/main" val="3273193365"/>
                  </a:ext>
                </a:extLst>
              </a:tr>
              <a:tr h="339212">
                <a:tc>
                  <a:txBody>
                    <a:bodyPr/>
                    <a:lstStyle/>
                    <a:p>
                      <a:pPr algn="l"/>
                      <a:r>
                        <a:rPr lang="en-US" sz="1200" dirty="0"/>
                        <a:t>Quality/durability</a:t>
                      </a:r>
                    </a:p>
                  </a:txBody>
                  <a:tcPr/>
                </a:tc>
                <a:extLst>
                  <a:ext uri="{0D108BD9-81ED-4DB2-BD59-A6C34878D82A}">
                    <a16:rowId xmlns:a16="http://schemas.microsoft.com/office/drawing/2014/main" val="93306967"/>
                  </a:ext>
                </a:extLst>
              </a:tr>
              <a:tr h="339212">
                <a:tc>
                  <a:txBody>
                    <a:bodyPr/>
                    <a:lstStyle/>
                    <a:p>
                      <a:pPr algn="l"/>
                      <a:r>
                        <a:rPr lang="en-US" sz="1200" dirty="0"/>
                        <a:t>Style/status/design</a:t>
                      </a:r>
                    </a:p>
                  </a:txBody>
                  <a:tcPr/>
                </a:tc>
                <a:extLst>
                  <a:ext uri="{0D108BD9-81ED-4DB2-BD59-A6C34878D82A}">
                    <a16:rowId xmlns:a16="http://schemas.microsoft.com/office/drawing/2014/main" val="2752006665"/>
                  </a:ext>
                </a:extLst>
              </a:tr>
            </a:tbl>
          </a:graphicData>
        </a:graphic>
      </p:graphicFrame>
      <p:sp>
        <p:nvSpPr>
          <p:cNvPr id="9" name="TextBox 8">
            <a:extLst>
              <a:ext uri="{FF2B5EF4-FFF2-40B4-BE49-F238E27FC236}">
                <a16:creationId xmlns:a16="http://schemas.microsoft.com/office/drawing/2014/main" id="{C048F19F-67EE-7EE7-72BA-8F8D7E6F0022}"/>
              </a:ext>
            </a:extLst>
          </p:cNvPr>
          <p:cNvSpPr txBox="1"/>
          <p:nvPr/>
        </p:nvSpPr>
        <p:spPr>
          <a:xfrm>
            <a:off x="289644" y="2610555"/>
            <a:ext cx="3514490" cy="584775"/>
          </a:xfrm>
          <a:prstGeom prst="rect">
            <a:avLst/>
          </a:prstGeom>
          <a:noFill/>
          <a:ln>
            <a:solidFill>
              <a:schemeClr val="accent1"/>
            </a:solidFill>
          </a:ln>
        </p:spPr>
        <p:txBody>
          <a:bodyPr wrap="square">
            <a:spAutoFit/>
          </a:bodyPr>
          <a:lstStyle/>
          <a:p>
            <a:pPr algn="ctr"/>
            <a:r>
              <a:rPr lang="en-US" sz="1600" b="0" u="none" strike="noStrike" dirty="0">
                <a:solidFill>
                  <a:srgbClr val="000000"/>
                </a:solidFill>
                <a:effectLst/>
                <a:latin typeface="-webkit-standard"/>
              </a:rPr>
              <a:t>Tips</a:t>
            </a:r>
          </a:p>
          <a:p>
            <a:pPr algn="ctr"/>
            <a:r>
              <a:rPr lang="en-US" sz="1600" b="0" u="none" strike="noStrike" dirty="0">
                <a:solidFill>
                  <a:srgbClr val="000000"/>
                </a:solidFill>
                <a:effectLst/>
                <a:latin typeface="-webkit-standard"/>
              </a:rPr>
              <a:t> </a:t>
            </a:r>
            <a:endParaRPr lang="en-US" sz="1600" i="1" dirty="0"/>
          </a:p>
        </p:txBody>
      </p:sp>
      <p:graphicFrame>
        <p:nvGraphicFramePr>
          <p:cNvPr id="13" name="Table 12">
            <a:extLst>
              <a:ext uri="{FF2B5EF4-FFF2-40B4-BE49-F238E27FC236}">
                <a16:creationId xmlns:a16="http://schemas.microsoft.com/office/drawing/2014/main" id="{F5A7BEA3-40F4-B352-0689-C65353CFCB4C}"/>
              </a:ext>
            </a:extLst>
          </p:cNvPr>
          <p:cNvGraphicFramePr>
            <a:graphicFrameLocks noGrp="1"/>
          </p:cNvGraphicFramePr>
          <p:nvPr>
            <p:extLst>
              <p:ext uri="{D42A27DB-BD31-4B8C-83A1-F6EECF244321}">
                <p14:modId xmlns:p14="http://schemas.microsoft.com/office/powerpoint/2010/main" val="2277094715"/>
              </p:ext>
            </p:extLst>
          </p:nvPr>
        </p:nvGraphicFramePr>
        <p:xfrm>
          <a:off x="289644" y="3180492"/>
          <a:ext cx="3514490" cy="1979310"/>
        </p:xfrm>
        <a:graphic>
          <a:graphicData uri="http://schemas.openxmlformats.org/drawingml/2006/table">
            <a:tbl>
              <a:tblPr firstRow="1" bandRow="1">
                <a:tableStyleId>{69CF1AB2-1976-4502-BF36-3FF5EA218861}</a:tableStyleId>
              </a:tblPr>
              <a:tblGrid>
                <a:gridCol w="3514490">
                  <a:extLst>
                    <a:ext uri="{9D8B030D-6E8A-4147-A177-3AD203B41FA5}">
                      <a16:colId xmlns:a16="http://schemas.microsoft.com/office/drawing/2014/main" val="2204511294"/>
                    </a:ext>
                  </a:extLst>
                </a:gridCol>
              </a:tblGrid>
              <a:tr h="356272">
                <a:tc>
                  <a:txBody>
                    <a:bodyPr/>
                    <a:lstStyle/>
                    <a:p>
                      <a:pPr algn="l"/>
                      <a:r>
                        <a:rPr lang="en-US" sz="1200" b="0" dirty="0"/>
                        <a:t>Focuses on what is important to the customer</a:t>
                      </a:r>
                    </a:p>
                  </a:txBody>
                  <a:tcPr/>
                </a:tc>
                <a:extLst>
                  <a:ext uri="{0D108BD9-81ED-4DB2-BD59-A6C34878D82A}">
                    <a16:rowId xmlns:a16="http://schemas.microsoft.com/office/drawing/2014/main" val="1271693198"/>
                  </a:ext>
                </a:extLst>
              </a:tr>
              <a:tr h="383436">
                <a:tc>
                  <a:txBody>
                    <a:bodyPr/>
                    <a:lstStyle/>
                    <a:p>
                      <a:pPr algn="l"/>
                      <a:r>
                        <a:rPr lang="en-US" sz="1200" dirty="0"/>
                        <a:t>Highlights what you do extremely well </a:t>
                      </a:r>
                    </a:p>
                  </a:txBody>
                  <a:tcPr/>
                </a:tc>
                <a:extLst>
                  <a:ext uri="{0D108BD9-81ED-4DB2-BD59-A6C34878D82A}">
                    <a16:rowId xmlns:a16="http://schemas.microsoft.com/office/drawing/2014/main" val="2396214143"/>
                  </a:ext>
                </a:extLst>
              </a:tr>
              <a:tr h="472730">
                <a:tc>
                  <a:txBody>
                    <a:bodyPr/>
                    <a:lstStyle/>
                    <a:p>
                      <a:pPr algn="l"/>
                      <a:r>
                        <a:rPr lang="en-US" sz="1200" dirty="0"/>
                        <a:t>Highlights what you do better than the competition and will be hard for them to replicate</a:t>
                      </a:r>
                    </a:p>
                  </a:txBody>
                  <a:tcPr/>
                </a:tc>
                <a:extLst>
                  <a:ext uri="{0D108BD9-81ED-4DB2-BD59-A6C34878D82A}">
                    <a16:rowId xmlns:a16="http://schemas.microsoft.com/office/drawing/2014/main" val="2887828212"/>
                  </a:ext>
                </a:extLst>
              </a:tr>
              <a:tr h="383436">
                <a:tc>
                  <a:txBody>
                    <a:bodyPr/>
                    <a:lstStyle/>
                    <a:p>
                      <a:pPr algn="l"/>
                      <a:r>
                        <a:rPr lang="en-US" sz="1200" dirty="0"/>
                        <a:t>Written from the point of view of the customer</a:t>
                      </a:r>
                    </a:p>
                  </a:txBody>
                  <a:tcPr/>
                </a:tc>
                <a:extLst>
                  <a:ext uri="{0D108BD9-81ED-4DB2-BD59-A6C34878D82A}">
                    <a16:rowId xmlns:a16="http://schemas.microsoft.com/office/drawing/2014/main" val="3273193365"/>
                  </a:ext>
                </a:extLst>
              </a:tr>
              <a:tr h="383436">
                <a:tc>
                  <a:txBody>
                    <a:bodyPr/>
                    <a:lstStyle/>
                    <a:p>
                      <a:pPr algn="l"/>
                      <a:r>
                        <a:rPr lang="en-US" sz="1200" dirty="0"/>
                        <a:t>Is succinct and tries to hit an emotional chord</a:t>
                      </a:r>
                    </a:p>
                  </a:txBody>
                  <a:tcPr/>
                </a:tc>
                <a:extLst>
                  <a:ext uri="{0D108BD9-81ED-4DB2-BD59-A6C34878D82A}">
                    <a16:rowId xmlns:a16="http://schemas.microsoft.com/office/drawing/2014/main" val="93306967"/>
                  </a:ext>
                </a:extLst>
              </a:tr>
            </a:tbl>
          </a:graphicData>
        </a:graphic>
      </p:graphicFrame>
      <p:sp>
        <p:nvSpPr>
          <p:cNvPr id="14" name="TextBox 13">
            <a:extLst>
              <a:ext uri="{FF2B5EF4-FFF2-40B4-BE49-F238E27FC236}">
                <a16:creationId xmlns:a16="http://schemas.microsoft.com/office/drawing/2014/main" id="{DE484152-4D91-4977-DA46-6E35A145C976}"/>
              </a:ext>
            </a:extLst>
          </p:cNvPr>
          <p:cNvSpPr txBox="1"/>
          <p:nvPr/>
        </p:nvSpPr>
        <p:spPr>
          <a:xfrm>
            <a:off x="560564" y="5320648"/>
            <a:ext cx="10810152" cy="954107"/>
          </a:xfrm>
          <a:prstGeom prst="rect">
            <a:avLst/>
          </a:prstGeom>
          <a:noFill/>
          <a:ln>
            <a:solidFill>
              <a:schemeClr val="accent1"/>
            </a:solidFill>
          </a:ln>
        </p:spPr>
        <p:txBody>
          <a:bodyPr wrap="square">
            <a:spAutoFit/>
          </a:bodyPr>
          <a:lstStyle/>
          <a:p>
            <a:pPr algn="ctr"/>
            <a:r>
              <a:rPr lang="en-US" sz="1400" b="0" u="none" strike="noStrike" dirty="0">
                <a:solidFill>
                  <a:srgbClr val="000000"/>
                </a:solidFill>
                <a:effectLst/>
                <a:latin typeface="-webkit-standard"/>
              </a:rPr>
              <a:t>Value Proposition for a Technology Consulting Company (Copilot)</a:t>
            </a:r>
          </a:p>
          <a:p>
            <a:pPr algn="ctr"/>
            <a:endParaRPr lang="en-US" sz="1400" b="0" u="none" strike="noStrike" dirty="0">
              <a:solidFill>
                <a:srgbClr val="000000"/>
              </a:solidFill>
              <a:effectLst/>
              <a:latin typeface="-webkit-standard"/>
            </a:endParaRPr>
          </a:p>
          <a:p>
            <a:pPr algn="ctr"/>
            <a:r>
              <a:rPr lang="en-US" sz="1400" b="0" i="1" u="none" strike="noStrike" dirty="0">
                <a:solidFill>
                  <a:srgbClr val="000000"/>
                </a:solidFill>
                <a:effectLst/>
                <a:latin typeface="-webkit-standard"/>
              </a:rPr>
              <a:t>"Empowering businesses to unlock their full potential with tailored technology solutions, expert consulting, and actionable strategies—driving innovation, efficiency, and growth in an ever-evolving digital landscape."</a:t>
            </a:r>
            <a:endParaRPr lang="en-US" sz="1400" i="1" dirty="0"/>
          </a:p>
        </p:txBody>
      </p:sp>
      <p:sp>
        <p:nvSpPr>
          <p:cNvPr id="11" name="Date Placeholder 10">
            <a:extLst>
              <a:ext uri="{FF2B5EF4-FFF2-40B4-BE49-F238E27FC236}">
                <a16:creationId xmlns:a16="http://schemas.microsoft.com/office/drawing/2014/main" id="{0379859A-5273-1A84-FFE0-2F5B4BD92824}"/>
              </a:ext>
            </a:extLst>
          </p:cNvPr>
          <p:cNvSpPr>
            <a:spLocks noGrp="1"/>
          </p:cNvSpPr>
          <p:nvPr>
            <p:ph type="dt" sz="half" idx="10"/>
          </p:nvPr>
        </p:nvSpPr>
        <p:spPr/>
        <p:txBody>
          <a:bodyPr/>
          <a:lstStyle/>
          <a:p>
            <a:fld id="{C4A50613-FB20-B74F-A9DC-B6B8BE97616D}" type="datetime1">
              <a:rPr lang="en-US" smtClean="0"/>
              <a:t>4/26/25</a:t>
            </a:fld>
            <a:endParaRPr lang="en-US"/>
          </a:p>
        </p:txBody>
      </p:sp>
      <p:sp>
        <p:nvSpPr>
          <p:cNvPr id="12" name="Footer Placeholder 11">
            <a:extLst>
              <a:ext uri="{FF2B5EF4-FFF2-40B4-BE49-F238E27FC236}">
                <a16:creationId xmlns:a16="http://schemas.microsoft.com/office/drawing/2014/main" id="{2041CE10-E26D-4FE8-BE02-54A6D509FA7E}"/>
              </a:ext>
            </a:extLst>
          </p:cNvPr>
          <p:cNvSpPr>
            <a:spLocks noGrp="1"/>
          </p:cNvSpPr>
          <p:nvPr>
            <p:ph type="ftr" sz="quarter" idx="11"/>
          </p:nvPr>
        </p:nvSpPr>
        <p:spPr/>
        <p:txBody>
          <a:bodyPr/>
          <a:lstStyle/>
          <a:p>
            <a:r>
              <a:rPr lang="en-US"/>
              <a:t>Business Planning</a:t>
            </a:r>
            <a:endParaRPr lang="en-US" dirty="0"/>
          </a:p>
        </p:txBody>
      </p:sp>
      <p:sp>
        <p:nvSpPr>
          <p:cNvPr id="15" name="Slide Number Placeholder 14">
            <a:extLst>
              <a:ext uri="{FF2B5EF4-FFF2-40B4-BE49-F238E27FC236}">
                <a16:creationId xmlns:a16="http://schemas.microsoft.com/office/drawing/2014/main" id="{23774FF0-6B0E-3A93-9B03-E63039A254A3}"/>
              </a:ext>
            </a:extLst>
          </p:cNvPr>
          <p:cNvSpPr>
            <a:spLocks noGrp="1"/>
          </p:cNvSpPr>
          <p:nvPr>
            <p:ph type="sldNum" sz="quarter" idx="12"/>
          </p:nvPr>
        </p:nvSpPr>
        <p:spPr/>
        <p:txBody>
          <a:bodyPr/>
          <a:lstStyle/>
          <a:p>
            <a:fld id="{7C6FF9C9-1ADD-AB4C-83F8-365985181A80}" type="slidenum">
              <a:rPr lang="en-US" smtClean="0"/>
              <a:t>7</a:t>
            </a:fld>
            <a:endParaRPr lang="en-US"/>
          </a:p>
        </p:txBody>
      </p:sp>
    </p:spTree>
    <p:extLst>
      <p:ext uri="{BB962C8B-B14F-4D97-AF65-F5344CB8AC3E}">
        <p14:creationId xmlns:p14="http://schemas.microsoft.com/office/powerpoint/2010/main" val="426603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4"/>
          <p:cNvSpPr txBox="1">
            <a:spLocks noGrp="1"/>
          </p:cNvSpPr>
          <p:nvPr>
            <p:ph type="title"/>
          </p:nvPr>
        </p:nvSpPr>
        <p:spPr>
          <a:xfrm>
            <a:off x="670550" y="323132"/>
            <a:ext cx="10515600" cy="60610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000"/>
              <a:buFont typeface="Jost"/>
              <a:buNone/>
            </a:pPr>
            <a:r>
              <a:rPr lang="en-US" sz="3200" dirty="0"/>
              <a:t>Value Proposition:  Problem and Solution</a:t>
            </a:r>
            <a:endParaRPr sz="3200" dirty="0"/>
          </a:p>
        </p:txBody>
      </p:sp>
      <p:sp>
        <p:nvSpPr>
          <p:cNvPr id="4" name="Date Placeholder 3">
            <a:extLst>
              <a:ext uri="{FF2B5EF4-FFF2-40B4-BE49-F238E27FC236}">
                <a16:creationId xmlns:a16="http://schemas.microsoft.com/office/drawing/2014/main" id="{68B045FA-6A1C-D704-0E3F-D32E6D5D076D}"/>
              </a:ext>
            </a:extLst>
          </p:cNvPr>
          <p:cNvSpPr>
            <a:spLocks noGrp="1"/>
          </p:cNvSpPr>
          <p:nvPr>
            <p:ph type="dt" sz="half" idx="10"/>
          </p:nvPr>
        </p:nvSpPr>
        <p:spPr/>
        <p:txBody>
          <a:bodyPr/>
          <a:lstStyle/>
          <a:p>
            <a:fld id="{07897B3A-9BBA-B04C-B72D-1EF47040AC00}" type="datetime1">
              <a:rPr lang="en-US" smtClean="0"/>
              <a:t>4/26/25</a:t>
            </a:fld>
            <a:endParaRPr lang="en-US"/>
          </a:p>
        </p:txBody>
      </p:sp>
      <p:sp>
        <p:nvSpPr>
          <p:cNvPr id="5" name="Footer Placeholder 4">
            <a:extLst>
              <a:ext uri="{FF2B5EF4-FFF2-40B4-BE49-F238E27FC236}">
                <a16:creationId xmlns:a16="http://schemas.microsoft.com/office/drawing/2014/main" id="{CF5E0A10-D147-C456-F62E-BE959B9E00E7}"/>
              </a:ext>
            </a:extLst>
          </p:cNvPr>
          <p:cNvSpPr>
            <a:spLocks noGrp="1"/>
          </p:cNvSpPr>
          <p:nvPr>
            <p:ph type="ftr" sz="quarter" idx="11"/>
          </p:nvPr>
        </p:nvSpPr>
        <p:spPr/>
        <p:txBody>
          <a:bodyPr/>
          <a:lstStyle/>
          <a:p>
            <a:r>
              <a:rPr lang="en-US"/>
              <a:t>Business Planning</a:t>
            </a:r>
          </a:p>
        </p:txBody>
      </p:sp>
      <p:sp>
        <p:nvSpPr>
          <p:cNvPr id="442" name="Google Shape;442;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graphicFrame>
        <p:nvGraphicFramePr>
          <p:cNvPr id="440" name="Google Shape;440;p24"/>
          <p:cNvGraphicFramePr/>
          <p:nvPr>
            <p:extLst>
              <p:ext uri="{D42A27DB-BD31-4B8C-83A1-F6EECF244321}">
                <p14:modId xmlns:p14="http://schemas.microsoft.com/office/powerpoint/2010/main" val="4279266252"/>
              </p:ext>
            </p:extLst>
          </p:nvPr>
        </p:nvGraphicFramePr>
        <p:xfrm>
          <a:off x="820029" y="1198940"/>
          <a:ext cx="10850900" cy="3958276"/>
        </p:xfrm>
        <a:graphic>
          <a:graphicData uri="http://schemas.openxmlformats.org/drawingml/2006/table">
            <a:tbl>
              <a:tblPr firstRow="1" bandRow="1">
                <a:noFill/>
              </a:tblPr>
              <a:tblGrid>
                <a:gridCol w="512065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120650">
                  <a:extLst>
                    <a:ext uri="{9D8B030D-6E8A-4147-A177-3AD203B41FA5}">
                      <a16:colId xmlns:a16="http://schemas.microsoft.com/office/drawing/2014/main" val="20002"/>
                    </a:ext>
                  </a:extLst>
                </a:gridCol>
              </a:tblGrid>
              <a:tr h="0">
                <a:tc>
                  <a:txBody>
                    <a:bodyPr/>
                    <a:lstStyle/>
                    <a:p>
                      <a:pPr marL="0" marR="0" lvl="0" indent="0" algn="l" rtl="0">
                        <a:spcBef>
                          <a:spcPts val="0"/>
                        </a:spcBef>
                        <a:spcAft>
                          <a:spcPts val="0"/>
                        </a:spcAft>
                        <a:buNone/>
                      </a:pPr>
                      <a:r>
                        <a:rPr lang="en-US" sz="2000" b="1" dirty="0">
                          <a:solidFill>
                            <a:schemeClr val="dk1"/>
                          </a:solidFill>
                        </a:rPr>
                        <a:t>The Problem:</a:t>
                      </a:r>
                      <a:endParaRPr sz="1600" dirty="0"/>
                    </a:p>
                    <a:p>
                      <a:pPr marL="285750" marR="0" lvl="1" indent="-285750" algn="l" rtl="0">
                        <a:lnSpc>
                          <a:spcPct val="100000"/>
                        </a:lnSpc>
                        <a:spcBef>
                          <a:spcPts val="113"/>
                        </a:spcBef>
                        <a:spcAft>
                          <a:spcPts val="0"/>
                        </a:spcAft>
                        <a:buClr>
                          <a:schemeClr val="tx1"/>
                        </a:buClr>
                        <a:buSzPts val="2400"/>
                        <a:buFont typeface="Arial"/>
                        <a:buChar char="•"/>
                      </a:pPr>
                      <a:r>
                        <a:rPr lang="en-US" sz="1600" b="0" u="none" strike="noStrike" cap="none" dirty="0">
                          <a:solidFill>
                            <a:schemeClr val="dk1"/>
                          </a:solidFill>
                          <a:latin typeface="Lato"/>
                          <a:ea typeface="Lato"/>
                          <a:cs typeface="Lato"/>
                          <a:sym typeface="Lato"/>
                        </a:rPr>
                        <a:t>Customer Problems</a:t>
                      </a:r>
                      <a:endParaRPr sz="1200" dirty="0"/>
                    </a:p>
                    <a:p>
                      <a:pPr marL="285750" marR="0" lvl="1" indent="-285750" algn="l" rtl="0">
                        <a:lnSpc>
                          <a:spcPct val="100000"/>
                        </a:lnSpc>
                        <a:spcBef>
                          <a:spcPts val="338"/>
                        </a:spcBef>
                        <a:spcAft>
                          <a:spcPts val="0"/>
                        </a:spcAft>
                        <a:buClr>
                          <a:schemeClr val="tx1"/>
                        </a:buClr>
                        <a:buSzPts val="2400"/>
                        <a:buFont typeface="Arial"/>
                        <a:buChar char="•"/>
                      </a:pPr>
                      <a:r>
                        <a:rPr lang="en-US" sz="1600" b="0" u="none" strike="noStrike" cap="none" dirty="0">
                          <a:solidFill>
                            <a:schemeClr val="dk1"/>
                          </a:solidFill>
                          <a:latin typeface="Lato"/>
                          <a:ea typeface="Lato"/>
                          <a:cs typeface="Lato"/>
                          <a:sym typeface="Lato"/>
                        </a:rPr>
                        <a:t>What are the alternatives?</a:t>
                      </a:r>
                      <a:endParaRPr sz="1200" dirty="0"/>
                    </a:p>
                  </a:txBody>
                  <a:tcPr marL="121925" marR="121925"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2000" dirty="0">
                        <a:solidFill>
                          <a:schemeClr val="dk1"/>
                        </a:solidFill>
                      </a:endParaRPr>
                    </a:p>
                  </a:txBody>
                  <a:tcPr marL="121925" marR="121925"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dirty="0">
                          <a:solidFill>
                            <a:schemeClr val="dk1"/>
                          </a:solidFill>
                        </a:rPr>
                        <a:t>The Solution:</a:t>
                      </a:r>
                      <a:endParaRPr lang="en-US" sz="1600" dirty="0"/>
                    </a:p>
                    <a:p>
                      <a:pPr marL="285750" marR="0" lvl="1" indent="-285750" algn="l" rtl="0">
                        <a:lnSpc>
                          <a:spcPct val="100000"/>
                        </a:lnSpc>
                        <a:spcBef>
                          <a:spcPts val="113"/>
                        </a:spcBef>
                        <a:spcAft>
                          <a:spcPts val="0"/>
                        </a:spcAft>
                        <a:buClr>
                          <a:schemeClr val="tx1"/>
                        </a:buClr>
                        <a:buSzPts val="2400"/>
                        <a:buFont typeface="Arial"/>
                        <a:buChar char="•"/>
                      </a:pPr>
                      <a:r>
                        <a:rPr lang="en-US" sz="1800" b="0" u="none" strike="noStrike" cap="none" dirty="0">
                          <a:solidFill>
                            <a:schemeClr val="dk1"/>
                          </a:solidFill>
                          <a:latin typeface="Lato"/>
                          <a:ea typeface="Lato"/>
                          <a:cs typeface="Lato"/>
                          <a:sym typeface="Lato"/>
                        </a:rPr>
                        <a:t>How does your product/service solve the problems. </a:t>
                      </a:r>
                      <a:endParaRPr lang="en-US" sz="1400" dirty="0"/>
                    </a:p>
                  </a:txBody>
                  <a:tcPr marL="121925" marR="121925" marT="60950" marB="609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52514">
                <a:tc>
                  <a:txBody>
                    <a:bodyPr/>
                    <a:lstStyle/>
                    <a:p>
                      <a:pPr marL="0" marR="0" lvl="0" indent="0" algn="l" rtl="0">
                        <a:spcBef>
                          <a:spcPts val="0"/>
                        </a:spcBef>
                        <a:spcAft>
                          <a:spcPts val="0"/>
                        </a:spcAft>
                        <a:buNone/>
                      </a:pPr>
                      <a:endParaRPr sz="2000" dirty="0">
                        <a:solidFill>
                          <a:schemeClr val="dk1"/>
                        </a:solidFill>
                      </a:endParaRPr>
                    </a:p>
                  </a:txBody>
                  <a:tcPr marL="121925" marR="121925" marT="60950" marB="6095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dirty="0">
                        <a:solidFill>
                          <a:schemeClr val="dk1"/>
                        </a:solidFill>
                      </a:endParaRPr>
                    </a:p>
                  </a:txBody>
                  <a:tcPr marL="121925" marR="121925" marT="60950" marB="60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lang="en-US" sz="2000">
                        <a:solidFill>
                          <a:schemeClr val="dk1"/>
                        </a:solidFill>
                      </a:endParaRPr>
                    </a:p>
                  </a:txBody>
                  <a:tcPr marL="121925" marR="121925" marT="60950" marB="60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127071">
                <a:tc>
                  <a:txBody>
                    <a:bodyPr/>
                    <a:lstStyle/>
                    <a:p>
                      <a:pPr marL="0" marR="0" lvl="0" indent="0" algn="l" rtl="0">
                        <a:spcBef>
                          <a:spcPts val="0"/>
                        </a:spcBef>
                        <a:spcAft>
                          <a:spcPts val="0"/>
                        </a:spcAft>
                        <a:buNone/>
                      </a:pPr>
                      <a:r>
                        <a:rPr lang="en-US" sz="2000" b="1" dirty="0">
                          <a:solidFill>
                            <a:schemeClr val="dk1"/>
                          </a:solidFill>
                        </a:rPr>
                        <a:t>Problem:  </a:t>
                      </a:r>
                      <a:endParaRPr sz="1600" dirty="0"/>
                    </a:p>
                    <a:p>
                      <a:pPr marL="342900" marR="0" lvl="1" indent="-342900" algn="l" rtl="0">
                        <a:lnSpc>
                          <a:spcPct val="100000"/>
                        </a:lnSpc>
                        <a:spcBef>
                          <a:spcPts val="113"/>
                        </a:spcBef>
                        <a:spcAft>
                          <a:spcPts val="0"/>
                        </a:spcAft>
                        <a:buClr>
                          <a:schemeClr val="tx1"/>
                        </a:buClr>
                        <a:buSzPts val="2200"/>
                        <a:buFont typeface="Arial" panose="020B0604020202020204" pitchFamily="34" charset="0"/>
                        <a:buChar char="•"/>
                      </a:pPr>
                      <a:r>
                        <a:rPr lang="en-US" sz="1600" b="0" u="none" strike="noStrike" cap="none" dirty="0">
                          <a:solidFill>
                            <a:schemeClr val="dk1"/>
                          </a:solidFill>
                          <a:latin typeface="Lato"/>
                          <a:ea typeface="Lato"/>
                          <a:cs typeface="Lato"/>
                          <a:sym typeface="Lato"/>
                        </a:rPr>
                        <a:t>What is the </a:t>
                      </a:r>
                      <a:r>
                        <a:rPr lang="en-US" sz="1600" b="0" u="sng" strike="noStrike" cap="none" dirty="0">
                          <a:solidFill>
                            <a:schemeClr val="dk1"/>
                          </a:solidFill>
                          <a:latin typeface="Lato"/>
                          <a:ea typeface="Lato"/>
                          <a:cs typeface="Lato"/>
                          <a:sym typeface="Lato"/>
                        </a:rPr>
                        <a:t>customer problem </a:t>
                      </a:r>
                      <a:r>
                        <a:rPr lang="en-US" sz="1600" b="0" u="none" strike="noStrike" cap="none" dirty="0">
                          <a:solidFill>
                            <a:schemeClr val="dk1"/>
                          </a:solidFill>
                          <a:latin typeface="Lato"/>
                          <a:ea typeface="Lato"/>
                          <a:cs typeface="Lato"/>
                          <a:sym typeface="Lato"/>
                        </a:rPr>
                        <a:t>(opportunity) your product/service is solving?</a:t>
                      </a:r>
                      <a:endParaRPr sz="1600" u="none" strike="noStrike" cap="none" dirty="0"/>
                    </a:p>
                    <a:p>
                      <a:pPr marL="171450" marR="0" lvl="0" indent="-171450" algn="l" rtl="0">
                        <a:spcBef>
                          <a:spcPts val="225"/>
                        </a:spcBef>
                        <a:spcAft>
                          <a:spcPts val="0"/>
                        </a:spcAft>
                        <a:buClr>
                          <a:schemeClr val="dk1"/>
                        </a:buClr>
                        <a:buSzPts val="2200"/>
                        <a:buFont typeface="Arial"/>
                        <a:buChar char="•"/>
                      </a:pPr>
                      <a:r>
                        <a:rPr lang="en-US" sz="1600" b="0" dirty="0">
                          <a:solidFill>
                            <a:schemeClr val="dk1"/>
                          </a:solidFill>
                          <a:latin typeface="Lato"/>
                          <a:ea typeface="Lato"/>
                          <a:cs typeface="Lato"/>
                          <a:sym typeface="Lato"/>
                        </a:rPr>
                        <a:t>   What keeps them up at night?</a:t>
                      </a:r>
                      <a:endParaRPr sz="1200" dirty="0"/>
                    </a:p>
                    <a:p>
                      <a:pPr marL="342900" marR="0" lvl="1" indent="-342900" algn="l" rtl="0">
                        <a:lnSpc>
                          <a:spcPct val="100000"/>
                        </a:lnSpc>
                        <a:spcBef>
                          <a:spcPts val="113"/>
                        </a:spcBef>
                        <a:spcAft>
                          <a:spcPts val="0"/>
                        </a:spcAft>
                        <a:buClr>
                          <a:schemeClr val="tx1"/>
                        </a:buClr>
                        <a:buSzPts val="2200"/>
                        <a:buFont typeface="Arial" panose="020B0604020202020204" pitchFamily="34" charset="0"/>
                        <a:buChar char="•"/>
                      </a:pPr>
                      <a:r>
                        <a:rPr lang="en-US" sz="1600" b="0" u="none" strike="noStrike" cap="none" dirty="0">
                          <a:solidFill>
                            <a:schemeClr val="dk1"/>
                          </a:solidFill>
                          <a:latin typeface="Lato"/>
                          <a:ea typeface="Lato"/>
                          <a:cs typeface="Lato"/>
                          <a:sym typeface="Lato"/>
                        </a:rPr>
                        <a:t>What are the alternatives / who are your competitors? </a:t>
                      </a:r>
                      <a:endParaRPr sz="1200" dirty="0"/>
                    </a:p>
                  </a:txBody>
                  <a:tcPr marL="121925" marR="121925" marT="60950" marB="60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2000" dirty="0">
                        <a:solidFill>
                          <a:schemeClr val="dk1"/>
                        </a:solidFill>
                      </a:endParaRPr>
                    </a:p>
                  </a:txBody>
                  <a:tcPr marL="121925" marR="121925" marT="60950" marB="60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dirty="0">
                          <a:solidFill>
                            <a:schemeClr val="dk1"/>
                          </a:solidFill>
                        </a:rPr>
                        <a:t>Solution (Customer Needs):</a:t>
                      </a:r>
                      <a:endParaRPr lang="en-US" sz="1600" dirty="0"/>
                    </a:p>
                    <a:p>
                      <a:pPr marL="342900" marR="0" lvl="1" indent="-342900" algn="l" rtl="0">
                        <a:lnSpc>
                          <a:spcPct val="90000"/>
                        </a:lnSpc>
                        <a:spcBef>
                          <a:spcPts val="113"/>
                        </a:spcBef>
                        <a:spcAft>
                          <a:spcPts val="0"/>
                        </a:spcAft>
                        <a:buClr>
                          <a:schemeClr val="tx1"/>
                        </a:buClr>
                        <a:buSzPts val="2200"/>
                        <a:buFont typeface="Arial" panose="020B0604020202020204" pitchFamily="34" charset="0"/>
                        <a:buChar char="•"/>
                      </a:pPr>
                      <a:r>
                        <a:rPr lang="en-US" sz="1600" b="0" u="none" strike="noStrike" cap="none" dirty="0">
                          <a:solidFill>
                            <a:schemeClr val="dk1"/>
                          </a:solidFill>
                          <a:latin typeface="Lato"/>
                          <a:ea typeface="Lato"/>
                          <a:cs typeface="Lato"/>
                          <a:sym typeface="Lato"/>
                        </a:rPr>
                        <a:t>How will your product/service solve for that? </a:t>
                      </a:r>
                      <a:endParaRPr lang="en-US" sz="1200" dirty="0"/>
                    </a:p>
                    <a:p>
                      <a:pPr marL="342900" marR="0" lvl="1" indent="-342900" algn="l" rtl="0">
                        <a:lnSpc>
                          <a:spcPct val="90000"/>
                        </a:lnSpc>
                        <a:spcBef>
                          <a:spcPts val="338"/>
                        </a:spcBef>
                        <a:spcAft>
                          <a:spcPts val="0"/>
                        </a:spcAft>
                        <a:buClr>
                          <a:schemeClr val="tx1"/>
                        </a:buClr>
                        <a:buSzPts val="2200"/>
                        <a:buFont typeface="Arial" panose="020B0604020202020204" pitchFamily="34" charset="0"/>
                        <a:buChar char="•"/>
                      </a:pPr>
                      <a:r>
                        <a:rPr lang="en-US" sz="1600" b="0" u="none" strike="noStrike" cap="none" dirty="0">
                          <a:solidFill>
                            <a:schemeClr val="dk1"/>
                          </a:solidFill>
                          <a:latin typeface="Lato"/>
                          <a:ea typeface="Lato"/>
                          <a:cs typeface="Lato"/>
                          <a:sym typeface="Lato"/>
                        </a:rPr>
                        <a:t>What are the top features (tangible aspects) that solve the problems. </a:t>
                      </a:r>
                      <a:endParaRPr lang="en-US" sz="1200" dirty="0"/>
                    </a:p>
                    <a:p>
                      <a:pPr marL="342900" marR="0" lvl="1" indent="-342900" algn="l" rtl="0">
                        <a:lnSpc>
                          <a:spcPct val="90000"/>
                        </a:lnSpc>
                        <a:spcBef>
                          <a:spcPts val="338"/>
                        </a:spcBef>
                        <a:spcAft>
                          <a:spcPts val="0"/>
                        </a:spcAft>
                        <a:buClr>
                          <a:schemeClr val="tx1"/>
                        </a:buClr>
                        <a:buSzPts val="2200"/>
                        <a:buFont typeface="Arial" panose="020B0604020202020204" pitchFamily="34" charset="0"/>
                        <a:buChar char="•"/>
                      </a:pPr>
                      <a:r>
                        <a:rPr lang="en-US" sz="1600" b="0" u="none" strike="noStrike" cap="none" dirty="0">
                          <a:solidFill>
                            <a:schemeClr val="dk1"/>
                          </a:solidFill>
                          <a:latin typeface="Lato"/>
                          <a:ea typeface="Lato"/>
                          <a:cs typeface="Lato"/>
                          <a:sym typeface="Lato"/>
                        </a:rPr>
                        <a:t>Describe in terms of customer benefits</a:t>
                      </a:r>
                      <a:endParaRPr lang="en-US" sz="1200" dirty="0"/>
                    </a:p>
                    <a:p>
                      <a:pPr marL="342900" marR="0" lvl="1" indent="-342900" algn="l" rtl="0">
                        <a:lnSpc>
                          <a:spcPct val="90000"/>
                        </a:lnSpc>
                        <a:spcBef>
                          <a:spcPts val="338"/>
                        </a:spcBef>
                        <a:spcAft>
                          <a:spcPts val="0"/>
                        </a:spcAft>
                        <a:buClr>
                          <a:schemeClr val="tx1"/>
                        </a:buClr>
                        <a:buSzPts val="2200"/>
                        <a:buFont typeface="Arial" panose="020B0604020202020204" pitchFamily="34" charset="0"/>
                        <a:buChar char="•"/>
                      </a:pPr>
                      <a:r>
                        <a:rPr lang="en-US" sz="1600" b="0" u="none" strike="noStrike" cap="none" dirty="0">
                          <a:solidFill>
                            <a:schemeClr val="dk1"/>
                          </a:solidFill>
                          <a:latin typeface="Lato"/>
                          <a:ea typeface="Lato"/>
                          <a:cs typeface="Lato"/>
                          <a:sym typeface="Lato"/>
                        </a:rPr>
                        <a:t>How is your product/service different, and why does that difference matter?</a:t>
                      </a:r>
                      <a:endParaRPr lang="en-US" sz="1200" dirty="0"/>
                    </a:p>
                    <a:p>
                      <a:pPr marL="285750" marR="0" lvl="1" indent="-133350" algn="l" rtl="0">
                        <a:lnSpc>
                          <a:spcPct val="100000"/>
                        </a:lnSpc>
                        <a:spcBef>
                          <a:spcPts val="338"/>
                        </a:spcBef>
                        <a:spcAft>
                          <a:spcPts val="0"/>
                        </a:spcAft>
                        <a:buClr>
                          <a:srgbClr val="6A9F42"/>
                        </a:buClr>
                        <a:buSzPts val="2400"/>
                        <a:buFont typeface="Arial"/>
                        <a:buNone/>
                      </a:pPr>
                      <a:endParaRPr lang="en-US" sz="2000" b="0" u="none" strike="noStrike" cap="none" dirty="0">
                        <a:solidFill>
                          <a:schemeClr val="dk1"/>
                        </a:solidFill>
                        <a:latin typeface="Lato"/>
                        <a:ea typeface="Lato"/>
                        <a:cs typeface="Lato"/>
                        <a:sym typeface="Lato"/>
                      </a:endParaRPr>
                    </a:p>
                    <a:p>
                      <a:pPr marL="0" marR="0" lvl="0" indent="0" algn="l" rtl="0">
                        <a:spcBef>
                          <a:spcPts val="225"/>
                        </a:spcBef>
                        <a:spcAft>
                          <a:spcPts val="0"/>
                        </a:spcAft>
                        <a:buNone/>
                      </a:pPr>
                      <a:endParaRPr lang="en-US" sz="2000" dirty="0">
                        <a:solidFill>
                          <a:schemeClr val="dk1"/>
                        </a:solidFill>
                      </a:endParaRPr>
                    </a:p>
                  </a:txBody>
                  <a:tcPr marL="121925" marR="0" marT="60950" marB="609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41" name="Google Shape;441;p24"/>
          <p:cNvSpPr/>
          <p:nvPr/>
        </p:nvSpPr>
        <p:spPr>
          <a:xfrm>
            <a:off x="5549075" y="3304945"/>
            <a:ext cx="696404" cy="428996"/>
          </a:xfrm>
          <a:prstGeom prst="leftRightArrow">
            <a:avLst>
              <a:gd name="adj1" fmla="val 50000"/>
              <a:gd name="adj2" fmla="val 50000"/>
            </a:avLst>
          </a:prstGeom>
          <a:solidFill>
            <a:srgbClr val="056EB5"/>
          </a:solidFill>
          <a:ln w="15875" cap="flat" cmpd="sng">
            <a:solidFill>
              <a:srgbClr val="3E5E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FFFFFF"/>
              </a:solidFill>
              <a:latin typeface="Gill Sans"/>
              <a:ea typeface="Gill Sans"/>
              <a:cs typeface="Gill Sans"/>
              <a:sym typeface="Gill Sans"/>
            </a:endParaRPr>
          </a:p>
        </p:txBody>
      </p:sp>
      <p:sp>
        <p:nvSpPr>
          <p:cNvPr id="2" name="Google Shape;560;p36">
            <a:extLst>
              <a:ext uri="{FF2B5EF4-FFF2-40B4-BE49-F238E27FC236}">
                <a16:creationId xmlns:a16="http://schemas.microsoft.com/office/drawing/2014/main" id="{BFD3073E-D7BD-7615-0DE1-50BC3C49CCE0}"/>
              </a:ext>
            </a:extLst>
          </p:cNvPr>
          <p:cNvSpPr txBox="1">
            <a:spLocks/>
          </p:cNvSpPr>
          <p:nvPr/>
        </p:nvSpPr>
        <p:spPr>
          <a:xfrm>
            <a:off x="1604409" y="4688471"/>
            <a:ext cx="8585735" cy="1476897"/>
          </a:xfrm>
          <a:prstGeom prst="rect">
            <a:avLst/>
          </a:prstGeom>
          <a:noFill/>
          <a:ln>
            <a:solidFill>
              <a:schemeClr val="accent1"/>
            </a:solidFill>
          </a:ln>
        </p:spPr>
        <p:txBody>
          <a:bodyPr spcFirstLastPara="1" wrap="square" lIns="91425" tIns="45700" rIns="0" bIns="45700" anchor="t" anchorCtr="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lnSpc>
                <a:spcPct val="100000"/>
              </a:lnSpc>
              <a:spcBef>
                <a:spcPts val="0"/>
              </a:spcBef>
              <a:buSzPts val="2800"/>
              <a:buNone/>
            </a:pPr>
            <a:r>
              <a:rPr lang="en-US" sz="1400" b="1" cap="none" dirty="0"/>
              <a:t>What is your “unfair advantage” (differentiation)</a:t>
            </a:r>
          </a:p>
          <a:p>
            <a:pPr>
              <a:lnSpc>
                <a:spcPct val="100000"/>
              </a:lnSpc>
              <a:spcBef>
                <a:spcPts val="0"/>
              </a:spcBef>
              <a:buSzPts val="2800"/>
            </a:pPr>
            <a:endParaRPr lang="en-US" sz="1400" cap="none" dirty="0"/>
          </a:p>
          <a:p>
            <a:pPr lvl="1" algn="ctr">
              <a:lnSpc>
                <a:spcPct val="100000"/>
              </a:lnSpc>
              <a:spcBef>
                <a:spcPts val="0"/>
              </a:spcBef>
              <a:buSzPct val="100000"/>
            </a:pPr>
            <a:r>
              <a:rPr lang="en-US" sz="1400" cap="none" dirty="0"/>
              <a:t>Can’t be easily copied or bought</a:t>
            </a:r>
          </a:p>
          <a:p>
            <a:pPr lvl="1" algn="ctr">
              <a:lnSpc>
                <a:spcPct val="100000"/>
              </a:lnSpc>
              <a:spcBef>
                <a:spcPts val="0"/>
              </a:spcBef>
              <a:buSzPct val="100000"/>
            </a:pPr>
            <a:r>
              <a:rPr lang="en-US" sz="1400" cap="none" dirty="0"/>
              <a:t>What aspects of your product/service make it difficult for competitors to match you?  </a:t>
            </a:r>
          </a:p>
          <a:p>
            <a:pPr marL="398464" lvl="1" indent="-171450" algn="ctr">
              <a:lnSpc>
                <a:spcPct val="100000"/>
              </a:lnSpc>
              <a:spcBef>
                <a:spcPts val="600"/>
              </a:spcBef>
              <a:buSzPct val="100000"/>
            </a:pPr>
            <a:r>
              <a:rPr lang="en-US" sz="1400" cap="none" dirty="0"/>
              <a:t>Is it reflected in your value prop?</a:t>
            </a:r>
          </a:p>
          <a:p>
            <a:pPr marL="398464" lvl="1" indent="-171450" algn="ctr">
              <a:lnSpc>
                <a:spcPct val="100000"/>
              </a:lnSpc>
              <a:spcBef>
                <a:spcPts val="600"/>
              </a:spcBef>
              <a:buSzPct val="100000"/>
            </a:pPr>
            <a:r>
              <a:rPr lang="en-US" sz="1400" cap="none" dirty="0"/>
              <a:t>Don’t think you have one?   </a:t>
            </a:r>
            <a:r>
              <a:rPr lang="en-US" sz="1200" b="1" cap="none" dirty="0"/>
              <a:t>Consider it a challenge to develop it</a:t>
            </a:r>
            <a:r>
              <a:rPr lang="en-US" sz="1100" b="1" cap="none" dirty="0"/>
              <a:t>!</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26"/>
          <p:cNvSpPr txBox="1">
            <a:spLocks noGrp="1"/>
          </p:cNvSpPr>
          <p:nvPr>
            <p:ph type="title"/>
          </p:nvPr>
        </p:nvSpPr>
        <p:spPr>
          <a:xfrm>
            <a:off x="445575" y="229329"/>
            <a:ext cx="11746425" cy="67859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dk1"/>
              </a:buClr>
              <a:buSzPts val="4000"/>
              <a:buFont typeface="Jost"/>
              <a:buNone/>
            </a:pPr>
            <a:br>
              <a:rPr lang="en-US" dirty="0"/>
            </a:br>
            <a:r>
              <a:rPr lang="en-US" sz="3200" dirty="0"/>
              <a:t>Value Proposition:  Customer and Business description</a:t>
            </a:r>
            <a:endParaRPr sz="3200" dirty="0"/>
          </a:p>
        </p:txBody>
      </p:sp>
      <p:sp>
        <p:nvSpPr>
          <p:cNvPr id="458" name="Google Shape;458;p2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459" name="Google Shape;459;p26"/>
          <p:cNvSpPr txBox="1">
            <a:spLocks noGrp="1"/>
          </p:cNvSpPr>
          <p:nvPr>
            <p:ph type="body" idx="1"/>
          </p:nvPr>
        </p:nvSpPr>
        <p:spPr>
          <a:xfrm>
            <a:off x="317634" y="1143001"/>
            <a:ext cx="8593610" cy="2535273"/>
          </a:xfrm>
          <a:prstGeom prst="rect">
            <a:avLst/>
          </a:prstGeom>
          <a:noFill/>
          <a:ln>
            <a:solidFill>
              <a:schemeClr val="accent1"/>
            </a:solidFill>
          </a:ln>
        </p:spPr>
        <p:txBody>
          <a:bodyPr spcFirstLastPara="1" wrap="square" lIns="91425" tIns="45700" rIns="0" bIns="45700" anchor="t" anchorCtr="0">
            <a:noAutofit/>
          </a:bodyPr>
          <a:lstStyle/>
          <a:p>
            <a:pPr marL="0" lvl="0" indent="0" algn="l" rtl="0">
              <a:lnSpc>
                <a:spcPct val="100000"/>
              </a:lnSpc>
              <a:spcBef>
                <a:spcPts val="0"/>
              </a:spcBef>
              <a:spcAft>
                <a:spcPts val="0"/>
              </a:spcAft>
              <a:buSzPts val="2800"/>
              <a:buNone/>
            </a:pPr>
            <a:r>
              <a:rPr lang="en-US" sz="2000" dirty="0"/>
              <a:t>Customer Description</a:t>
            </a:r>
          </a:p>
          <a:p>
            <a:pPr marL="0" lvl="0" indent="0" algn="l" rtl="0">
              <a:lnSpc>
                <a:spcPct val="100000"/>
              </a:lnSpc>
              <a:spcBef>
                <a:spcPts val="0"/>
              </a:spcBef>
              <a:spcAft>
                <a:spcPts val="0"/>
              </a:spcAft>
              <a:buSzPts val="2800"/>
              <a:buNone/>
            </a:pPr>
            <a:endParaRPr lang="en-US" sz="1400" dirty="0"/>
          </a:p>
          <a:p>
            <a:pPr marL="227013" lvl="0" indent="-227013" algn="l" rtl="0">
              <a:lnSpc>
                <a:spcPct val="100000"/>
              </a:lnSpc>
              <a:spcBef>
                <a:spcPts val="0"/>
              </a:spcBef>
              <a:spcAft>
                <a:spcPts val="0"/>
              </a:spcAft>
              <a:buSzPct val="100000"/>
              <a:buChar char="•"/>
            </a:pPr>
            <a:r>
              <a:rPr lang="en-US" sz="1400" dirty="0"/>
              <a:t>Describe who your best customers will be.  </a:t>
            </a:r>
            <a:endParaRPr sz="1400" dirty="0"/>
          </a:p>
          <a:p>
            <a:pPr marL="227013" lvl="0" indent="-227013" algn="l" rtl="0">
              <a:lnSpc>
                <a:spcPct val="100000"/>
              </a:lnSpc>
              <a:spcBef>
                <a:spcPts val="1400"/>
              </a:spcBef>
              <a:spcAft>
                <a:spcPts val="0"/>
              </a:spcAft>
              <a:buSzPct val="100000"/>
              <a:buChar char="•"/>
            </a:pPr>
            <a:r>
              <a:rPr lang="en-US" sz="1400" dirty="0"/>
              <a:t>Be specific:</a:t>
            </a:r>
            <a:endParaRPr sz="1400" dirty="0"/>
          </a:p>
          <a:p>
            <a:pPr marL="458788" lvl="1" indent="-231774" algn="l" rtl="0">
              <a:lnSpc>
                <a:spcPct val="100000"/>
              </a:lnSpc>
              <a:spcBef>
                <a:spcPts val="400"/>
              </a:spcBef>
              <a:spcAft>
                <a:spcPts val="0"/>
              </a:spcAft>
              <a:buSzPct val="100000"/>
              <a:buChar char="◦"/>
            </a:pPr>
            <a:r>
              <a:rPr lang="en-US" sz="1400" dirty="0"/>
              <a:t>Not consumers, but “parents with kids who play soccer</a:t>
            </a:r>
            <a:endParaRPr sz="1400" dirty="0"/>
          </a:p>
          <a:p>
            <a:pPr marL="458788" lvl="1" indent="-231774" algn="l" rtl="0">
              <a:lnSpc>
                <a:spcPct val="100000"/>
              </a:lnSpc>
              <a:spcBef>
                <a:spcPts val="600"/>
              </a:spcBef>
              <a:spcAft>
                <a:spcPts val="0"/>
              </a:spcAft>
              <a:buSzPct val="100000"/>
              <a:buChar char="◦"/>
            </a:pPr>
            <a:r>
              <a:rPr lang="en-US" sz="1400" dirty="0"/>
              <a:t>Not businesses, but “orthodontists” setting up a new office</a:t>
            </a:r>
            <a:endParaRPr sz="1400" dirty="0"/>
          </a:p>
          <a:p>
            <a:pPr marL="227013" lvl="0" indent="-227013" algn="l" rtl="0">
              <a:lnSpc>
                <a:spcPct val="100000"/>
              </a:lnSpc>
              <a:spcBef>
                <a:spcPts val="1600"/>
              </a:spcBef>
              <a:spcAft>
                <a:spcPts val="0"/>
              </a:spcAft>
              <a:buSzPct val="100000"/>
              <a:buChar char="•"/>
            </a:pPr>
            <a:r>
              <a:rPr lang="en-US" sz="1400" dirty="0"/>
              <a:t>Find a way to describe your best customers as a group so that you can easily identify ways to promote your business to them. </a:t>
            </a:r>
            <a:endParaRPr sz="1400" dirty="0"/>
          </a:p>
        </p:txBody>
      </p:sp>
      <p:pic>
        <p:nvPicPr>
          <p:cNvPr id="460" name="Google Shape;460;p26" descr="A picture containing game, table&#10;&#10;Description automatically generated"/>
          <p:cNvPicPr preferRelativeResize="0"/>
          <p:nvPr/>
        </p:nvPicPr>
        <p:blipFill rotWithShape="1">
          <a:blip r:embed="rId3">
            <a:alphaModFix/>
          </a:blip>
          <a:srcRect/>
          <a:stretch/>
        </p:blipFill>
        <p:spPr>
          <a:xfrm>
            <a:off x="9431730" y="2429518"/>
            <a:ext cx="2437723" cy="2437723"/>
          </a:xfrm>
          <a:prstGeom prst="rect">
            <a:avLst/>
          </a:prstGeom>
          <a:noFill/>
          <a:ln>
            <a:noFill/>
          </a:ln>
        </p:spPr>
      </p:pic>
      <p:sp>
        <p:nvSpPr>
          <p:cNvPr id="2" name="Google Shape;479;p28">
            <a:extLst>
              <a:ext uri="{FF2B5EF4-FFF2-40B4-BE49-F238E27FC236}">
                <a16:creationId xmlns:a16="http://schemas.microsoft.com/office/drawing/2014/main" id="{DB947CC7-5A2E-92B3-A476-A2C7E0F98282}"/>
              </a:ext>
            </a:extLst>
          </p:cNvPr>
          <p:cNvSpPr txBox="1">
            <a:spLocks/>
          </p:cNvSpPr>
          <p:nvPr/>
        </p:nvSpPr>
        <p:spPr>
          <a:xfrm>
            <a:off x="322547" y="3809914"/>
            <a:ext cx="8593609" cy="2546436"/>
          </a:xfrm>
          <a:prstGeom prst="rect">
            <a:avLst/>
          </a:prstGeom>
          <a:noFill/>
          <a:ln>
            <a:solidFill>
              <a:schemeClr val="accent1"/>
            </a:solidFill>
          </a:ln>
        </p:spPr>
        <p:txBody>
          <a:bodyPr spcFirstLastPara="1" vert="horz" wrap="square" lIns="91425" tIns="45700" rIns="0" bIns="45700" rtlCol="0" anchor="t" anchorCtr="0">
            <a:noAutofit/>
          </a:bodyPr>
          <a:lstStyle>
            <a:lvl1pPr marL="457200" lvl="0" indent="-406400" algn="l" defTabSz="914400" rtl="0" eaLnBrk="1" latinLnBrk="0" hangingPunct="1">
              <a:lnSpc>
                <a:spcPct val="100000"/>
              </a:lnSpc>
              <a:spcBef>
                <a:spcPts val="1200"/>
              </a:spcBef>
              <a:spcAft>
                <a:spcPts val="0"/>
              </a:spcAft>
              <a:buClr>
                <a:schemeClr val="tx1"/>
              </a:buClr>
              <a:buSzPts val="2800"/>
              <a:buFont typeface="Arial" panose="020B0604020202020204" pitchFamily="34" charset="0"/>
              <a:buChar char="•"/>
              <a:defRPr sz="2000" kern="1200" cap="all" baseline="0">
                <a:solidFill>
                  <a:schemeClr val="tx1"/>
                </a:solidFill>
                <a:effectLst/>
                <a:latin typeface="+mn-lt"/>
                <a:ea typeface="+mn-ea"/>
                <a:cs typeface="+mn-cs"/>
              </a:defRPr>
            </a:lvl1pPr>
            <a:lvl2pPr marL="914400" lvl="1" indent="-381000" algn="l" defTabSz="914400" rtl="0" eaLnBrk="1" latinLnBrk="0" hangingPunct="1">
              <a:lnSpc>
                <a:spcPct val="100000"/>
              </a:lnSpc>
              <a:spcBef>
                <a:spcPts val="200"/>
              </a:spcBef>
              <a:spcAft>
                <a:spcPts val="0"/>
              </a:spcAft>
              <a:buClr>
                <a:schemeClr val="tx1"/>
              </a:buClr>
              <a:buSzPts val="2400"/>
              <a:buFont typeface="Arial" panose="020B0604020202020204" pitchFamily="34" charset="0"/>
              <a:buChar char="◦"/>
              <a:defRPr sz="1800" kern="1200" cap="all" baseline="0">
                <a:solidFill>
                  <a:schemeClr val="tx1"/>
                </a:solidFill>
                <a:effectLst/>
                <a:latin typeface="+mn-lt"/>
                <a:ea typeface="+mn-ea"/>
                <a:cs typeface="+mn-cs"/>
              </a:defRPr>
            </a:lvl2pPr>
            <a:lvl3pPr marL="1371600" lvl="2" indent="-355600" algn="l" defTabSz="914400" rtl="0" eaLnBrk="1" latinLnBrk="0" hangingPunct="1">
              <a:lnSpc>
                <a:spcPct val="100000"/>
              </a:lnSpc>
              <a:spcBef>
                <a:spcPts val="400"/>
              </a:spcBef>
              <a:spcAft>
                <a:spcPts val="0"/>
              </a:spcAft>
              <a:buClr>
                <a:schemeClr val="tx1"/>
              </a:buClr>
              <a:buSzPts val="2000"/>
              <a:buFont typeface="Arial" panose="020B0604020202020204" pitchFamily="34" charset="0"/>
              <a:buChar char="•"/>
              <a:defRPr sz="1600" kern="1200" cap="all" baseline="0">
                <a:solidFill>
                  <a:schemeClr val="tx1"/>
                </a:solidFill>
                <a:effectLst/>
                <a:latin typeface="+mn-lt"/>
                <a:ea typeface="+mn-ea"/>
                <a:cs typeface="+mn-cs"/>
              </a:defRPr>
            </a:lvl3pPr>
            <a:lvl4pPr marL="1828800" lvl="3" indent="-355600" algn="l" defTabSz="914400" rtl="0" eaLnBrk="1" latinLnBrk="0" hangingPunct="1">
              <a:lnSpc>
                <a:spcPct val="100000"/>
              </a:lnSpc>
              <a:spcBef>
                <a:spcPts val="400"/>
              </a:spcBef>
              <a:spcAft>
                <a:spcPts val="0"/>
              </a:spcAft>
              <a:buClr>
                <a:schemeClr val="tx1"/>
              </a:buClr>
              <a:buSzPts val="2000"/>
              <a:buFont typeface="Arial" panose="020B0604020202020204" pitchFamily="34" charset="0"/>
              <a:buChar char="◦"/>
              <a:defRPr sz="1400" kern="1200" cap="all" baseline="0">
                <a:solidFill>
                  <a:schemeClr val="tx1"/>
                </a:solidFill>
                <a:effectLst/>
                <a:latin typeface="+mn-lt"/>
                <a:ea typeface="+mn-ea"/>
                <a:cs typeface="+mn-cs"/>
              </a:defRPr>
            </a:lvl4pPr>
            <a:lvl5pPr marL="2286000" lvl="4" indent="-342900" algn="l" defTabSz="914400" rtl="0" eaLnBrk="1" latinLnBrk="0" hangingPunct="1">
              <a:lnSpc>
                <a:spcPct val="10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5pPr>
            <a:lvl6pPr marL="2743200" lvl="5"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6pPr>
            <a:lvl7pPr marL="3200400" lvl="6"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7pPr>
            <a:lvl8pPr marL="3657600" lvl="7" indent="-342900" algn="l" defTabSz="914400" rtl="0" eaLnBrk="1" latinLnBrk="0" hangingPunct="1">
              <a:lnSpc>
                <a:spcPct val="90000"/>
              </a:lnSpc>
              <a:spcBef>
                <a:spcPts val="400"/>
              </a:spcBef>
              <a:spcAft>
                <a:spcPts val="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8pPr>
            <a:lvl9pPr marL="4114800" lvl="8" indent="-342900" algn="l" defTabSz="914400" rtl="0" eaLnBrk="1" latinLnBrk="0" hangingPunct="1">
              <a:lnSpc>
                <a:spcPct val="90000"/>
              </a:lnSpc>
              <a:spcBef>
                <a:spcPts val="400"/>
              </a:spcBef>
              <a:spcAft>
                <a:spcPts val="400"/>
              </a:spcAft>
              <a:buClr>
                <a:schemeClr val="tx1"/>
              </a:buClr>
              <a:buSzPts val="18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SzPts val="2400"/>
              <a:buNone/>
            </a:pPr>
            <a:r>
              <a:rPr lang="en-US" cap="none" dirty="0"/>
              <a:t>Business Description</a:t>
            </a:r>
          </a:p>
          <a:p>
            <a:pPr marL="0" indent="0">
              <a:spcBef>
                <a:spcPts val="0"/>
              </a:spcBef>
              <a:buSzPts val="2400"/>
              <a:buNone/>
            </a:pPr>
            <a:endParaRPr lang="en-US" sz="1600" cap="none" dirty="0"/>
          </a:p>
          <a:p>
            <a:pPr marL="227013" indent="-227013">
              <a:spcBef>
                <a:spcPts val="0"/>
              </a:spcBef>
              <a:buSzPct val="100000"/>
            </a:pPr>
            <a:r>
              <a:rPr lang="en-US" sz="1400" cap="none" dirty="0"/>
              <a:t>Describe your product / service in 15 words or less.</a:t>
            </a:r>
          </a:p>
          <a:p>
            <a:pPr marL="227013" indent="-227013">
              <a:spcBef>
                <a:spcPts val="1400"/>
              </a:spcBef>
              <a:buSzPct val="100000"/>
            </a:pPr>
            <a:r>
              <a:rPr lang="en-US" sz="1400" cap="none" dirty="0"/>
              <a:t>Focus on what your business will be at the beginning.  Not what comes later</a:t>
            </a:r>
          </a:p>
          <a:p>
            <a:pPr marL="227013" indent="-227013">
              <a:spcBef>
                <a:spcPts val="1400"/>
              </a:spcBef>
              <a:buSzPct val="100000"/>
            </a:pPr>
            <a:r>
              <a:rPr lang="en-US" sz="1400" cap="none" dirty="0"/>
              <a:t>What is your best idea (most profitable) to start your business?</a:t>
            </a:r>
          </a:p>
          <a:p>
            <a:pPr marL="227013" indent="-227013">
              <a:spcBef>
                <a:spcPts val="1400"/>
              </a:spcBef>
              <a:buSzPct val="100000"/>
            </a:pPr>
            <a:r>
              <a:rPr lang="en-US" sz="1400" cap="none" dirty="0"/>
              <a:t>Describe it factually from the perspective of your customer.   </a:t>
            </a:r>
          </a:p>
          <a:p>
            <a:pPr marL="227013" indent="-227013">
              <a:spcBef>
                <a:spcPts val="1400"/>
              </a:spcBef>
              <a:buSzPct val="100000"/>
            </a:pPr>
            <a:r>
              <a:rPr lang="en-US" sz="1400" cap="none" dirty="0"/>
              <a:t>No “marketing speak;” that comes later.    </a:t>
            </a:r>
          </a:p>
          <a:p>
            <a:pPr marL="227013" indent="-74613">
              <a:spcBef>
                <a:spcPts val="1400"/>
              </a:spcBef>
              <a:buSzPts val="2400"/>
              <a:buFont typeface="Arial" panose="020B0604020202020204" pitchFamily="34" charset="0"/>
              <a:buNone/>
            </a:pPr>
            <a:endParaRPr lang="en-US" sz="2400" dirty="0"/>
          </a:p>
        </p:txBody>
      </p:sp>
      <p:sp>
        <p:nvSpPr>
          <p:cNvPr id="4" name="Date Placeholder 3">
            <a:extLst>
              <a:ext uri="{FF2B5EF4-FFF2-40B4-BE49-F238E27FC236}">
                <a16:creationId xmlns:a16="http://schemas.microsoft.com/office/drawing/2014/main" id="{6AC6A66E-82F6-576B-43C6-F1E57FE722F3}"/>
              </a:ext>
            </a:extLst>
          </p:cNvPr>
          <p:cNvSpPr>
            <a:spLocks noGrp="1"/>
          </p:cNvSpPr>
          <p:nvPr>
            <p:ph type="dt" sz="half" idx="10"/>
          </p:nvPr>
        </p:nvSpPr>
        <p:spPr/>
        <p:txBody>
          <a:bodyPr/>
          <a:lstStyle/>
          <a:p>
            <a:fld id="{81A448AF-09A3-4A49-92FF-A48259218B37}" type="datetime1">
              <a:rPr lang="en-US" smtClean="0"/>
              <a:t>4/26/25</a:t>
            </a:fld>
            <a:endParaRPr lang="en-US"/>
          </a:p>
        </p:txBody>
      </p:sp>
      <p:sp>
        <p:nvSpPr>
          <p:cNvPr id="5" name="Footer Placeholder 4">
            <a:extLst>
              <a:ext uri="{FF2B5EF4-FFF2-40B4-BE49-F238E27FC236}">
                <a16:creationId xmlns:a16="http://schemas.microsoft.com/office/drawing/2014/main" id="{935B6F58-CB2F-6EF6-9380-06F77E718A87}"/>
              </a:ext>
            </a:extLst>
          </p:cNvPr>
          <p:cNvSpPr>
            <a:spLocks noGrp="1"/>
          </p:cNvSpPr>
          <p:nvPr>
            <p:ph type="ftr" sz="quarter" idx="11"/>
          </p:nvPr>
        </p:nvSpPr>
        <p:spPr/>
        <p:txBody>
          <a:bodyPr/>
          <a:lstStyle/>
          <a:p>
            <a:r>
              <a:rPr lang="en-US"/>
              <a:t>Business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TotalTime>
  <Words>2989</Words>
  <Application>Microsoft Macintosh PowerPoint</Application>
  <PresentationFormat>Widescreen</PresentationFormat>
  <Paragraphs>555</Paragraphs>
  <Slides>21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-webkit-standard</vt:lpstr>
      <vt:lpstr>Aptos</vt:lpstr>
      <vt:lpstr>Aptos Display</vt:lpstr>
      <vt:lpstr>Arial</vt:lpstr>
      <vt:lpstr>Calibri</vt:lpstr>
      <vt:lpstr>Gill Sans</vt:lpstr>
      <vt:lpstr>Jost</vt:lpstr>
      <vt:lpstr>Lato</vt:lpstr>
      <vt:lpstr>Office Theme</vt:lpstr>
      <vt:lpstr>Business Planning</vt:lpstr>
      <vt:lpstr>Business Plan Discussion Overview</vt:lpstr>
      <vt:lpstr>Do I Really Need a Business Plan</vt:lpstr>
      <vt:lpstr>Setting the Context</vt:lpstr>
      <vt:lpstr>Business Plan Content</vt:lpstr>
      <vt:lpstr>Vision</vt:lpstr>
      <vt:lpstr>Value Proposition</vt:lpstr>
      <vt:lpstr>Value Proposition:  Problem and Solution</vt:lpstr>
      <vt:lpstr> Value Proposition:  Customer and Business description</vt:lpstr>
      <vt:lpstr>Market and Industry Analysis</vt:lpstr>
      <vt:lpstr>Customer Analysis</vt:lpstr>
      <vt:lpstr>Competitor Analysis</vt:lpstr>
      <vt:lpstr>Pricing</vt:lpstr>
      <vt:lpstr>Marketing and Sales Plan</vt:lpstr>
      <vt:lpstr>Operating Model</vt:lpstr>
      <vt:lpstr>Organization/Team</vt:lpstr>
      <vt:lpstr>Financials</vt:lpstr>
      <vt:lpstr>How Will You Generate Revenue?</vt:lpstr>
      <vt:lpstr>How Will You Measure Success?</vt:lpstr>
      <vt:lpstr>Putting It All Together</vt:lpstr>
      <vt:lpstr>What do the VC Folks Want to See (Copilot)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Boehm, Tim</dc:creator>
  <cp:lastModifiedBy>Boehm, Tim</cp:lastModifiedBy>
  <cp:revision>2</cp:revision>
  <dcterms:created xsi:type="dcterms:W3CDTF">2025-04-26T19:18:46Z</dcterms:created>
  <dcterms:modified xsi:type="dcterms:W3CDTF">2025-04-26T20:23:43Z</dcterms:modified>
</cp:coreProperties>
</file>