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LY2UZTSPiQnmMqTQqRa+viJFT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lay-regular.fntdata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fe669ef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4fe669efe1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fe669efe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fe669efe1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e669ef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4fe669efe1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fe669efe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4fe669efe1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0898943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08989437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Reasoning and Thought Structuring Techniques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Self-Reflection Prompting</a:t>
            </a:r>
            <a:br>
              <a:rPr lang="en-US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ask AI to evaluate its own response, identify weaknesses, and propose improvements, fostering higher-quality outputs.</a:t>
            </a:r>
            <a:endParaRPr sz="1800"/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enhance response quality through introspection.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Useful for refining arguments, code, or creative work.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Shallow Reflection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AI may miss deep flaws.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Over-Criticism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Harsh self-evaluation can discard good elements.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Loop Trap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Endless reflection wastes time.</a:t>
            </a:r>
            <a:endParaRPr/>
          </a:p>
        </p:txBody>
      </p:sp>
      <p:sp>
        <p:nvSpPr>
          <p:cNvPr id="148" name="Google Shape;148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[Action, e.g., Write X]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Reflection: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Identify strengths/weaknesses.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Improvement: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Revise based on reflection.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version.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Draft a project proposal summary.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Reflection: Assess clarity and persuasion.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Improvement: Revise for </a:t>
            </a:r>
            <a:r>
              <a:rPr lang="en-US" sz="1800"/>
              <a:t>Reflection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Final summary.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Skeleton-of-Thought (SoT) Prompting</a:t>
            </a:r>
            <a:br>
              <a:rPr lang="en-US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guides AI to create a high-level outline or structure before filling in details, ensuring organized and comprehensive responses</a:t>
            </a:r>
            <a:r>
              <a:rPr lang="en-US" sz="1800"/>
              <a:t>.</a:t>
            </a:r>
            <a:endParaRPr/>
          </a:p>
        </p:txBody>
      </p:sp>
      <p:sp>
        <p:nvSpPr>
          <p:cNvPr id="154" name="Google Shape;154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tackle complex tasks by breaking them into manageable parts.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Best for planning, essays, or projects requiring structured outputs.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Rigid Structure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Overly fixed outlines may limit creativity.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Detail Overload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Expanding every section can lead to verbosity.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Poor Skeleton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 weak outline undermines the final response.</a:t>
            </a:r>
            <a:endParaRPr/>
          </a:p>
        </p:txBody>
      </p:sp>
      <p:sp>
        <p:nvSpPr>
          <p:cNvPr id="155" name="Google Shape;155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[e.g., Plan X]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Create an outline with [N] sections.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Details: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Expand each section.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Structured response.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Plan a smartphone launch.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Skeleton: Outline 4 phases.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Details: Describe each phase in 50 words.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Structured plan.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fe669efe1_0_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Effective External Resource Search Prompting</a:t>
            </a:r>
            <a:endParaRPr/>
          </a:p>
        </p:txBody>
      </p:sp>
      <p:sp>
        <p:nvSpPr>
          <p:cNvPr id="161" name="Google Shape;161;g34fe669efe1_0_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fe669efe1_0_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67" name="Google Shape;167;g34fe669efe1_0_22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700"/>
              <a:t>Targeted Web Search Prompting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Task: Find recent data on global CO2 emissions.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Search Criteria: Use keywords "global CO2 emissions 2024"; focus on scientific journals or government reports.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Constraints: Sources from 2023-2025; exclude opinion pieces.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Summarize key findings in 100 words.</a:t>
            </a:r>
            <a:endParaRPr sz="1050">
              <a:solidFill>
                <a:srgbClr val="575B5F"/>
              </a:solidFill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8" name="Google Shape;168;g34fe669efe1_0_22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>
                <a:solidFill>
                  <a:srgbClr val="1B1C1D"/>
                </a:solidFill>
              </a:rPr>
              <a:t>Database-Specific Search Prompting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Task: Find recent studies on immunotherapy for lung cancer.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Database: PubMed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Query Parameters: Keywords "immunotherapy lung cancer"; published 2023-2025.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List 3 study summaries with citations.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Task: Identify top 5 clients by purchase volume in 2024.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Database: Company CRM system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Query Parameters: Filter by 2024 purchases; sort by total spend.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Table of client names and spend.</a:t>
            </a:r>
            <a:endParaRPr sz="1050">
              <a:solidFill>
                <a:srgbClr val="575B5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fe669efe1_0_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74" name="Google Shape;174;g34fe669efe1_0_34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700"/>
              <a:t>Source Validation Prompting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Task: Verify the growth of AI in healthcare in 2025.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Validation Criteria: Use reports from Gartner, McKinsey, or peer-reviewed journals.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Search Scope: Web, prioritize analyst firms and academic databases.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100-word summary with citations.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75" name="Google Shape;175;g34fe669efe1_0_3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>
                <a:solidFill>
                  <a:srgbClr val="1B1C1D"/>
                </a:solidFill>
              </a:rPr>
              <a:t>Contextual Resource Integration Prompting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Task: Suggest a leadership training outline.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Context: For mid-level managers in tech; focus on remote teams.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Resource Search: Find 2024-2025 leadership guides from Harvard Business Review or Forbes.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Bullet-point outline.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fe669efe1_0_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81" name="Google Shape;181;g34fe669efe1_0_4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700"/>
              <a:t>Iterative Resource Refinement Prompting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Task: Find sources on AI ethics.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Initial Search: Keywords "AI ethics 2024" on Google Scholar.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Refinement Loop: Evaluate relevance; refine twice (e.g., add "fairness").</a:t>
            </a:r>
            <a:endParaRPr sz="1050">
              <a:solidFill>
                <a:srgbClr val="575B5F"/>
              </a:solidFill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>
                <a:solidFill>
                  <a:srgbClr val="575B5F"/>
                </a:solidFill>
              </a:rPr>
              <a:t>Output: List 3 refined sources with summaries.</a:t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6858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82" name="Google Shape;182;g34fe669efe1_0_4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6225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75B5F"/>
              </a:buClr>
              <a:buSzPts val="1050"/>
              <a:buChar char="○"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575B5F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Using XML-like Tags for Structured Prompting</a:t>
            </a:r>
            <a:endParaRPr/>
          </a:p>
        </p:txBody>
      </p:sp>
      <p:sp>
        <p:nvSpPr>
          <p:cNvPr id="188" name="Google Shape;188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94" name="Google Shape;194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Structural / Section Delimiters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&lt;prompt&gt;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&lt;/prompt&gt;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Defines the entire prompt scope.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&lt;instructions&gt;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&lt;/instructions&gt;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Contains the main directives for the AI.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&lt;step 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&lt;/step 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&lt;step 1&gt;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&lt;step 2&gt;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): Outlines sequential steps.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&lt;phase 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&lt;/phase 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Similar to steps, for broader stages.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&lt;section name=""&gt;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&lt;/section&gt;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Marks distinct sections with optional names.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5" name="Google Shape;195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Context / Background Information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&lt;context&gt;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&lt;/context&gt;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Provides background information or situational context.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&lt;background&gt;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&lt;/background&gt;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Similar to context.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&lt;scenario&gt;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&lt;/scenario&gt;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Describes the setting or situation.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&lt;user_profile&gt;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&lt;/user_profile&gt;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Defines details about the end-user.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&lt;document&gt;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&lt;/document&gt;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&lt;text&gt;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&lt;/text&gt;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Encloses larger blocks of text provided for analysis, summarization, etc.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01" name="Google Shape;20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&lt;input&gt;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&lt;/input&gt;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Specifies the primary input data for a task.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&lt;query&gt;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&lt;/query&gt;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Indicates the user's question.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&lt;data&gt;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&lt;/data&gt;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Encloses structured or unstructured data.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&lt;code_snippet&gt;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&lt;/code_snippet&gt;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Marks blocks of code provided as input.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2" name="Google Shape;20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Output Specification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&lt;output_format&gt;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&lt;/output_format&gt;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Describes the desired structure or format of the response (e.g., JSON, Markdown list).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&lt;expected_output&gt;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&lt;/expected_output&gt;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Provides an example of the desired output.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&lt;response&gt;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&lt;/response&gt;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Sometimes used to frame where the AI's response should conceptually fit.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08" name="Google Shape;208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Constraints and Rules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&lt;constraints&gt;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&lt;/constraints&gt;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Lists limitations or rules the AI must follow.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&lt;rules&gt;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&lt;/rules&gt;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Similar to constraints.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&lt;guidelines&gt;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&lt;/guidelines&gt;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Provides guiding principles.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&lt;avoid&gt;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&lt;/avoid&gt;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Specifies things the AI should not do or include.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&lt;tone&gt;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&lt;/tone&gt;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Defines the required tone of voice.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&lt;style&gt;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&lt;/style&gt;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Sets style guidelines (e.g., APA, formal).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9" name="Google Shape;209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Examples and Demonstrations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Encloses a demonstration or example for few-shot prompting.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&lt;positive_example&gt;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&lt;/positive_example&gt;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Shows a desired outcome.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&lt;negative_example&gt;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&lt;/negative_example&gt;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Shows an undesired outcome.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Chain-of-Thought (CoT) Prompting</a:t>
            </a:r>
            <a:br>
              <a:rPr lang="en-US"/>
            </a:br>
            <a:r>
              <a:rPr lang="en-US" sz="1800"/>
              <a:t>encourages AI to articulate its reasoning process step-by-step before delivering a final answer, mimicking human problem-solving.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improve transparency and accuracy in complex tasks by showing intermediate steps.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Ideal for math problems, logical reasoning, or analytical tasks where process matters.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Over-Verbosities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Excessive steps can clutter responses.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Misguided Steps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AI may invent unnecessary steps if the task is vague.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Simple Tasks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CoT can overcomplicate straightforward queries.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2" name="Google Shape;92;p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[Describe problem]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Solve step-by-step, explaining each step.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Final answer after reasoning.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Should we lower our product price by 10% to increase sales?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Instruction: Reason step-by-step, considering pros and cons.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Final recommendation.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15" name="Google Shape;21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Reasoning and Metacognition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&lt;reasoning&gt;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&lt;/reasoning&gt;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Asks the AI to show its thought process.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&lt;thought_process&gt;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&lt;/thought_process&gt;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Similar to reasoning.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&lt;self_critique&gt;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&lt;/self_critique&gt;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Instructs the AI to evaluate its own output.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&lt;verification&gt;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&lt;/verification&gt;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Specifies steps for self-verification.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Ex.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100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&lt;explanation&gt;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100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[Provide a brief explanation of the key changes you made and why they will lead to better results]</a:t>
            </a:r>
            <a:endParaRPr/>
          </a:p>
          <a:p>
            <a:pPr indent="-285750" lvl="1" marL="7429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100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&lt;/explanation&gt;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6" name="Google Shape;21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Persona / Role Definition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&lt;persona&gt;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&lt;/persona&gt;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Defines the role or character the AI should adopt.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Arial"/>
              <a:buChar char="○"/>
            </a:pP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&lt;role&gt;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050" u="none" strike="noStrike">
                <a:solidFill>
                  <a:srgbClr val="575B5F"/>
                </a:solidFill>
                <a:latin typeface="Arial"/>
                <a:ea typeface="Arial"/>
                <a:cs typeface="Arial"/>
                <a:sym typeface="Arial"/>
              </a:rPr>
              <a:t>&lt;/role&gt;</a:t>
            </a:r>
            <a:r>
              <a:rPr lang="en-US" sz="1200" u="none" strike="noStrike">
                <a:solidFill>
                  <a:srgbClr val="1B1C1D"/>
                </a:solidFill>
                <a:latin typeface="Arial"/>
                <a:ea typeface="Arial"/>
                <a:cs typeface="Arial"/>
                <a:sym typeface="Arial"/>
              </a:rPr>
              <a:t>: Similar to persona.</a:t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089894379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22" name="Google Shape;222;g35089894379_0_0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rPr b="1" lang="en-US" sz="1200">
                <a:solidFill>
                  <a:srgbClr val="1B1C1D"/>
                </a:solidFill>
              </a:rPr>
              <a:t>&lt;hint&gt; &lt;/hint&gt;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23" name="Google Shape;223;g35089894379_0_0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Char char="•"/>
            </a:pPr>
            <a:r>
              <a:t/>
            </a:r>
            <a:endParaRPr sz="11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-US"/>
              <a:t>Chain-of-Thought with Self-Confidence (CoT-SC) Prompting</a:t>
            </a:r>
            <a:br>
              <a:rPr lang="en-US"/>
            </a:br>
            <a:r>
              <a:rPr lang="en-US" sz="1800"/>
              <a:t>builds upon CoT by instructing the AI not only to articulate its step-by-step reasoning but also to explicitly state its confidence level regarding its steps 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571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gain insight into the AI's perceived certainty about its reasoning process and output, helping users calibrate trust and identify potentially weak links in the logic.</a:t>
            </a:r>
            <a:endParaRPr/>
          </a:p>
          <a:p>
            <a:pPr indent="-57150" lvl="0" marL="571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•"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Case: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decision support systems, diagnosing ambiguous problems, risk assessment, or any scenario where understanding the AI's certainty is as important as the answer itself.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Calibration Issues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The AI's stated confidence may not perfectly match its actual accuracy (it might be overconfident or underconfident).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Subjectivity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If the confidence scale isn't clearly defined (e.g., what does "Medium" mean?), the assessment can be vague.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Increased Verbosity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Adds length and complexity to the response compared to basic CoT.</a:t>
            </a:r>
            <a:endParaRPr/>
          </a:p>
          <a:p>
            <a:pPr indent="-342900" lvl="0" marL="3429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Not a Guarantee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Stated confidence doesn't replace the need for factual verification (as in CoV); it reflects the AI's internal assessment, which could be flawed.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99" name="Google Shape;99;p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[Problem description]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Instruction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Solve step-by-step, explaining each step. For each step, state your confidence level (e.g., Low/Medium/High or scale 1-10).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Final answer, reasoning steps with confidence ratings, and an overall confidence assessment for the final answer.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Assess the potential success of launching our eco-friendly coffee brand in the European market by following these analytical steps.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Instruction: Analyze step-by-step: 1. Market Size, 2. Competition, 3. Regulations. For each step's conclusion, state your confidence level (Low/Medium/High).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Final recommendation (Go/No-Go), the sequential reasoning with confidence levels, and an overall confidence score (1-10) for the final recommendation based *on this single line of analysis*.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4444"/>
              <a:buFont typeface="Play"/>
              <a:buNone/>
            </a:pPr>
            <a:r>
              <a:rPr lang="en-US"/>
              <a:t>Chain-of-Thought Factored Decomposition Prompting</a:t>
            </a:r>
            <a:br>
              <a:rPr lang="en-US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breaks a complex problem into smaller, independent sub-problems, solving each via CoT before combining results.</a:t>
            </a:r>
            <a:endParaRPr sz="1800"/>
          </a:p>
        </p:txBody>
      </p:sp>
      <p:sp>
        <p:nvSpPr>
          <p:cNvPr id="105" name="Google Shape;10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simplify intricate tasks by addressing components separately.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Perfect for multi-part analyses, like financial forecasting or system design.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Poor Decomposition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Wrong sub-problems lead to incomplete solutions.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Disconnected Parts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Sub-solutions may not integrate well.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Overkill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Decomposition can overcomplicate simple tasks.</a:t>
            </a:r>
            <a:endParaRPr/>
          </a:p>
        </p:txBody>
      </p:sp>
      <p:sp>
        <p:nvSpPr>
          <p:cNvPr id="106" name="Google Shape;10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[Complex problem]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Decomposition: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Break into [N] sub-problems.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Solve each sub-problem step-by-step.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Synthesis: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Combine for final answer.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Forecast Q3 revenue.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Decomposition: Break into product sales, subscriptions, services.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CoT: Estimate each segment step-by-step.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Synthesis: Sum for total revenue.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Least-to-Most Prompting</a:t>
            </a:r>
            <a:br>
              <a:rPr lang="en-US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 with simple sub-tasks, building to the full solution incrementally, allowing AI to tackle complex problems gradually.</a:t>
            </a:r>
            <a:endParaRPr sz="1800"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solve hard problems by mastering easier parts first.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Great for math, coding, or multi-step planning.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Wrong Sub-Tasks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Poorly chosen steps derail the solution.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Over-Simplification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Breaking down too far wastes time.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Dependency Issues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Sub-task errors propagate.</a:t>
            </a:r>
            <a:endParaRPr/>
          </a:p>
        </p:txBody>
      </p:sp>
      <p:sp>
        <p:nvSpPr>
          <p:cNvPr id="113" name="Google Shape;113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[Complex problem]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Sub-Tasks: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List [N] simpler steps.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Progression: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Solve from least to most complex.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solution.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Find the area of a triangle with base 10, height 5.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Sub-Tasks: Recall formula, plug in values, compute.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Progression: Start with formula, end with answer.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Area.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Chain-of-Verification (CoV) Prompting</a:t>
            </a:r>
            <a:br>
              <a:rPr lang="en-US"/>
            </a:br>
            <a:r>
              <a:rPr lang="en-US" sz="1800">
                <a:latin typeface="Arial"/>
                <a:ea typeface="Arial"/>
                <a:cs typeface="Arial"/>
                <a:sym typeface="Arial"/>
              </a:rPr>
              <a:t>instructs AI to verify its response by cross-checking facts, logic, or assumptions, reducing errors and boosting reliability.</a:t>
            </a:r>
            <a:endParaRPr sz="1800"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ensure accuracy through self-verification.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Critical for fact-based tasks, like research or technical writing.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Over-Verification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Excessive checks slow down responses.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Limited Scope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AI may miss external context.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False Confidence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Verification may rely on flawed internal logic.</a:t>
            </a:r>
            <a:endParaRPr/>
          </a:p>
        </p:txBody>
      </p:sp>
      <p:sp>
        <p:nvSpPr>
          <p:cNvPr id="120" name="Google Shape;120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[Query]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Verification Steps: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[e.g., Check facts, math]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Execution: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Perform each step.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Verified answer.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Calculate total sales from 3 stores.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Verification Steps: Sum sales, check math.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Execution: Show calculations.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Verified total.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Chain-of-Density (CoD) Prompting</a:t>
            </a:r>
            <a:br>
              <a:rPr lang="en-US"/>
            </a:br>
            <a:r>
              <a:rPr lang="en-US" sz="1800"/>
              <a:t>instructs AI to iteratively refine a response by increasing information density, packing more relevant details into a fixed space without losing clarity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create concise, information-rich outputs for complex topics.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Suited for summaries, reports, or explanations where brevity and depth are key.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Overcrowding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Too many details can make responses cluttered.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Irrelevant Additions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AI may include filler if not guided.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Loss of Focus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Iterations may drift from the core task.</a:t>
            </a:r>
            <a:endParaRPr/>
          </a:p>
        </p:txBody>
      </p:sp>
      <p:sp>
        <p:nvSpPr>
          <p:cNvPr id="127" name="Google Shape;12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[Summarize X or explain Y]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Iteration: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Start simple, then add key details in 2-3 rounds.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Constraints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 Keep under [word limit], maintain clarity.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dense version.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Summarize our competitor’s strategy.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Iteration: Start broad, add specifics in two rounds.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Constraints: Max 150 words, focus on key moves.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Final dense report.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Tree-of-Thoughts (ToT) Prompting</a:t>
            </a:r>
            <a:br>
              <a:rPr lang="en-US"/>
            </a:br>
            <a:r>
              <a:rPr lang="en-US" sz="1800"/>
              <a:t>directs AI to explore multiple reasoning paths or hypotheses concurrently, branching out like a decision tree, evaluating these paths, and selecting the most promising one before delivering a final solution</a:t>
            </a:r>
            <a:endParaRPr/>
          </a:p>
        </p:txBody>
      </p:sp>
      <p:sp>
        <p:nvSpPr>
          <p:cNvPr id="133" name="Google Shape;133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solve complex problems requiring exploration, comparison, and selection of diverse possibilities, improving robustness and creativity.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Suited for strategic planning, diagnostics where multiple causes exist, creative problem-solving, or tasks where the optimal path isn't immediately obvious.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Over-Branching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Too many paths can overwhelm the AI, leading to shallow evaluation or exceeding computational limits.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Weak Evaluation Criteria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Poor or vague criteria hinder effective comparison and selection.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Complexity Overhead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Significantly more complex and potentially slower than linear reasoning methods like CoT.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Integration Challenges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Combining insights from different evaluated branches can be difficult if not structured well.</a:t>
            </a:r>
            <a:endParaRPr/>
          </a:p>
        </p:txBody>
      </p:sp>
      <p:sp>
        <p:nvSpPr>
          <p:cNvPr id="134" name="Google Shape;134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Task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 [Problem requiring exploration]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Branches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 Generate [N] distinct potential solutions/paths/thoughts.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Evaluation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 Compare these branches based on [criteria]. State pros and cons for each.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Selection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 Choose the most promising branch based on the evaluation.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-US" sz="1225">
                <a:latin typeface="Arial"/>
                <a:ea typeface="Arial"/>
                <a:cs typeface="Arial"/>
                <a:sym typeface="Arial"/>
              </a:rPr>
              <a:t>: Final solution based on the selected branch, possibly with justification.</a:t>
            </a:r>
            <a:endParaRPr sz="185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b="1" lang="en-US" sz="1225">
                <a:latin typeface="Arial"/>
                <a:ea typeface="Arial"/>
                <a:cs typeface="Arial"/>
                <a:sym typeface="Arial"/>
              </a:rPr>
              <a:t>Prompt: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1225">
                <a:latin typeface="Arial"/>
                <a:ea typeface="Arial"/>
                <a:cs typeface="Arial"/>
                <a:sym typeface="Arial"/>
              </a:rPr>
              <a:t>Task: Identify the best initial marketing strategy for our new productivity app.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1225">
                <a:latin typeface="Arial"/>
                <a:ea typeface="Arial"/>
                <a:cs typeface="Arial"/>
                <a:sym typeface="Arial"/>
              </a:rPr>
              <a:t>Branches: Generate and briefly outline 3 distinct potential strategies (e.g., focusing on different channels or targets).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1225">
                <a:latin typeface="Arial"/>
                <a:ea typeface="Arial"/>
                <a:cs typeface="Arial"/>
                <a:sym typeface="Arial"/>
              </a:rPr>
              <a:t>Evaluation: Evaluate the pros and cons of each strategy based on potential reach, estimated cost, and implementation difficulty. Explicitly compare the strategies.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1225">
                <a:latin typeface="Arial"/>
                <a:ea typeface="Arial"/>
                <a:cs typeface="Arial"/>
                <a:sym typeface="Arial"/>
              </a:rPr>
              <a:t>Selection: Based on the evaluation, recommend the single most promising strategy to pursue first.</a:t>
            </a:r>
            <a:endParaRPr sz="1850"/>
          </a:p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rPr lang="en-US" sz="1225">
                <a:latin typeface="Arial"/>
                <a:ea typeface="Arial"/>
                <a:cs typeface="Arial"/>
                <a:sym typeface="Arial"/>
              </a:rPr>
              <a:t>Output: Outline of the 3 strategies, the comparative evaluation, and the final recommended strategy.</a:t>
            </a:r>
            <a:endParaRPr sz="1850"/>
          </a:p>
          <a:p>
            <a:pPr indent="0" lvl="0" marL="0" marR="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</a:pPr>
            <a:r>
              <a:t/>
            </a:r>
            <a:endParaRPr sz="12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None/>
            </a:pPr>
            <a:r>
              <a:t/>
            </a:r>
            <a:endParaRPr sz="18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Chain-of-Feedback (CoF) Prompting</a:t>
            </a:r>
            <a:br>
              <a:rPr lang="en-US"/>
            </a:br>
            <a:r>
              <a:rPr lang="en-US" sz="1800"/>
              <a:t>prompting the AI to generate a response, evaluate it, and iteratively improve based on self-generated feedback, enhancing quality.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Purpose and Use Case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Purpose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 refine outputs through self-critique, improving accuracy or coherence.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Use Case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Useful for writing, coding, or creative tasks needing iterative polishing.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 u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1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Pitfalls or Misuse</a:t>
            </a:r>
            <a:endParaRPr b="1" sz="18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Over-Iteration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Too many loops can overcomplicate simple tasks.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Weak Criteria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Vague feedback standards lead to minimal improvements.</a:t>
            </a:r>
            <a:endParaRPr/>
          </a:p>
          <a:p>
            <a:pPr indent="-342900" lvl="0" marL="3429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1800" u="none" strike="noStrike">
                <a:latin typeface="Arial"/>
                <a:ea typeface="Arial"/>
                <a:cs typeface="Arial"/>
                <a:sym typeface="Arial"/>
              </a:rPr>
              <a:t>Feedback Bias</a:t>
            </a:r>
            <a:r>
              <a:rPr lang="en-US" sz="1800" u="none" strike="noStrike">
                <a:latin typeface="Arial"/>
                <a:ea typeface="Arial"/>
                <a:cs typeface="Arial"/>
                <a:sym typeface="Arial"/>
              </a:rPr>
              <a:t>: AI may reinforce its own errors if unchecked.</a:t>
            </a:r>
            <a:endParaRPr/>
          </a:p>
        </p:txBody>
      </p:sp>
      <p:sp>
        <p:nvSpPr>
          <p:cNvPr id="141" name="Google Shape;141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Skeleton Structure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Task: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[e.g., Write X]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Feedback Loop: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Generate, critique, revise [N times].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Criteria: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[e.g., Clarity, accuracy]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Output: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Final version.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Prompt: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Task: Draft a client thank-you email.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Feedback Loop: Write, critique, revise once.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Criteria: Professional tone, clear gratitude.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Output: Final email.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2025-04-23T23:47:38Z</dcterms:created>
  <dc:creator>Thalassinidis, Angelo, E</dc:creator>
</cp:coreProperties>
</file>