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70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919D-2193-459B-AEB9-E8965152C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66B9B-22BE-4E6A-A1B2-F098E05C6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ED93-5A4A-4954-BB9B-EC4A6194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8901-990A-49CD-B653-300B69CF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D4362-C3BD-4B69-8C5F-FC9130DC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50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A84F-ABF4-46D2-871F-7AD056D6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D21C3-609D-48C6-9679-20ABFAAC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CF1A-981C-4409-B0D4-232A8797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117C-7AE0-479E-B16F-5303EDD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A030-14BF-4357-9CE3-F397D703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5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84B6C-1564-4981-A5E4-774379DA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73303-320A-4AC5-80BB-8D0B209FC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5451-1B1E-42F7-990D-EF739EBE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4B55-9968-4D2B-B331-A2D75AE7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0A9E-034F-4B53-9048-951330DB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9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BB3D-FDD1-4E05-BA23-AD8F9743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963E-5A44-4557-9870-93C0143F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28D4-9BC9-4501-B017-45588562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763C-AAF9-4651-B4CD-31E8C282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0DCCF-82D9-434B-9CAE-E9FCA2F1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1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5F8-5843-4C8A-9EA7-AB3D9E3E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5B1A0-AACF-4479-B34F-BBEF39A5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378D-4F13-423E-8B4A-C6712C12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858D-DC6E-43BE-9A20-A0133D16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C6E0-B3E2-4BED-828F-C3BAFABF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2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8761-F48D-40E8-8469-E61331C8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9C41-7A18-41E5-A4B6-61BD6F14D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2920E-28E1-4E01-8DB5-540E697C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52016-FFBB-45C5-B221-0553BDF2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3CA69-8A00-447F-BDA5-F2D3FD2A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600E6-172B-40C8-B116-5B49A34F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15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C733-AEF1-4AAF-A6FC-9CE2E9C7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F60E4-4A4A-4BF7-8EE3-59124D44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602E1-1823-49EB-9A70-293D30E62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D03AB-25FA-46E5-9229-E0E942B1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603FD-BA03-428A-AC4A-98CD7CF51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BC85E-004E-42BF-8334-14F6ED6C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97FCD-33F1-4CBA-BC82-938858B2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85473-F5D0-4FAA-A379-68D7D331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A051-3A5C-4B88-B63C-06EAC4C7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1A27F-A4AC-49B4-9876-F815095F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65373-56C9-4A7C-9EE4-2B225A05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FB98B-1CA9-4B87-B1A6-BADC1C43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EC9B9-BED0-4244-B0F1-FD20E557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E4707-6761-4E67-9BDA-863FDCE1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62674-0D7C-4BCB-957E-0164D63A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6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6B94-9385-4EC3-8BED-8AF71A6B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3587-E798-4AE2-9133-945F073E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B643B-61C6-4135-BE18-7189204E0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9BBF7-D47C-44DF-8990-709A72DB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9839E-D7B5-41DF-8E31-0DCB861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58BD-9457-4287-841E-889E8950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42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EF2E-BE62-41CD-A9A7-A1D32E9B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40526-0BFD-44CC-9CFE-AE1819A64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C3E5-F42E-4CCB-8145-50C481B4F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CE54C-42B1-4C63-A309-66CCDEE2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375A2-271A-4604-997A-F1D2D0BC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6FF4A-AEDD-4B4A-B38F-4AB76217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2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00803-4818-43D7-9892-3111E274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25A0-9EC4-48A5-99E1-24942A68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EA1F-020F-4311-81CE-F467F938B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62BE-AE95-4031-B715-8AC83158742E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390C-1798-466F-B6A5-CA710D850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05E0-4C7C-4B98-BF3F-CBFF2A64F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170EB-7CE8-47DB-9A62-8FB05932A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8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CB80DD-3016-4581-A361-77F40505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15" y="1604864"/>
            <a:ext cx="1834124" cy="219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CFB0D-75AA-4E1B-B7DE-C9FCF0ED8D45}"/>
              </a:ext>
            </a:extLst>
          </p:cNvPr>
          <p:cNvSpPr txBox="1"/>
          <p:nvPr/>
        </p:nvSpPr>
        <p:spPr>
          <a:xfrm>
            <a:off x="4714839" y="2874229"/>
            <a:ext cx="555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E-</a:t>
            </a:r>
            <a:r>
              <a:rPr lang="en-GB" sz="5400" dirty="0" err="1"/>
              <a:t>PetitionViz</a:t>
            </a:r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631C5-648C-4CE1-9C2D-D568C980E52B}"/>
              </a:ext>
            </a:extLst>
          </p:cNvPr>
          <p:cNvSpPr txBox="1"/>
          <p:nvPr/>
        </p:nvSpPr>
        <p:spPr>
          <a:xfrm>
            <a:off x="2139193" y="3797559"/>
            <a:ext cx="775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 integrated tool to understand e-petitions and support policy decision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112271-B28A-4C9B-818C-9CDB7272EA96}"/>
              </a:ext>
            </a:extLst>
          </p:cNvPr>
          <p:cNvCxnSpPr>
            <a:cxnSpLocks/>
          </p:cNvCxnSpPr>
          <p:nvPr/>
        </p:nvCxnSpPr>
        <p:spPr>
          <a:xfrm>
            <a:off x="2110902" y="3797559"/>
            <a:ext cx="76945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309DB-6148-4F2A-B345-64A31B014744}"/>
              </a:ext>
            </a:extLst>
          </p:cNvPr>
          <p:cNvSpPr/>
          <p:nvPr/>
        </p:nvSpPr>
        <p:spPr>
          <a:xfrm>
            <a:off x="3009089" y="2769356"/>
            <a:ext cx="6358647" cy="223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66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28BC3-2899-421B-B795-8FFEFF5BCFA3}"/>
              </a:ext>
            </a:extLst>
          </p:cNvPr>
          <p:cNvCxnSpPr>
            <a:cxnSpLocks/>
          </p:cNvCxnSpPr>
          <p:nvPr/>
        </p:nvCxnSpPr>
        <p:spPr>
          <a:xfrm>
            <a:off x="3659220" y="3688153"/>
            <a:ext cx="50583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B8132-A273-4F43-AE3F-7167C3F1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CD6D8-1148-43A0-8831-2388735FE502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27631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309DB-6148-4F2A-B345-64A31B014744}"/>
              </a:ext>
            </a:extLst>
          </p:cNvPr>
          <p:cNvSpPr/>
          <p:nvPr/>
        </p:nvSpPr>
        <p:spPr>
          <a:xfrm>
            <a:off x="3009089" y="2769356"/>
            <a:ext cx="6358647" cy="223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66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28BC3-2899-421B-B795-8FFEFF5BCFA3}"/>
              </a:ext>
            </a:extLst>
          </p:cNvPr>
          <p:cNvCxnSpPr>
            <a:cxnSpLocks/>
          </p:cNvCxnSpPr>
          <p:nvPr/>
        </p:nvCxnSpPr>
        <p:spPr>
          <a:xfrm>
            <a:off x="3659220" y="3688153"/>
            <a:ext cx="50583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B8132-A273-4F43-AE3F-7167C3F1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CD6D8-1148-43A0-8831-2388735FE502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15981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B8132-A273-4F43-AE3F-7167C3F1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CD6D8-1148-43A0-8831-2388735FE502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9450E-E215-4533-BDC1-76D6B74CE003}"/>
              </a:ext>
            </a:extLst>
          </p:cNvPr>
          <p:cNvSpPr/>
          <p:nvPr/>
        </p:nvSpPr>
        <p:spPr>
          <a:xfrm>
            <a:off x="1517073" y="889844"/>
            <a:ext cx="7626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PRICING:</a:t>
            </a:r>
          </a:p>
          <a:p>
            <a:endParaRPr lang="en-GB" dirty="0"/>
          </a:p>
          <a:p>
            <a:r>
              <a:rPr lang="en-GB" dirty="0"/>
              <a:t>18951.65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monthly full=1900(server, maintenance, changes[any], license)</a:t>
            </a:r>
          </a:p>
          <a:p>
            <a:r>
              <a:rPr lang="en-GB" dirty="0"/>
              <a:t>    monthly no change=1400(server, maintenance, license)</a:t>
            </a:r>
          </a:p>
          <a:p>
            <a:r>
              <a:rPr lang="en-GB" dirty="0"/>
              <a:t>    monthly server=900(server, license)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  </a:t>
            </a:r>
          </a:p>
          <a:p>
            <a:r>
              <a:rPr lang="en-GB" b="1" dirty="0"/>
              <a:t>  BRAKEDOWN:</a:t>
            </a:r>
          </a:p>
          <a:p>
            <a:r>
              <a:rPr lang="en-GB" dirty="0"/>
              <a:t>    License: 600</a:t>
            </a:r>
          </a:p>
          <a:p>
            <a:r>
              <a:rPr lang="en-GB" dirty="0"/>
              <a:t>    Server: 300</a:t>
            </a:r>
          </a:p>
          <a:p>
            <a:r>
              <a:rPr lang="en-GB" dirty="0"/>
              <a:t>    Maintenance: 500 [updating system, crash management, balancing]</a:t>
            </a:r>
          </a:p>
          <a:p>
            <a:r>
              <a:rPr lang="en-GB" dirty="0"/>
              <a:t>    Changes:</a:t>
            </a:r>
          </a:p>
          <a:p>
            <a:r>
              <a:rPr lang="en-GB" dirty="0"/>
              <a:t>      Add Database:500</a:t>
            </a:r>
          </a:p>
          <a:p>
            <a:r>
              <a:rPr lang="en-GB" dirty="0"/>
              <a:t>      Add Feature: 400 to 1000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21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82AA5-4B56-47F0-8E0B-26AC626368FF}"/>
              </a:ext>
            </a:extLst>
          </p:cNvPr>
          <p:cNvSpPr txBox="1"/>
          <p:nvPr/>
        </p:nvSpPr>
        <p:spPr>
          <a:xfrm>
            <a:off x="914399" y="1371600"/>
            <a:ext cx="3409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PhD Candidate</a:t>
            </a:r>
          </a:p>
          <a:p>
            <a:endParaRPr lang="en-GB" sz="2400" dirty="0"/>
          </a:p>
          <a:p>
            <a:r>
              <a:rPr lang="en-GB" sz="2400" dirty="0"/>
              <a:t>7 years of experience in:</a:t>
            </a:r>
          </a:p>
          <a:p>
            <a:r>
              <a:rPr lang="en-GB" sz="2400" dirty="0"/>
              <a:t>  -Data Analysis</a:t>
            </a:r>
          </a:p>
          <a:p>
            <a:r>
              <a:rPr lang="en-GB" sz="2400" dirty="0"/>
              <a:t>  -Data management</a:t>
            </a:r>
          </a:p>
          <a:p>
            <a:r>
              <a:rPr lang="en-GB" sz="2400" dirty="0"/>
              <a:t>  -Fieldwork management</a:t>
            </a:r>
          </a:p>
          <a:p>
            <a:r>
              <a:rPr lang="en-GB" sz="2400" dirty="0"/>
              <a:t>  -Policy evaluation</a:t>
            </a:r>
          </a:p>
          <a:p>
            <a:r>
              <a:rPr lang="en-GB" sz="2400" dirty="0"/>
              <a:t>  -Big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59208-93D1-4494-9CB7-DE67C7F0A3B7}"/>
              </a:ext>
            </a:extLst>
          </p:cNvPr>
          <p:cNvSpPr txBox="1"/>
          <p:nvPr/>
        </p:nvSpPr>
        <p:spPr>
          <a:xfrm>
            <a:off x="3722453" y="4813196"/>
            <a:ext cx="5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88027-36FA-4115-B1C1-33F8BAAE1C3B}"/>
              </a:ext>
            </a:extLst>
          </p:cNvPr>
          <p:cNvSpPr txBox="1"/>
          <p:nvPr/>
        </p:nvSpPr>
        <p:spPr>
          <a:xfrm>
            <a:off x="6702387" y="4269642"/>
            <a:ext cx="423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Data Visualization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EDB90-9B8F-4EE9-9C82-6686A87D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00F80-6980-42E1-8D8A-487186A4E2DD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E612B-C5B2-4E30-9078-9BAAF7616265}"/>
              </a:ext>
            </a:extLst>
          </p:cNvPr>
          <p:cNvSpPr/>
          <p:nvPr/>
        </p:nvSpPr>
        <p:spPr>
          <a:xfrm>
            <a:off x="5368954" y="1473644"/>
            <a:ext cx="5366187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me</a:t>
            </a:r>
            <a:endParaRPr lang="en-GB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80C03D-593F-4EF6-B3F9-A6328842B025}"/>
              </a:ext>
            </a:extLst>
          </p:cNvPr>
          <p:cNvCxnSpPr>
            <a:cxnSpLocks/>
          </p:cNvCxnSpPr>
          <p:nvPr/>
        </p:nvCxnSpPr>
        <p:spPr>
          <a:xfrm>
            <a:off x="5723727" y="2006547"/>
            <a:ext cx="426886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044C2F-5B31-4110-B096-2EDA74B9D3CF}"/>
              </a:ext>
            </a:extLst>
          </p:cNvPr>
          <p:cNvSpPr txBox="1"/>
          <p:nvPr/>
        </p:nvSpPr>
        <p:spPr>
          <a:xfrm>
            <a:off x="4462082" y="5619938"/>
            <a:ext cx="423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Natural Language Processing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8669358-5679-41E0-AF5A-DABEF4442264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2857962" y="4179537"/>
            <a:ext cx="625441" cy="1103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7BA9C82-1CCF-4807-B3FE-0EB37B551AC2}"/>
              </a:ext>
            </a:extLst>
          </p:cNvPr>
          <p:cNvCxnSpPr>
            <a:cxnSpLocks/>
            <a:stCxn id="2" idx="2"/>
            <a:endCxn id="10" idx="1"/>
          </p:cNvCxnSpPr>
          <p:nvPr/>
        </p:nvCxnSpPr>
        <p:spPr>
          <a:xfrm rot="16200000" flipH="1">
            <a:off x="4619706" y="2417793"/>
            <a:ext cx="81887" cy="408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B9C853F-6403-407F-810D-80A976AE9FF5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16200000" flipH="1">
            <a:off x="3934906" y="5323595"/>
            <a:ext cx="575910" cy="4784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6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DAD86-A854-47D6-A661-6180B7DF9726}"/>
              </a:ext>
            </a:extLst>
          </p:cNvPr>
          <p:cNvSpPr/>
          <p:nvPr/>
        </p:nvSpPr>
        <p:spPr>
          <a:xfrm>
            <a:off x="3009089" y="537882"/>
            <a:ext cx="6358647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Status</a:t>
            </a:r>
            <a:endParaRPr lang="en-GB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8AE7B9-C8A3-4806-A981-0F674583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38" y="4167160"/>
            <a:ext cx="3764604" cy="1864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092985-6BBF-471D-9CA1-60A959BB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10" y="1372575"/>
            <a:ext cx="3481978" cy="1606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44F5CF-F0BF-4E2B-A7FB-903238773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1" y="4235822"/>
            <a:ext cx="3481978" cy="1581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D97D10-F34E-44EB-A659-87D9A6F79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40" y="1474221"/>
            <a:ext cx="3088422" cy="170866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CE1F85-19BF-436D-BD7E-5620B617B78E}"/>
              </a:ext>
            </a:extLst>
          </p:cNvPr>
          <p:cNvCxnSpPr>
            <a:cxnSpLocks/>
          </p:cNvCxnSpPr>
          <p:nvPr/>
        </p:nvCxnSpPr>
        <p:spPr>
          <a:xfrm>
            <a:off x="3566808" y="1070785"/>
            <a:ext cx="50583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DDA168-45A5-4A3A-9121-46D55F28DC6E}"/>
              </a:ext>
            </a:extLst>
          </p:cNvPr>
          <p:cNvSpPr txBox="1"/>
          <p:nvPr/>
        </p:nvSpPr>
        <p:spPr>
          <a:xfrm>
            <a:off x="4644201" y="2828835"/>
            <a:ext cx="308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are on different sites over different systems and with different formats (JSON,CSV,XLSX, MAPS) 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CE2E8AD2-A393-4EF3-B8EB-7F6E9149D71F}"/>
              </a:ext>
            </a:extLst>
          </p:cNvPr>
          <p:cNvSpPr/>
          <p:nvPr/>
        </p:nvSpPr>
        <p:spPr>
          <a:xfrm flipH="1">
            <a:off x="4373648" y="1892365"/>
            <a:ext cx="1037249" cy="883239"/>
          </a:xfrm>
          <a:prstGeom prst="bentArrow">
            <a:avLst>
              <a:gd name="adj1" fmla="val 25000"/>
              <a:gd name="adj2" fmla="val 29167"/>
              <a:gd name="adj3" fmla="val 25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8327D53B-2EF5-4B3F-85CD-BA318FD24391}"/>
              </a:ext>
            </a:extLst>
          </p:cNvPr>
          <p:cNvSpPr/>
          <p:nvPr/>
        </p:nvSpPr>
        <p:spPr>
          <a:xfrm>
            <a:off x="6999140" y="1876010"/>
            <a:ext cx="1037249" cy="883239"/>
          </a:xfrm>
          <a:prstGeom prst="bentArrow">
            <a:avLst>
              <a:gd name="adj1" fmla="val 25000"/>
              <a:gd name="adj2" fmla="val 29167"/>
              <a:gd name="adj3" fmla="val 25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F6A14AEA-3489-435F-A1CF-22C9BB3FD687}"/>
              </a:ext>
            </a:extLst>
          </p:cNvPr>
          <p:cNvSpPr/>
          <p:nvPr/>
        </p:nvSpPr>
        <p:spPr>
          <a:xfrm flipH="1" flipV="1">
            <a:off x="4308955" y="4322731"/>
            <a:ext cx="1037249" cy="776618"/>
          </a:xfrm>
          <a:prstGeom prst="bentArrow">
            <a:avLst>
              <a:gd name="adj1" fmla="val 25000"/>
              <a:gd name="adj2" fmla="val 29167"/>
              <a:gd name="adj3" fmla="val 25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FC31F0CB-0C4B-4C1C-AB31-BD89673D9F8A}"/>
              </a:ext>
            </a:extLst>
          </p:cNvPr>
          <p:cNvSpPr/>
          <p:nvPr/>
        </p:nvSpPr>
        <p:spPr>
          <a:xfrm flipV="1">
            <a:off x="6845798" y="4315164"/>
            <a:ext cx="1037249" cy="748593"/>
          </a:xfrm>
          <a:prstGeom prst="bentArrow">
            <a:avLst>
              <a:gd name="adj1" fmla="val 25000"/>
              <a:gd name="adj2" fmla="val 29167"/>
              <a:gd name="adj3" fmla="val 25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16322A0-477A-4F41-98DB-5DE491745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EC55BBB-EABA-4301-9697-1F56BD025FE9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8711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E144B3-44BD-499B-9AF8-8815CC49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00A166-5C96-4BFF-ABE6-4DE4D3FF751F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5215B-B7A4-4F89-8E95-D389FBC3455D}"/>
              </a:ext>
            </a:extLst>
          </p:cNvPr>
          <p:cNvSpPr txBox="1"/>
          <p:nvPr/>
        </p:nvSpPr>
        <p:spPr>
          <a:xfrm>
            <a:off x="3947604" y="539090"/>
            <a:ext cx="429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bg1"/>
                </a:solidFill>
              </a:rPr>
              <a:t>Let’s bring them all together…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677C0-548D-4A58-9C34-F45619B011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1"/>
          <a:stretch/>
        </p:blipFill>
        <p:spPr>
          <a:xfrm>
            <a:off x="715048" y="1247611"/>
            <a:ext cx="10372078" cy="509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4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309DB-6148-4F2A-B345-64A31B014744}"/>
              </a:ext>
            </a:extLst>
          </p:cNvPr>
          <p:cNvSpPr/>
          <p:nvPr/>
        </p:nvSpPr>
        <p:spPr>
          <a:xfrm>
            <a:off x="3009089" y="537882"/>
            <a:ext cx="6358647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the App Does</a:t>
            </a:r>
            <a:endParaRPr lang="en-GB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28BC3-2899-421B-B795-8FFEFF5BCFA3}"/>
              </a:ext>
            </a:extLst>
          </p:cNvPr>
          <p:cNvCxnSpPr>
            <a:cxnSpLocks/>
          </p:cNvCxnSpPr>
          <p:nvPr/>
        </p:nvCxnSpPr>
        <p:spPr>
          <a:xfrm>
            <a:off x="3566808" y="1070785"/>
            <a:ext cx="50583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E6F05F-11E7-433E-B075-DC15F4FF6183}"/>
              </a:ext>
            </a:extLst>
          </p:cNvPr>
          <p:cNvSpPr txBox="1"/>
          <p:nvPr/>
        </p:nvSpPr>
        <p:spPr>
          <a:xfrm>
            <a:off x="-77823" y="1508274"/>
            <a:ext cx="1226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Links</a:t>
            </a:r>
            <a:r>
              <a:rPr lang="en-US" dirty="0"/>
              <a:t> petitions data to the wealth of additional information (e.g. average income, demographics, election outcomes etc.) </a:t>
            </a:r>
          </a:p>
          <a:p>
            <a:pPr algn="ctr"/>
            <a:r>
              <a:rPr lang="en-US" dirty="0"/>
              <a:t>available for constituencies from official government sources.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6D3F9-8514-48A5-BE78-3A096E894EF3}"/>
              </a:ext>
            </a:extLst>
          </p:cNvPr>
          <p:cNvSpPr/>
          <p:nvPr/>
        </p:nvSpPr>
        <p:spPr>
          <a:xfrm>
            <a:off x="509080" y="3365413"/>
            <a:ext cx="11173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Integrates</a:t>
            </a:r>
            <a:r>
              <a:rPr lang="en-US" dirty="0"/>
              <a:t> this information in a meaningful and visually accessible way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BF9902E-5AB4-4ECC-92B3-9C3BE5F403C0}"/>
              </a:ext>
            </a:extLst>
          </p:cNvPr>
          <p:cNvSpPr/>
          <p:nvPr/>
        </p:nvSpPr>
        <p:spPr>
          <a:xfrm flipV="1">
            <a:off x="5863904" y="2212874"/>
            <a:ext cx="232095" cy="110719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C2439-39A3-4310-A783-49F5B7A4EB5C}"/>
              </a:ext>
            </a:extLst>
          </p:cNvPr>
          <p:cNvSpPr/>
          <p:nvPr/>
        </p:nvSpPr>
        <p:spPr>
          <a:xfrm>
            <a:off x="2911485" y="50481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Produces</a:t>
            </a:r>
            <a:r>
              <a:rPr lang="en-US" dirty="0"/>
              <a:t> detailed </a:t>
            </a:r>
            <a:r>
              <a:rPr lang="en-US" b="1" dirty="0"/>
              <a:t>reports </a:t>
            </a:r>
            <a:r>
              <a:rPr lang="en-US" dirty="0"/>
              <a:t>(by petition and/or constituency) to</a:t>
            </a:r>
          </a:p>
          <a:p>
            <a:pPr algn="ctr"/>
            <a:r>
              <a:rPr lang="en-US" dirty="0"/>
              <a:t>allow practitioners to make the best use of existing information.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7038074-8811-4349-A938-D2A23208940B}"/>
              </a:ext>
            </a:extLst>
          </p:cNvPr>
          <p:cNvSpPr/>
          <p:nvPr/>
        </p:nvSpPr>
        <p:spPr>
          <a:xfrm flipV="1">
            <a:off x="5863904" y="3833541"/>
            <a:ext cx="232095" cy="110719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E144B3-44BD-499B-9AF8-8815CC49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00A166-5C96-4BFF-ABE6-4DE4D3FF751F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2612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309DB-6148-4F2A-B345-64A31B014744}"/>
              </a:ext>
            </a:extLst>
          </p:cNvPr>
          <p:cNvSpPr/>
          <p:nvPr/>
        </p:nvSpPr>
        <p:spPr>
          <a:xfrm>
            <a:off x="2916674" y="577335"/>
            <a:ext cx="6358647" cy="222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Usefulness &amp; Users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28BC3-2899-421B-B795-8FFEFF5BCFA3}"/>
              </a:ext>
            </a:extLst>
          </p:cNvPr>
          <p:cNvCxnSpPr>
            <a:cxnSpLocks/>
          </p:cNvCxnSpPr>
          <p:nvPr/>
        </p:nvCxnSpPr>
        <p:spPr>
          <a:xfrm>
            <a:off x="3566808" y="1070785"/>
            <a:ext cx="50583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CF1681-2CED-4E7B-AF01-2D6D8C60D867}"/>
              </a:ext>
            </a:extLst>
          </p:cNvPr>
          <p:cNvSpPr/>
          <p:nvPr/>
        </p:nvSpPr>
        <p:spPr>
          <a:xfrm>
            <a:off x="3047997" y="15180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/>
              <a:t>Easily convey the information about the petitions and the characteristics of the people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6F8DF7-B7BE-49EF-9526-992EE02E3185}"/>
              </a:ext>
            </a:extLst>
          </p:cNvPr>
          <p:cNvSpPr/>
          <p:nvPr/>
        </p:nvSpPr>
        <p:spPr>
          <a:xfrm>
            <a:off x="1203650" y="2624698"/>
            <a:ext cx="2149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000000"/>
                </a:solidFill>
                <a:latin typeface="TimesNewRomanPSMT"/>
              </a:rPr>
              <a:t>Parliamentary staff</a:t>
            </a:r>
            <a:endParaRPr lang="en-GB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1F94D-7555-4704-9741-35D2CE7AC03A}"/>
              </a:ext>
            </a:extLst>
          </p:cNvPr>
          <p:cNvSpPr/>
          <p:nvPr/>
        </p:nvSpPr>
        <p:spPr>
          <a:xfrm>
            <a:off x="5560232" y="4098399"/>
            <a:ext cx="1536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000000"/>
                </a:solidFill>
                <a:latin typeface="TimesNewRomanPSMT"/>
              </a:rPr>
              <a:t>MPs</a:t>
            </a:r>
            <a:endParaRPr lang="en-GB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C4143-8B14-4616-980C-BFAE9FF08165}"/>
              </a:ext>
            </a:extLst>
          </p:cNvPr>
          <p:cNvSpPr/>
          <p:nvPr/>
        </p:nvSpPr>
        <p:spPr>
          <a:xfrm>
            <a:off x="8817044" y="2756087"/>
            <a:ext cx="1796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NewRomanPSMT"/>
              </a:rPr>
              <a:t>Policy makers</a:t>
            </a:r>
            <a:r>
              <a:rPr lang="en-GB" sz="2000" b="1" dirty="0"/>
              <a:t> </a:t>
            </a:r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036BE85D-3668-4421-B21A-9EA96C38CEB7}"/>
              </a:ext>
            </a:extLst>
          </p:cNvPr>
          <p:cNvSpPr/>
          <p:nvPr/>
        </p:nvSpPr>
        <p:spPr>
          <a:xfrm>
            <a:off x="2824262" y="1422672"/>
            <a:ext cx="6543473" cy="804111"/>
          </a:xfrm>
          <a:prstGeom prst="brace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5A01D3D-83B5-4B45-AC13-BD4D13726A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68911" y="2226782"/>
            <a:ext cx="2712442" cy="729360"/>
          </a:xfrm>
          <a:prstGeom prst="curvedConnector3">
            <a:avLst>
              <a:gd name="adj1" fmla="val 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3B22553-21E8-4890-BB21-D36500D52882}"/>
              </a:ext>
            </a:extLst>
          </p:cNvPr>
          <p:cNvCxnSpPr>
            <a:cxnSpLocks/>
          </p:cNvCxnSpPr>
          <p:nvPr/>
        </p:nvCxnSpPr>
        <p:spPr>
          <a:xfrm>
            <a:off x="6166179" y="2226783"/>
            <a:ext cx="2716037" cy="729359"/>
          </a:xfrm>
          <a:prstGeom prst="curvedConnector3">
            <a:avLst>
              <a:gd name="adj1" fmla="val 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1BC376-98C0-4A09-99F9-BA6E496B9932}"/>
              </a:ext>
            </a:extLst>
          </p:cNvPr>
          <p:cNvCxnSpPr>
            <a:cxnSpLocks/>
          </p:cNvCxnSpPr>
          <p:nvPr/>
        </p:nvCxnSpPr>
        <p:spPr>
          <a:xfrm>
            <a:off x="6073765" y="2231479"/>
            <a:ext cx="22234" cy="186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3F332F6-2CF9-4109-BEC5-E70A2FAFB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DD46C1-2973-4054-8895-2EE178A1730A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03339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3F332F6-2CF9-4109-BEC5-E70A2FAFB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DD46C1-2973-4054-8895-2EE178A1730A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E5779-A554-44B9-B516-C12162AC44AB}"/>
              </a:ext>
            </a:extLst>
          </p:cNvPr>
          <p:cNvSpPr txBox="1"/>
          <p:nvPr/>
        </p:nvSpPr>
        <p:spPr>
          <a:xfrm>
            <a:off x="3805805" y="2905780"/>
            <a:ext cx="458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chemeClr val="bg1"/>
                </a:solidFill>
              </a:rPr>
              <a:t>Time for the Demo….</a:t>
            </a:r>
          </a:p>
        </p:txBody>
      </p:sp>
    </p:spTree>
    <p:extLst>
      <p:ext uri="{BB962C8B-B14F-4D97-AF65-F5344CB8AC3E}">
        <p14:creationId xmlns:p14="http://schemas.microsoft.com/office/powerpoint/2010/main" val="403532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309DB-6148-4F2A-B345-64A31B014744}"/>
              </a:ext>
            </a:extLst>
          </p:cNvPr>
          <p:cNvSpPr/>
          <p:nvPr/>
        </p:nvSpPr>
        <p:spPr>
          <a:xfrm>
            <a:off x="3009089" y="537882"/>
            <a:ext cx="6358647" cy="1660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28BC3-2899-421B-B795-8FFEFF5BCFA3}"/>
              </a:ext>
            </a:extLst>
          </p:cNvPr>
          <p:cNvCxnSpPr>
            <a:cxnSpLocks/>
          </p:cNvCxnSpPr>
          <p:nvPr/>
        </p:nvCxnSpPr>
        <p:spPr>
          <a:xfrm>
            <a:off x="3566808" y="1070785"/>
            <a:ext cx="50583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C01042-5005-4DB5-B766-DA7A0D0F667C}"/>
              </a:ext>
            </a:extLst>
          </p:cNvPr>
          <p:cNvSpPr txBox="1"/>
          <p:nvPr/>
        </p:nvSpPr>
        <p:spPr>
          <a:xfrm>
            <a:off x="872455" y="2062767"/>
            <a:ext cx="8116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Do you think </a:t>
            </a:r>
          </a:p>
          <a:p>
            <a:r>
              <a:rPr lang="en-US" sz="3200" i="1" dirty="0">
                <a:solidFill>
                  <a:schemeClr val="bg1"/>
                </a:solidFill>
              </a:rPr>
              <a:t>                it could be useful for </a:t>
            </a:r>
            <a:r>
              <a:rPr lang="en-US" sz="3200" i="1" dirty="0"/>
              <a:t>you</a:t>
            </a:r>
            <a:r>
              <a:rPr lang="en-US" sz="3200" i="1" dirty="0">
                <a:solidFill>
                  <a:schemeClr val="bg1"/>
                </a:solidFill>
              </a:rPr>
              <a:t>?</a:t>
            </a:r>
            <a:endParaRPr lang="en-GB" sz="3200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8EECC-DAA9-4945-A56B-C808B3B2F707}"/>
              </a:ext>
            </a:extLst>
          </p:cNvPr>
          <p:cNvSpPr txBox="1"/>
          <p:nvPr/>
        </p:nvSpPr>
        <p:spPr>
          <a:xfrm>
            <a:off x="5173075" y="2951618"/>
            <a:ext cx="6890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Do </a:t>
            </a:r>
            <a:r>
              <a:rPr lang="en-US" sz="3200" i="1" dirty="0">
                <a:solidFill>
                  <a:schemeClr val="bg1"/>
                </a:solidFill>
              </a:rPr>
              <a:t>you</a:t>
            </a:r>
            <a:r>
              <a:rPr lang="en-US" sz="3200" i="1" dirty="0"/>
              <a:t> have any suggestions</a:t>
            </a:r>
          </a:p>
          <a:p>
            <a:r>
              <a:rPr lang="en-US" sz="3200" i="1" dirty="0"/>
              <a:t>	                to improve it further?</a:t>
            </a:r>
            <a:endParaRPr lang="en-GB" sz="32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BCE5C-A35B-4FBC-BEFC-F77F85405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8E4EA5-E125-4E4F-9C67-D853A93B066D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42714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D8843F-0C4A-424C-ADDB-177F00129F84}"/>
              </a:ext>
            </a:extLst>
          </p:cNvPr>
          <p:cNvSpPr/>
          <p:nvPr/>
        </p:nvSpPr>
        <p:spPr>
          <a:xfrm>
            <a:off x="239949" y="238328"/>
            <a:ext cx="11712102" cy="6381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309DB-6148-4F2A-B345-64A31B014744}"/>
              </a:ext>
            </a:extLst>
          </p:cNvPr>
          <p:cNvSpPr/>
          <p:nvPr/>
        </p:nvSpPr>
        <p:spPr>
          <a:xfrm>
            <a:off x="3009089" y="2769356"/>
            <a:ext cx="6358647" cy="223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66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28BC3-2899-421B-B795-8FFEFF5BCFA3}"/>
              </a:ext>
            </a:extLst>
          </p:cNvPr>
          <p:cNvCxnSpPr>
            <a:cxnSpLocks/>
          </p:cNvCxnSpPr>
          <p:nvPr/>
        </p:nvCxnSpPr>
        <p:spPr>
          <a:xfrm>
            <a:off x="3659220" y="3688153"/>
            <a:ext cx="50583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B8132-A273-4F43-AE3F-7167C3F1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26" y="290271"/>
            <a:ext cx="549208" cy="656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CD6D8-1148-43A0-8831-2388735FE502}"/>
              </a:ext>
            </a:extLst>
          </p:cNvPr>
          <p:cNvSpPr txBox="1"/>
          <p:nvPr/>
        </p:nvSpPr>
        <p:spPr>
          <a:xfrm>
            <a:off x="10638044" y="804128"/>
            <a:ext cx="18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</a:t>
            </a:r>
            <a:r>
              <a:rPr lang="en-GB" dirty="0" err="1"/>
              <a:t>PetitionViz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7658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291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Times New Roman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Lucifer</dc:creator>
  <cp:lastModifiedBy>Lucifer</cp:lastModifiedBy>
  <cp:revision>34</cp:revision>
  <dcterms:created xsi:type="dcterms:W3CDTF">2019-01-23T12:43:54Z</dcterms:created>
  <dcterms:modified xsi:type="dcterms:W3CDTF">2019-02-21T11:19:05Z</dcterms:modified>
</cp:coreProperties>
</file>