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C9EEA-0130-4C6F-AA4E-A99C15A49B8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716FE01-E8E1-4B27-977F-6924D1A12554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D40490B9-D52B-4CFE-A4D1-20969905B183}" type="parTrans" cxnId="{9A9F9A6F-EC90-4B8D-AA60-078005824CEE}">
      <dgm:prSet/>
      <dgm:spPr/>
      <dgm:t>
        <a:bodyPr/>
        <a:lstStyle/>
        <a:p>
          <a:endParaRPr lang="en-US"/>
        </a:p>
      </dgm:t>
    </dgm:pt>
    <dgm:pt modelId="{FEF2AF1D-06EC-4142-971B-224FCAA2D8DD}" type="sibTrans" cxnId="{9A9F9A6F-EC90-4B8D-AA60-078005824CEE}">
      <dgm:prSet/>
      <dgm:spPr/>
      <dgm:t>
        <a:bodyPr/>
        <a:lstStyle/>
        <a:p>
          <a:endParaRPr lang="en-US"/>
        </a:p>
      </dgm:t>
    </dgm:pt>
    <dgm:pt modelId="{8110FB7A-3B9D-457C-8744-4B28228778CC}">
      <dgm:prSet/>
      <dgm:spPr/>
      <dgm:t>
        <a:bodyPr/>
        <a:lstStyle/>
        <a:p>
          <a:r>
            <a:rPr lang="en-US"/>
            <a:t>Multiple Linear Regression</a:t>
          </a:r>
        </a:p>
      </dgm:t>
    </dgm:pt>
    <dgm:pt modelId="{8753907D-8CE9-4E0D-A8EF-35C32E5B08A8}" type="parTrans" cxnId="{51690B9B-3521-4F7F-B242-89F763144393}">
      <dgm:prSet/>
      <dgm:spPr/>
      <dgm:t>
        <a:bodyPr/>
        <a:lstStyle/>
        <a:p>
          <a:endParaRPr lang="en-US"/>
        </a:p>
      </dgm:t>
    </dgm:pt>
    <dgm:pt modelId="{492AE7A5-9DFF-48DF-A113-6BBF21FF9573}" type="sibTrans" cxnId="{51690B9B-3521-4F7F-B242-89F763144393}">
      <dgm:prSet/>
      <dgm:spPr/>
      <dgm:t>
        <a:bodyPr/>
        <a:lstStyle/>
        <a:p>
          <a:endParaRPr lang="en-US"/>
        </a:p>
      </dgm:t>
    </dgm:pt>
    <dgm:pt modelId="{C070FA81-7778-4D01-AC4D-007226EE7D97}">
      <dgm:prSet/>
      <dgm:spPr/>
      <dgm:t>
        <a:bodyPr/>
        <a:lstStyle/>
        <a:p>
          <a:r>
            <a:rPr lang="en-US"/>
            <a:t>Auto Regression (Using previous values as inputs)</a:t>
          </a:r>
        </a:p>
      </dgm:t>
    </dgm:pt>
    <dgm:pt modelId="{4CD894DB-3B61-4971-BE88-C354D2DADBE5}" type="parTrans" cxnId="{AA5C1166-F4F2-4832-8902-7CB9BE5A7A1F}">
      <dgm:prSet/>
      <dgm:spPr/>
      <dgm:t>
        <a:bodyPr/>
        <a:lstStyle/>
        <a:p>
          <a:endParaRPr lang="en-US"/>
        </a:p>
      </dgm:t>
    </dgm:pt>
    <dgm:pt modelId="{5EAF003F-1E64-4641-9222-735FD48BDA60}" type="sibTrans" cxnId="{AA5C1166-F4F2-4832-8902-7CB9BE5A7A1F}">
      <dgm:prSet/>
      <dgm:spPr/>
      <dgm:t>
        <a:bodyPr/>
        <a:lstStyle/>
        <a:p>
          <a:endParaRPr lang="en-US"/>
        </a:p>
      </dgm:t>
    </dgm:pt>
    <dgm:pt modelId="{51FA9B59-50A8-4958-B916-431881099C5E}">
      <dgm:prSet/>
      <dgm:spPr/>
      <dgm:t>
        <a:bodyPr/>
        <a:lstStyle/>
        <a:p>
          <a:r>
            <a:rPr lang="en-US"/>
            <a:t>Log transformation</a:t>
          </a:r>
        </a:p>
      </dgm:t>
    </dgm:pt>
    <dgm:pt modelId="{E5ACDC21-0887-49F8-8CBC-CCD442E29BBA}" type="parTrans" cxnId="{AC9066E8-C8A0-4541-9182-7D63691EEEBB}">
      <dgm:prSet/>
      <dgm:spPr/>
      <dgm:t>
        <a:bodyPr/>
        <a:lstStyle/>
        <a:p>
          <a:endParaRPr lang="en-US"/>
        </a:p>
      </dgm:t>
    </dgm:pt>
    <dgm:pt modelId="{4E2053FE-21BD-4507-BB09-F8EE7A5519F8}" type="sibTrans" cxnId="{AC9066E8-C8A0-4541-9182-7D63691EEEBB}">
      <dgm:prSet/>
      <dgm:spPr/>
      <dgm:t>
        <a:bodyPr/>
        <a:lstStyle/>
        <a:p>
          <a:endParaRPr lang="en-US"/>
        </a:p>
      </dgm:t>
    </dgm:pt>
    <dgm:pt modelId="{A9D3C8D3-7F19-4335-9B8F-CBE92CE7A7A0}" type="pres">
      <dgm:prSet presAssocID="{D3DC9EEA-0130-4C6F-AA4E-A99C15A49B87}" presName="linear" presStyleCnt="0">
        <dgm:presLayoutVars>
          <dgm:animLvl val="lvl"/>
          <dgm:resizeHandles val="exact"/>
        </dgm:presLayoutVars>
      </dgm:prSet>
      <dgm:spPr/>
    </dgm:pt>
    <dgm:pt modelId="{035945E2-3B8B-445F-AF2D-60C1586D3843}" type="pres">
      <dgm:prSet presAssocID="{8716FE01-E8E1-4B27-977F-6924D1A125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E14A23-E7E6-43DE-BF46-28227C0246D8}" type="pres">
      <dgm:prSet presAssocID="{FEF2AF1D-06EC-4142-971B-224FCAA2D8DD}" presName="spacer" presStyleCnt="0"/>
      <dgm:spPr/>
    </dgm:pt>
    <dgm:pt modelId="{2775DF0A-41A5-48F8-8F45-04D2177FDC4C}" type="pres">
      <dgm:prSet presAssocID="{8110FB7A-3B9D-457C-8744-4B28228778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10170E-8397-4092-A70B-B137D4D05C6E}" type="pres">
      <dgm:prSet presAssocID="{492AE7A5-9DFF-48DF-A113-6BBF21FF9573}" presName="spacer" presStyleCnt="0"/>
      <dgm:spPr/>
    </dgm:pt>
    <dgm:pt modelId="{08587006-2A02-44C0-B016-264367C292A1}" type="pres">
      <dgm:prSet presAssocID="{C070FA81-7778-4D01-AC4D-007226EE7D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33984A-137F-4216-9E37-877D50912895}" type="pres">
      <dgm:prSet presAssocID="{5EAF003F-1E64-4641-9222-735FD48BDA60}" presName="spacer" presStyleCnt="0"/>
      <dgm:spPr/>
    </dgm:pt>
    <dgm:pt modelId="{AB204B87-5E9D-4822-B066-3326715565B1}" type="pres">
      <dgm:prSet presAssocID="{51FA9B59-50A8-4958-B916-431881099C5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F50B34-056B-49B8-BA6C-E6158523C41B}" type="presOf" srcId="{51FA9B59-50A8-4958-B916-431881099C5E}" destId="{AB204B87-5E9D-4822-B066-3326715565B1}" srcOrd="0" destOrd="0" presId="urn:microsoft.com/office/officeart/2005/8/layout/vList2"/>
    <dgm:cxn modelId="{4AB06660-1402-4158-8159-F1414BF79F27}" type="presOf" srcId="{8110FB7A-3B9D-457C-8744-4B28228778CC}" destId="{2775DF0A-41A5-48F8-8F45-04D2177FDC4C}" srcOrd="0" destOrd="0" presId="urn:microsoft.com/office/officeart/2005/8/layout/vList2"/>
    <dgm:cxn modelId="{AA5C1166-F4F2-4832-8902-7CB9BE5A7A1F}" srcId="{D3DC9EEA-0130-4C6F-AA4E-A99C15A49B87}" destId="{C070FA81-7778-4D01-AC4D-007226EE7D97}" srcOrd="2" destOrd="0" parTransId="{4CD894DB-3B61-4971-BE88-C354D2DADBE5}" sibTransId="{5EAF003F-1E64-4641-9222-735FD48BDA60}"/>
    <dgm:cxn modelId="{9A9F9A6F-EC90-4B8D-AA60-078005824CEE}" srcId="{D3DC9EEA-0130-4C6F-AA4E-A99C15A49B87}" destId="{8716FE01-E8E1-4B27-977F-6924D1A12554}" srcOrd="0" destOrd="0" parTransId="{D40490B9-D52B-4CFE-A4D1-20969905B183}" sibTransId="{FEF2AF1D-06EC-4142-971B-224FCAA2D8DD}"/>
    <dgm:cxn modelId="{6218BD56-E1DB-441C-8AA2-C81FD9FDF819}" type="presOf" srcId="{8716FE01-E8E1-4B27-977F-6924D1A12554}" destId="{035945E2-3B8B-445F-AF2D-60C1586D3843}" srcOrd="0" destOrd="0" presId="urn:microsoft.com/office/officeart/2005/8/layout/vList2"/>
    <dgm:cxn modelId="{03ADAE94-E8B7-4B1B-BB5F-45E06282C440}" type="presOf" srcId="{D3DC9EEA-0130-4C6F-AA4E-A99C15A49B87}" destId="{A9D3C8D3-7F19-4335-9B8F-CBE92CE7A7A0}" srcOrd="0" destOrd="0" presId="urn:microsoft.com/office/officeart/2005/8/layout/vList2"/>
    <dgm:cxn modelId="{51690B9B-3521-4F7F-B242-89F763144393}" srcId="{D3DC9EEA-0130-4C6F-AA4E-A99C15A49B87}" destId="{8110FB7A-3B9D-457C-8744-4B28228778CC}" srcOrd="1" destOrd="0" parTransId="{8753907D-8CE9-4E0D-A8EF-35C32E5B08A8}" sibTransId="{492AE7A5-9DFF-48DF-A113-6BBF21FF9573}"/>
    <dgm:cxn modelId="{AC9066E8-C8A0-4541-9182-7D63691EEEBB}" srcId="{D3DC9EEA-0130-4C6F-AA4E-A99C15A49B87}" destId="{51FA9B59-50A8-4958-B916-431881099C5E}" srcOrd="3" destOrd="0" parTransId="{E5ACDC21-0887-49F8-8CBC-CCD442E29BBA}" sibTransId="{4E2053FE-21BD-4507-BB09-F8EE7A5519F8}"/>
    <dgm:cxn modelId="{81C2B8EA-EE22-44A8-9111-5C5EDF7C1663}" type="presOf" srcId="{C070FA81-7778-4D01-AC4D-007226EE7D97}" destId="{08587006-2A02-44C0-B016-264367C292A1}" srcOrd="0" destOrd="0" presId="urn:microsoft.com/office/officeart/2005/8/layout/vList2"/>
    <dgm:cxn modelId="{CF9AB77F-ECD9-4EC7-8386-0BA5B5D0EC7B}" type="presParOf" srcId="{A9D3C8D3-7F19-4335-9B8F-CBE92CE7A7A0}" destId="{035945E2-3B8B-445F-AF2D-60C1586D3843}" srcOrd="0" destOrd="0" presId="urn:microsoft.com/office/officeart/2005/8/layout/vList2"/>
    <dgm:cxn modelId="{BDAFFA29-3425-47FA-A346-229105C34729}" type="presParOf" srcId="{A9D3C8D3-7F19-4335-9B8F-CBE92CE7A7A0}" destId="{5CE14A23-E7E6-43DE-BF46-28227C0246D8}" srcOrd="1" destOrd="0" presId="urn:microsoft.com/office/officeart/2005/8/layout/vList2"/>
    <dgm:cxn modelId="{57698735-64F5-4465-8D55-96B7AB0C2A99}" type="presParOf" srcId="{A9D3C8D3-7F19-4335-9B8F-CBE92CE7A7A0}" destId="{2775DF0A-41A5-48F8-8F45-04D2177FDC4C}" srcOrd="2" destOrd="0" presId="urn:microsoft.com/office/officeart/2005/8/layout/vList2"/>
    <dgm:cxn modelId="{33A262B1-0F59-413C-847B-CEAEE88F2A3B}" type="presParOf" srcId="{A9D3C8D3-7F19-4335-9B8F-CBE92CE7A7A0}" destId="{1C10170E-8397-4092-A70B-B137D4D05C6E}" srcOrd="3" destOrd="0" presId="urn:microsoft.com/office/officeart/2005/8/layout/vList2"/>
    <dgm:cxn modelId="{07E1D6A0-CF55-4462-A1FD-45439273EDC0}" type="presParOf" srcId="{A9D3C8D3-7F19-4335-9B8F-CBE92CE7A7A0}" destId="{08587006-2A02-44C0-B016-264367C292A1}" srcOrd="4" destOrd="0" presId="urn:microsoft.com/office/officeart/2005/8/layout/vList2"/>
    <dgm:cxn modelId="{E8D6CCE4-5035-4328-9C99-805217ADDE03}" type="presParOf" srcId="{A9D3C8D3-7F19-4335-9B8F-CBE92CE7A7A0}" destId="{3A33984A-137F-4216-9E37-877D50912895}" srcOrd="5" destOrd="0" presId="urn:microsoft.com/office/officeart/2005/8/layout/vList2"/>
    <dgm:cxn modelId="{09D1BCFB-4B3C-46A2-9596-4DDEE8DC9F34}" type="presParOf" srcId="{A9D3C8D3-7F19-4335-9B8F-CBE92CE7A7A0}" destId="{AB204B87-5E9D-4822-B066-3326715565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945E2-3B8B-445F-AF2D-60C1586D3843}">
      <dsp:nvSpPr>
        <dsp:cNvPr id="0" name=""/>
        <dsp:cNvSpPr/>
      </dsp:nvSpPr>
      <dsp:spPr>
        <a:xfrm>
          <a:off x="0" y="136359"/>
          <a:ext cx="10515600" cy="9354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Linear Regression</a:t>
          </a:r>
        </a:p>
      </dsp:txBody>
      <dsp:txXfrm>
        <a:off x="45663" y="182022"/>
        <a:ext cx="10424274" cy="844089"/>
      </dsp:txXfrm>
    </dsp:sp>
    <dsp:sp modelId="{2775DF0A-41A5-48F8-8F45-04D2177FDC4C}">
      <dsp:nvSpPr>
        <dsp:cNvPr id="0" name=""/>
        <dsp:cNvSpPr/>
      </dsp:nvSpPr>
      <dsp:spPr>
        <a:xfrm>
          <a:off x="0" y="1184094"/>
          <a:ext cx="10515600" cy="9354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Multiple Linear Regression</a:t>
          </a:r>
        </a:p>
      </dsp:txBody>
      <dsp:txXfrm>
        <a:off x="45663" y="1229757"/>
        <a:ext cx="10424274" cy="844089"/>
      </dsp:txXfrm>
    </dsp:sp>
    <dsp:sp modelId="{08587006-2A02-44C0-B016-264367C292A1}">
      <dsp:nvSpPr>
        <dsp:cNvPr id="0" name=""/>
        <dsp:cNvSpPr/>
      </dsp:nvSpPr>
      <dsp:spPr>
        <a:xfrm>
          <a:off x="0" y="2231829"/>
          <a:ext cx="10515600" cy="9354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Auto Regression (Using previous values as inputs)</a:t>
          </a:r>
        </a:p>
      </dsp:txBody>
      <dsp:txXfrm>
        <a:off x="45663" y="2277492"/>
        <a:ext cx="10424274" cy="844089"/>
      </dsp:txXfrm>
    </dsp:sp>
    <dsp:sp modelId="{AB204B87-5E9D-4822-B066-3326715565B1}">
      <dsp:nvSpPr>
        <dsp:cNvPr id="0" name=""/>
        <dsp:cNvSpPr/>
      </dsp:nvSpPr>
      <dsp:spPr>
        <a:xfrm>
          <a:off x="0" y="3279564"/>
          <a:ext cx="10515600" cy="9354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Log transformation</a:t>
          </a:r>
        </a:p>
      </dsp:txBody>
      <dsp:txXfrm>
        <a:off x="45663" y="3325227"/>
        <a:ext cx="10424274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A4A7-9988-08C6-C920-AF4B933A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F3309A-96D6-80EE-B062-7194B2C08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B1748-C686-FF2E-D613-1CA9846C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1A1991-805F-1BEB-9688-C210FD9E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14F4F-E7BD-5AFD-020F-4DAB20F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5410F-BCF0-BD53-D8BA-A6D87F3F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6A658F-CC54-D376-15CD-C95B8B6D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799B2-8D28-09EF-90B5-6570B883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89C4B-F645-B89E-0885-ACC453BB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B96EA-284C-EB60-7954-D989E16E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204F5B-B666-613F-41FF-C2777DA4A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C56589-CECD-78BD-B04B-2F5D3F90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FEF32-0BE8-6819-03C2-89A623D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F78A70-7BB3-CA0D-7E18-4E8DACBF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7075F-954F-41A0-B0BE-6DC61439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7168B-2176-CA57-D45B-09862994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F1A86-9410-2564-2C41-F16AC2F1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73AE1-94D9-DC08-46A2-FB5C9BCD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AB085-4240-B3AD-4031-DCE9B66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CA9D1-6034-D84F-40FF-517B8276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2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9038B-3F67-4A5F-FF67-3DDE1D3A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4A622-3105-AD41-21AA-43E776DC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655C7-F932-E3E4-9E93-C1B1B989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E7FE8-C16E-9D2B-82DE-AD17429E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EDC91-1B75-8C47-BCB0-63FFAE95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D035B-B794-6FB8-927F-D1B4154D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8207D-2A6C-2617-FD33-310D01EE0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20469C-7B17-C662-83AD-0D4412552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59B256-6FE8-A16F-31CE-B7FF7B03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47F129-1483-D1E3-0D0C-B253F3CB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6528E9-AC22-4EEF-CB92-B7739593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E1FEA-D3C4-84B0-D746-563CADDA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7B7C03-A9CA-C745-72FE-B679786A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2FC7B-900A-98C5-47B7-C9AE813EA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7CCD52-F32F-54A5-5EAC-2589F8FE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B8414E-3337-4DB6-BDC8-81DF5A1DC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CEF0E4-874B-7356-9BDF-914E3BCA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7C86B7-2CED-400F-027F-55E6477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0C25FA-8B05-8F33-A3F9-B232AE36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B8D74-319E-99D2-6C17-9768DE3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0B0C85-E97E-D127-AC07-46AF0AC7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5854B0-6F0E-A696-AC9B-3FE7FE5C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40868F-9942-A0C7-5D6A-6A8E5DFB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1438C6-7A69-F0AB-2B50-F06041C1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B61049-17D2-2A52-6196-F9202332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74FE2-E5D4-9026-CEC4-06495F3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C666-3D1B-5042-D178-1EF8AD89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69425-B805-8DD4-F6DC-EBBED19B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B6D849-61F1-2977-B222-25FFC856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D64448-DFA7-9E40-4F3B-CBB630D3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63224A-5F94-8210-CED1-74986291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1F6A70-8960-84DB-8E17-13408AF0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7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6167E-9A6B-1C09-0F57-B0F387B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AA5FE5-AB82-6FEC-76A8-A3206B0FE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978CA-93F5-9E37-C2F8-28801B0D0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9CF27-23E7-936A-A82A-EFD8873F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68CF77-5A28-585B-0D89-6763B4AE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BA4EC4-D7C1-8C59-D254-8153DDE2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EFBCA6-B4E8-C0D4-B2CD-4CBF7348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4DEAD-4FFA-5299-A448-DD541748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45226-A893-9D76-FA2D-3E88ED1B4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9F8D5-0F90-715E-E512-4B7C039F1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F9184-CED5-DD6C-F6D1-70519C12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8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5D015E-7DE9-85BA-8EBB-57AB935C9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/>
              <a:t>Midterm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D37E3-E4D3-2130-C8E2-529DC7EB8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Alejandro C Parra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9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968D-729C-F0CD-3B79-AA483CB0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Types of Models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4FCBA-CB50-D2F6-4EB7-0CB9D8452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838200" y="770731"/>
            <a:ext cx="914400" cy="51435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E6534AF-B9FD-BF95-826D-92EACA120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9247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723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214F-1426-0DD6-C33F-ECAB31EE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Models tested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F13158C-9CB1-E4F0-C144-06D156992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67A6F-8BC5-4FE5-66DE-9D39DFCC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season</a:t>
            </a:r>
            <a:endParaRPr lang="es-ES" sz="15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season + Weight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lag(TargetValue)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lag(TargetValue)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Season + lag(TargetValue)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season + lag(TargetValue)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season + PandemicStart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season + PandemicStart + lag(TargetValue)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log(TargetValue) ~ Trend + season + lag(log(TargetValue))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log(TargetValue) ~ Trend + season + PandemicStart + lag(log(TargetValue))  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9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9DB605-3DBA-8817-432C-CB63FCC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2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B9418-9EA0-9B0A-8194-7D876676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DAC90D82-F8E8-64FD-762A-4FC7A210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45" y="3471256"/>
            <a:ext cx="5267325" cy="2600325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45DE8E08-4375-80A9-8F06-77E84521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2" y="497021"/>
            <a:ext cx="4914900" cy="2828925"/>
          </a:xfrm>
          <a:prstGeom prst="rect">
            <a:avLst/>
          </a:prstGeom>
        </p:spPr>
      </p:pic>
      <p:pic>
        <p:nvPicPr>
          <p:cNvPr id="7" name="Imagen 6" descr="Tabla&#10;&#10;Descripción generada automáticamente con confianza media">
            <a:extLst>
              <a:ext uri="{FF2B5EF4-FFF2-40B4-BE49-F238E27FC236}">
                <a16:creationId xmlns:a16="http://schemas.microsoft.com/office/drawing/2014/main" id="{22209FCF-0BCC-4A1A-C52A-4C232881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726" y="3363975"/>
            <a:ext cx="5400040" cy="2628265"/>
          </a:xfrm>
          <a:prstGeom prst="rect">
            <a:avLst/>
          </a:prstGeom>
        </p:spPr>
      </p:pic>
      <p:pic>
        <p:nvPicPr>
          <p:cNvPr id="8" name="Imagen 7" descr="Tabla&#10;&#10;Descripción generada automáticamente con confianza media">
            <a:extLst>
              <a:ext uri="{FF2B5EF4-FFF2-40B4-BE49-F238E27FC236}">
                <a16:creationId xmlns:a16="http://schemas.microsoft.com/office/drawing/2014/main" id="{4BABEFC6-7396-9AA3-CC3C-5203EAD30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635" y="454958"/>
            <a:ext cx="5400040" cy="256286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BD528CD-AE1F-36FD-F997-9A1A0DBD1825}"/>
              </a:ext>
            </a:extLst>
          </p:cNvPr>
          <p:cNvSpPr txBox="1"/>
          <p:nvPr/>
        </p:nvSpPr>
        <p:spPr>
          <a:xfrm>
            <a:off x="3968885" y="6400800"/>
            <a:ext cx="444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Us, Canada, Italy and Germany</a:t>
            </a:r>
          </a:p>
        </p:txBody>
      </p:sp>
    </p:spTree>
    <p:extLst>
      <p:ext uri="{BB962C8B-B14F-4D97-AF65-F5344CB8AC3E}">
        <p14:creationId xmlns:p14="http://schemas.microsoft.com/office/powerpoint/2010/main" val="358643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9FBB62-DC33-0DF3-1FB9-FA36478F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For USA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4298A8BE-463B-9CB0-320B-CEEB1EE5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42097"/>
            <a:ext cx="5455917" cy="33670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B235EEB6-FF98-4639-FF52-D9CAFFB8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42097"/>
            <a:ext cx="5455917" cy="33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2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3DE8-BE17-74CC-30A7-AA305B0B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Conclusions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Calculadora">
            <a:extLst>
              <a:ext uri="{FF2B5EF4-FFF2-40B4-BE49-F238E27FC236}">
                <a16:creationId xmlns:a16="http://schemas.microsoft.com/office/drawing/2014/main" id="{E0FB84C8-C3E4-75CE-84CE-D7986F768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C208D-8A06-0240-D9F8-A3615849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18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 variable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can see that the models that used the variable weights as a predictor obtained the worst results, this is expected since this variable do not change in any scenario, and only changed between scenarios, thus resulting in not a good predictor.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PandemicStart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can see that using or not using this variable in the models don’t really make a big difference in the results, but overall, we can see that the models that used this variable underperformed with respect to their counterparts.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can see that using lag increase the performance of the model, we can see that all the models with l&lt;number lag&gt; outperform the models without it, this means that the current value depends on previous ones, we also see that a the lower the lag is the greater performance we get, meaning that a lag of 1 achieved the best results. We can see that the best models in each of the tables uses a lag of 1.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can see that the log models where able to outperform the rest of them if we rank them using the adj. R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achieving values of over 0.9. But if we look at the ranking using the RMSE, we can see that the log models no longer top the ranking.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66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376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Midterm Project</vt:lpstr>
      <vt:lpstr>Types of Models </vt:lpstr>
      <vt:lpstr>Models tested</vt:lpstr>
      <vt:lpstr>Results</vt:lpstr>
      <vt:lpstr>Presentación de PowerPoint</vt:lpstr>
      <vt:lpstr>For USA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ALEJANDRO CARMELO PARRA GARCIA</dc:creator>
  <cp:lastModifiedBy>ALEJANDRO CARMELO PARRA GARCIA</cp:lastModifiedBy>
  <cp:revision>3</cp:revision>
  <dcterms:created xsi:type="dcterms:W3CDTF">2022-06-27T04:32:12Z</dcterms:created>
  <dcterms:modified xsi:type="dcterms:W3CDTF">2022-06-27T15:56:26Z</dcterms:modified>
</cp:coreProperties>
</file>