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0F87B0-A4CD-46B2-AE0F-C8F38D00FC49}">
  <a:tblStyle styleId="{7F0F87B0-A4CD-46B2-AE0F-C8F38D00FC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1"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bold.fntdata"/><Relationship Id="rId12" Type="http://schemas.openxmlformats.org/officeDocument/2006/relationships/slide" Target="slides/slide6.xml"/><Relationship Id="rId34" Type="http://schemas.openxmlformats.org/officeDocument/2006/relationships/font" Target="fonts/Raleway-regular.fntdata"/><Relationship Id="rId15" Type="http://schemas.openxmlformats.org/officeDocument/2006/relationships/slide" Target="slides/slide9.xml"/><Relationship Id="rId37" Type="http://schemas.openxmlformats.org/officeDocument/2006/relationships/font" Target="fonts/Raleway-boldItalic.fntdata"/><Relationship Id="rId14" Type="http://schemas.openxmlformats.org/officeDocument/2006/relationships/slide" Target="slides/slide8.xml"/><Relationship Id="rId36" Type="http://schemas.openxmlformats.org/officeDocument/2006/relationships/font" Target="fonts/Raleway-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3692ace54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3692ace54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3692ace54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3692ace54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comprises of the initial density p(x</a:t>
            </a:r>
            <a:r>
              <a:rPr baseline="-25000" lang="en"/>
              <a:t>0</a:t>
            </a:r>
            <a:r>
              <a:rPr lang="en"/>
              <a:t>), transition density p(x</a:t>
            </a:r>
            <a:r>
              <a:rPr baseline="-25000" lang="en"/>
              <a:t>t</a:t>
            </a:r>
            <a:r>
              <a:rPr lang="en"/>
              <a:t>|x</a:t>
            </a:r>
            <a:r>
              <a:rPr baseline="-25000" lang="en"/>
              <a:t>t-1</a:t>
            </a:r>
            <a:r>
              <a:rPr lang="en"/>
              <a:t>), and the likelihood density p(y</a:t>
            </a:r>
            <a:r>
              <a:rPr baseline="-25000" lang="en"/>
              <a:t>t</a:t>
            </a:r>
            <a:r>
              <a:rPr lang="en"/>
              <a:t>|x</a:t>
            </a:r>
            <a:r>
              <a:rPr baseline="-25000" lang="en"/>
              <a:t>t</a:t>
            </a: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3692ace54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692ace54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prior density p(x</a:t>
            </a:r>
            <a:r>
              <a:rPr baseline="-25000" lang="en">
                <a:latin typeface="Lato"/>
                <a:ea typeface="Lato"/>
                <a:cs typeface="Lato"/>
                <a:sym typeface="Lato"/>
              </a:rPr>
              <a:t>t</a:t>
            </a:r>
            <a:r>
              <a:rPr lang="en">
                <a:latin typeface="Lato"/>
                <a:ea typeface="Lato"/>
                <a:cs typeface="Lato"/>
                <a:sym typeface="Lato"/>
              </a:rPr>
              <a:t>|y</a:t>
            </a:r>
            <a:r>
              <a:rPr baseline="-25000" lang="en">
                <a:latin typeface="Lato"/>
                <a:ea typeface="Lato"/>
                <a:cs typeface="Lato"/>
                <a:sym typeface="Lato"/>
              </a:rPr>
              <a:t>0:t-1</a:t>
            </a:r>
            <a:r>
              <a:rPr lang="en">
                <a:latin typeface="Lato"/>
                <a:ea typeface="Lato"/>
                <a:cs typeface="Lato"/>
                <a:sym typeface="Lato"/>
              </a:rPr>
              <a:t>), likelihood p(y</a:t>
            </a:r>
            <a:r>
              <a:rPr baseline="-25000" lang="en">
                <a:latin typeface="Lato"/>
                <a:ea typeface="Lato"/>
                <a:cs typeface="Lato"/>
                <a:sym typeface="Lato"/>
              </a:rPr>
              <a:t>t</a:t>
            </a:r>
            <a:r>
              <a:rPr lang="en">
                <a:latin typeface="Lato"/>
                <a:ea typeface="Lato"/>
                <a:cs typeface="Lato"/>
                <a:sym typeface="Lato"/>
              </a:rPr>
              <a:t>|x</a:t>
            </a:r>
            <a:r>
              <a:rPr baseline="-25000" lang="en">
                <a:latin typeface="Lato"/>
                <a:ea typeface="Lato"/>
                <a:cs typeface="Lato"/>
                <a:sym typeface="Lato"/>
              </a:rPr>
              <a:t>t</a:t>
            </a:r>
            <a:r>
              <a:rPr lang="en">
                <a:latin typeface="Lato"/>
                <a:ea typeface="Lato"/>
                <a:cs typeface="Lato"/>
                <a:sym typeface="Lato"/>
              </a:rPr>
              <a:t>) and evidence p (y</a:t>
            </a:r>
            <a:r>
              <a:rPr baseline="-25000" lang="en">
                <a:latin typeface="Lato"/>
                <a:ea typeface="Lato"/>
                <a:cs typeface="Lato"/>
                <a:sym typeface="Lato"/>
              </a:rPr>
              <a:t>t</a:t>
            </a:r>
            <a:r>
              <a:rPr lang="en">
                <a:latin typeface="Lato"/>
                <a:ea typeface="Lato"/>
                <a:cs typeface="Lato"/>
                <a:sym typeface="Lato"/>
              </a:rPr>
              <a:t>|y</a:t>
            </a:r>
            <a:r>
              <a:rPr baseline="-25000" lang="en">
                <a:latin typeface="Lato"/>
                <a:ea typeface="Lato"/>
                <a:cs typeface="Lato"/>
                <a:sym typeface="Lato"/>
              </a:rPr>
              <a:t>0:t-1</a:t>
            </a:r>
            <a:r>
              <a:rPr lang="en">
                <a:latin typeface="Lato"/>
                <a:ea typeface="Lato"/>
                <a:cs typeface="Lato"/>
                <a:sym typeface="Lato"/>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366759f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366759f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prior density p(x</a:t>
            </a:r>
            <a:r>
              <a:rPr baseline="-25000" lang="en">
                <a:latin typeface="Lato"/>
                <a:ea typeface="Lato"/>
                <a:cs typeface="Lato"/>
                <a:sym typeface="Lato"/>
              </a:rPr>
              <a:t>t</a:t>
            </a:r>
            <a:r>
              <a:rPr lang="en">
                <a:latin typeface="Lato"/>
                <a:ea typeface="Lato"/>
                <a:cs typeface="Lato"/>
                <a:sym typeface="Lato"/>
              </a:rPr>
              <a:t>|y</a:t>
            </a:r>
            <a:r>
              <a:rPr baseline="-25000" lang="en">
                <a:latin typeface="Lato"/>
                <a:ea typeface="Lato"/>
                <a:cs typeface="Lato"/>
                <a:sym typeface="Lato"/>
              </a:rPr>
              <a:t>0:t-1</a:t>
            </a:r>
            <a:r>
              <a:rPr lang="en">
                <a:latin typeface="Lato"/>
                <a:ea typeface="Lato"/>
                <a:cs typeface="Lato"/>
                <a:sym typeface="Lato"/>
              </a:rPr>
              <a:t>), likelihood p(y</a:t>
            </a:r>
            <a:r>
              <a:rPr baseline="-25000" lang="en">
                <a:latin typeface="Lato"/>
                <a:ea typeface="Lato"/>
                <a:cs typeface="Lato"/>
                <a:sym typeface="Lato"/>
              </a:rPr>
              <a:t>t</a:t>
            </a:r>
            <a:r>
              <a:rPr lang="en">
                <a:latin typeface="Lato"/>
                <a:ea typeface="Lato"/>
                <a:cs typeface="Lato"/>
                <a:sym typeface="Lato"/>
              </a:rPr>
              <a:t>|x</a:t>
            </a:r>
            <a:r>
              <a:rPr baseline="-25000" lang="en">
                <a:latin typeface="Lato"/>
                <a:ea typeface="Lato"/>
                <a:cs typeface="Lato"/>
                <a:sym typeface="Lato"/>
              </a:rPr>
              <a:t>t</a:t>
            </a:r>
            <a:r>
              <a:rPr lang="en">
                <a:latin typeface="Lato"/>
                <a:ea typeface="Lato"/>
                <a:cs typeface="Lato"/>
                <a:sym typeface="Lato"/>
              </a:rPr>
              <a:t>) and evidence p (y</a:t>
            </a:r>
            <a:r>
              <a:rPr baseline="-25000" lang="en">
                <a:latin typeface="Lato"/>
                <a:ea typeface="Lato"/>
                <a:cs typeface="Lato"/>
                <a:sym typeface="Lato"/>
              </a:rPr>
              <a:t>t</a:t>
            </a:r>
            <a:r>
              <a:rPr lang="en">
                <a:latin typeface="Lato"/>
                <a:ea typeface="Lato"/>
                <a:cs typeface="Lato"/>
                <a:sym typeface="Lato"/>
              </a:rPr>
              <a:t>|y</a:t>
            </a:r>
            <a:r>
              <a:rPr baseline="-25000" lang="en">
                <a:latin typeface="Lato"/>
                <a:ea typeface="Lato"/>
                <a:cs typeface="Lato"/>
                <a:sym typeface="Lato"/>
              </a:rPr>
              <a:t>0:t-1</a:t>
            </a:r>
            <a:r>
              <a:rPr lang="en">
                <a:latin typeface="Lato"/>
                <a:ea typeface="Lato"/>
                <a:cs typeface="Lato"/>
                <a:sym typeface="Lato"/>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366759f3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366759f3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prior density p(x</a:t>
            </a:r>
            <a:r>
              <a:rPr baseline="-25000" lang="en">
                <a:latin typeface="Lato"/>
                <a:ea typeface="Lato"/>
                <a:cs typeface="Lato"/>
                <a:sym typeface="Lato"/>
              </a:rPr>
              <a:t>t</a:t>
            </a:r>
            <a:r>
              <a:rPr lang="en">
                <a:latin typeface="Lato"/>
                <a:ea typeface="Lato"/>
                <a:cs typeface="Lato"/>
                <a:sym typeface="Lato"/>
              </a:rPr>
              <a:t>|y</a:t>
            </a:r>
            <a:r>
              <a:rPr baseline="-25000" lang="en">
                <a:latin typeface="Lato"/>
                <a:ea typeface="Lato"/>
                <a:cs typeface="Lato"/>
                <a:sym typeface="Lato"/>
              </a:rPr>
              <a:t>0:t-1</a:t>
            </a:r>
            <a:r>
              <a:rPr lang="en">
                <a:latin typeface="Lato"/>
                <a:ea typeface="Lato"/>
                <a:cs typeface="Lato"/>
                <a:sym typeface="Lato"/>
              </a:rPr>
              <a:t>), likelihood p(y</a:t>
            </a:r>
            <a:r>
              <a:rPr baseline="-25000" lang="en">
                <a:latin typeface="Lato"/>
                <a:ea typeface="Lato"/>
                <a:cs typeface="Lato"/>
                <a:sym typeface="Lato"/>
              </a:rPr>
              <a:t>t</a:t>
            </a:r>
            <a:r>
              <a:rPr lang="en">
                <a:latin typeface="Lato"/>
                <a:ea typeface="Lato"/>
                <a:cs typeface="Lato"/>
                <a:sym typeface="Lato"/>
              </a:rPr>
              <a:t>|x</a:t>
            </a:r>
            <a:r>
              <a:rPr baseline="-25000" lang="en">
                <a:latin typeface="Lato"/>
                <a:ea typeface="Lato"/>
                <a:cs typeface="Lato"/>
                <a:sym typeface="Lato"/>
              </a:rPr>
              <a:t>t</a:t>
            </a:r>
            <a:r>
              <a:rPr lang="en">
                <a:latin typeface="Lato"/>
                <a:ea typeface="Lato"/>
                <a:cs typeface="Lato"/>
                <a:sym typeface="Lato"/>
              </a:rPr>
              <a:t>) and evidence p (y</a:t>
            </a:r>
            <a:r>
              <a:rPr baseline="-25000" lang="en">
                <a:latin typeface="Lato"/>
                <a:ea typeface="Lato"/>
                <a:cs typeface="Lato"/>
                <a:sym typeface="Lato"/>
              </a:rPr>
              <a:t>t</a:t>
            </a:r>
            <a:r>
              <a:rPr lang="en">
                <a:latin typeface="Lato"/>
                <a:ea typeface="Lato"/>
                <a:cs typeface="Lato"/>
                <a:sym typeface="Lato"/>
              </a:rPr>
              <a:t>|y</a:t>
            </a:r>
            <a:r>
              <a:rPr baseline="-25000" lang="en">
                <a:latin typeface="Lato"/>
                <a:ea typeface="Lato"/>
                <a:cs typeface="Lato"/>
                <a:sym typeface="Lato"/>
              </a:rPr>
              <a:t>0:t-1</a:t>
            </a:r>
            <a:r>
              <a:rPr lang="en">
                <a:latin typeface="Lato"/>
                <a:ea typeface="Lato"/>
                <a:cs typeface="Lato"/>
                <a:sym typeface="Lato"/>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366759f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66759f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{x</a:t>
            </a:r>
            <a:r>
              <a:rPr baseline="30000" lang="en">
                <a:latin typeface="Lato"/>
                <a:ea typeface="Lato"/>
                <a:cs typeface="Lato"/>
                <a:sym typeface="Lato"/>
              </a:rPr>
              <a:t>1</a:t>
            </a:r>
            <a:r>
              <a:rPr lang="en">
                <a:latin typeface="Lato"/>
                <a:ea typeface="Lato"/>
                <a:cs typeface="Lato"/>
                <a:sym typeface="Lato"/>
              </a:rPr>
              <a:t>, x</a:t>
            </a:r>
            <a:r>
              <a:rPr baseline="30000" lang="en">
                <a:latin typeface="Lato"/>
                <a:ea typeface="Lato"/>
                <a:cs typeface="Lato"/>
                <a:sym typeface="Lato"/>
              </a:rPr>
              <a:t>2</a:t>
            </a:r>
            <a:r>
              <a:rPr lang="en">
                <a:latin typeface="Lato"/>
                <a:ea typeface="Lato"/>
                <a:cs typeface="Lato"/>
                <a:sym typeface="Lato"/>
              </a:rPr>
              <a:t>, … , x</a:t>
            </a:r>
            <a:r>
              <a:rPr baseline="30000" lang="en">
                <a:latin typeface="Lato"/>
                <a:ea typeface="Lato"/>
                <a:cs typeface="Lato"/>
                <a:sym typeface="Lato"/>
              </a:rPr>
              <a:t>N</a:t>
            </a:r>
            <a:r>
              <a:rPr lang="en">
                <a:latin typeface="Lato"/>
                <a:ea typeface="Lato"/>
                <a:cs typeface="Lato"/>
                <a:sym typeface="Lato"/>
              </a:rPr>
              <a:t>} are N random samples taken from the target probability density p(x).</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366759f3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366759f3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366759f3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366759f3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Importance sampling is applying weights to the particles based upon their closeness to the actual value.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366759f3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366759f3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366759f3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366759f3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Importance sampling is applying weights to the particles based upon their closeness to the actual value.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3692ace5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3692ace5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366759f3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366759f3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The nRF Connect app enable us to export the received RSSI values as a CSV (.csv) file.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3692ace54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3692ace54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366759f3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366759f3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The nRF Connect app enable us to export the received RSSI values as a CSV (.csv) file.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366759f3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366759f3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The nRF Connect app enable us to export the received RSSI values as a CSV (.csv) file.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366759f3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366759f3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Lato"/>
                <a:ea typeface="Lato"/>
                <a:cs typeface="Lato"/>
                <a:sym typeface="Lato"/>
              </a:rPr>
              <a:t>The nRF Connect app enable us to export the received RSSI values as a CSV (.csv) file.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3692ace54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3692ace54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366759f3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366759f3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366759f3f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366759f3f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3692ace54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692ace54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Multipath Effect - In indoor environments the signal received by the receiver contains not only the waves following direct Line of Sight (LoS), but also a large number of signals that have reflected from walls and other obstacles [2]. These reflected radio waves are delayed and have greater attenuation than the actual LoS signal and thus the RSSI values of these signals are incorrect and add to the noise of the signal.</a:t>
            </a:r>
            <a:endParaRPr/>
          </a:p>
          <a:p>
            <a:pPr indent="0" lvl="0" marL="0" rtl="0" algn="l">
              <a:spcBef>
                <a:spcPts val="0"/>
              </a:spcBef>
              <a:spcAft>
                <a:spcPts val="0"/>
              </a:spcAft>
              <a:buNone/>
            </a:pPr>
            <a:r>
              <a:rPr lang="en"/>
              <a:t>2. Shadow Fading Effect - The presence of obstacles in the LoS of the transmitter and the receiver causes attenuation of the signal and thus the received RSSI is lower than that of actual LoS. According to [3], the wireless signal strength has shadow fading effect of the log-normal distribution (i.e. the logarithm of the shadowing function is normally distributed).</a:t>
            </a:r>
            <a:endParaRPr/>
          </a:p>
          <a:p>
            <a:pPr indent="0" lvl="0" marL="0" rtl="0" algn="l">
              <a:spcBef>
                <a:spcPts val="0"/>
              </a:spcBef>
              <a:spcAft>
                <a:spcPts val="0"/>
              </a:spcAft>
              <a:buNone/>
            </a:pPr>
            <a:r>
              <a:rPr lang="en"/>
              <a:t>3. Interference - Indoor environments can have a lot of radio trac including WiFi signals, Bluetooth radios, cellular transmissions, and a lot of other magnetic interfering sources. These signals especially WiFi and Bluetooth cause interference in the Bluetooth Low Energy (BLE) radio waves and add to the noise of the received signal strength.</a:t>
            </a:r>
            <a:endParaRPr/>
          </a:p>
          <a:p>
            <a:pPr indent="0" lvl="0" marL="0" rtl="0" algn="l">
              <a:spcBef>
                <a:spcPts val="0"/>
              </a:spcBef>
              <a:spcAft>
                <a:spcPts val="0"/>
              </a:spcAft>
              <a:buNone/>
            </a:pPr>
            <a:r>
              <a:rPr lang="en"/>
              <a:t>4. Environmental Effects - Big magnetic metallic objects, like iron in the RCC structure of buildings, may distort the magnetic eld and thus introduce noise in the nearby signals.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3692ace54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3692ace54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366759f3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66759f3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366759f3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66759f3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366759f3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366759f3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366759f3f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66759f3f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3692ace54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3692ace54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9.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Seminar and Technical Communication</a:t>
            </a:r>
            <a:endParaRPr/>
          </a:p>
        </p:txBody>
      </p:sp>
      <p:sp>
        <p:nvSpPr>
          <p:cNvPr id="87" name="Google Shape;87;p13"/>
          <p:cNvSpPr txBox="1"/>
          <p:nvPr>
            <p:ph idx="1" type="subTitle"/>
          </p:nvPr>
        </p:nvSpPr>
        <p:spPr>
          <a:xfrm>
            <a:off x="729625" y="3172900"/>
            <a:ext cx="3842400" cy="13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Athang Gupte</a:t>
            </a:r>
            <a:endParaRPr b="1"/>
          </a:p>
          <a:p>
            <a:pPr indent="0" lvl="0" marL="0" rtl="0" algn="l">
              <a:spcBef>
                <a:spcPts val="0"/>
              </a:spcBef>
              <a:spcAft>
                <a:spcPts val="0"/>
              </a:spcAft>
              <a:buNone/>
            </a:pPr>
            <a:r>
              <a:rPr lang="en"/>
              <a:t>Roll no - 31206</a:t>
            </a:r>
            <a:endParaRPr/>
          </a:p>
          <a:p>
            <a:pPr indent="0" lvl="0" marL="0" rtl="0" algn="l">
              <a:spcBef>
                <a:spcPts val="0"/>
              </a:spcBef>
              <a:spcAft>
                <a:spcPts val="0"/>
              </a:spcAft>
              <a:buNone/>
            </a:pPr>
            <a:r>
              <a:rPr lang="en"/>
              <a:t>Class - TE-2</a:t>
            </a:r>
            <a:endParaRPr/>
          </a:p>
        </p:txBody>
      </p:sp>
      <p:sp>
        <p:nvSpPr>
          <p:cNvPr id="88" name="Google Shape;88;p13"/>
          <p:cNvSpPr txBox="1"/>
          <p:nvPr>
            <p:ph idx="1" type="subTitle"/>
          </p:nvPr>
        </p:nvSpPr>
        <p:spPr>
          <a:xfrm>
            <a:off x="4572025" y="3875800"/>
            <a:ext cx="3842400" cy="65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Under the Guidance of </a:t>
            </a:r>
            <a:endParaRPr/>
          </a:p>
          <a:p>
            <a:pPr indent="0" lvl="0" marL="0" rtl="0" algn="r">
              <a:spcBef>
                <a:spcPts val="0"/>
              </a:spcBef>
              <a:spcAft>
                <a:spcPts val="0"/>
              </a:spcAft>
              <a:buNone/>
            </a:pPr>
            <a:r>
              <a:rPr b="1" lang="en"/>
              <a:t>Prof. Ashwini A. Jewalikar</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Model</a:t>
            </a:r>
            <a:endParaRPr/>
          </a:p>
        </p:txBody>
      </p:sp>
      <p:sp>
        <p:nvSpPr>
          <p:cNvPr id="141" name="Google Shape;141;p22"/>
          <p:cNvSpPr txBox="1"/>
          <p:nvPr>
            <p:ph idx="1" type="body"/>
          </p:nvPr>
        </p:nvSpPr>
        <p:spPr>
          <a:xfrm>
            <a:off x="729450" y="1309250"/>
            <a:ext cx="7688700" cy="14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State-Space Model:</a:t>
            </a:r>
            <a:endParaRPr b="1" sz="1400" u="sng"/>
          </a:p>
          <a:p>
            <a:pPr indent="-311150" lvl="0" marL="457200" rtl="0" algn="l">
              <a:spcBef>
                <a:spcPts val="1600"/>
              </a:spcBef>
              <a:spcAft>
                <a:spcPts val="0"/>
              </a:spcAft>
              <a:buSzPts val="1300"/>
              <a:buChar char="●"/>
            </a:pPr>
            <a:r>
              <a:rPr lang="en"/>
              <a:t>State-Space model is a mathematical model used to represent a system using state variables and first-order differential equations or difference equations. </a:t>
            </a:r>
            <a:endParaRPr/>
          </a:p>
          <a:p>
            <a:pPr indent="-311150" lvl="0" marL="457200" rtl="0" algn="l">
              <a:spcBef>
                <a:spcPts val="0"/>
              </a:spcBef>
              <a:spcAft>
                <a:spcPts val="0"/>
              </a:spcAft>
              <a:buSzPts val="1300"/>
              <a:buChar char="●"/>
            </a:pPr>
            <a:r>
              <a:rPr lang="en"/>
              <a:t>They are defined by a set of inputs, outputs and state variables. The state variables depend on inputs and outputs upto the current timestep but are not themselves measured in the experiment.</a:t>
            </a:r>
            <a:endParaRPr/>
          </a:p>
        </p:txBody>
      </p:sp>
      <p:pic>
        <p:nvPicPr>
          <p:cNvPr id="142" name="Google Shape;142;p22"/>
          <p:cNvPicPr preferRelativeResize="0"/>
          <p:nvPr/>
        </p:nvPicPr>
        <p:blipFill>
          <a:blip r:embed="rId3">
            <a:alphaModFix/>
          </a:blip>
          <a:stretch>
            <a:fillRect/>
          </a:stretch>
        </p:blipFill>
        <p:spPr>
          <a:xfrm>
            <a:off x="3343275" y="2803625"/>
            <a:ext cx="2457450" cy="971550"/>
          </a:xfrm>
          <a:prstGeom prst="rect">
            <a:avLst/>
          </a:prstGeom>
          <a:noFill/>
          <a:ln>
            <a:noFill/>
          </a:ln>
        </p:spPr>
      </p:pic>
      <p:sp>
        <p:nvSpPr>
          <p:cNvPr id="143" name="Google Shape;143;p22"/>
          <p:cNvSpPr txBox="1"/>
          <p:nvPr>
            <p:ph idx="1" type="body"/>
          </p:nvPr>
        </p:nvSpPr>
        <p:spPr>
          <a:xfrm>
            <a:off x="729450" y="3775200"/>
            <a:ext cx="7688700" cy="1253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where at time t, x</a:t>
            </a:r>
            <a:r>
              <a:rPr baseline="-25000" lang="en"/>
              <a:t>t</a:t>
            </a:r>
            <a:r>
              <a:rPr lang="en"/>
              <a:t> is the process state, u</a:t>
            </a:r>
            <a:r>
              <a:rPr baseline="-25000" lang="en"/>
              <a:t>t</a:t>
            </a:r>
            <a:r>
              <a:rPr lang="en"/>
              <a:t> is the input, w</a:t>
            </a:r>
            <a:r>
              <a:rPr baseline="-25000" lang="en"/>
              <a:t>t</a:t>
            </a:r>
            <a:r>
              <a:rPr lang="en"/>
              <a:t> is the process noise, y</a:t>
            </a:r>
            <a:r>
              <a:rPr baseline="-25000" lang="en"/>
              <a:t>t</a:t>
            </a:r>
            <a:r>
              <a:rPr lang="en"/>
              <a:t> is the</a:t>
            </a:r>
            <a:r>
              <a:rPr lang="en"/>
              <a:t> m</a:t>
            </a:r>
            <a:r>
              <a:rPr lang="en"/>
              <a:t>easurement and v</a:t>
            </a:r>
            <a:r>
              <a:rPr baseline="-25000" lang="en"/>
              <a:t>t</a:t>
            </a:r>
            <a:r>
              <a:rPr lang="en"/>
              <a:t> is the measurement noise.</a:t>
            </a:r>
            <a:endParaRPr/>
          </a:p>
          <a:p>
            <a:pPr indent="-311150" lvl="0" marL="457200" rtl="0" algn="l">
              <a:spcBef>
                <a:spcPts val="0"/>
              </a:spcBef>
              <a:spcAft>
                <a:spcPts val="0"/>
              </a:spcAft>
              <a:buSzPts val="1300"/>
              <a:buChar char="●"/>
            </a:pPr>
            <a:r>
              <a:rPr lang="en"/>
              <a:t>Process Model - generates current state from previous state, current input and process noise.</a:t>
            </a:r>
            <a:endParaRPr/>
          </a:p>
          <a:p>
            <a:pPr indent="-311150" lvl="0" marL="457200" rtl="0" algn="l">
              <a:spcBef>
                <a:spcPts val="0"/>
              </a:spcBef>
              <a:spcAft>
                <a:spcPts val="0"/>
              </a:spcAft>
              <a:buSzPts val="1300"/>
              <a:buChar char="●"/>
            </a:pPr>
            <a:r>
              <a:rPr lang="en"/>
              <a:t>Measurement Model - obtain current measurement from current state and measurement noise.</a:t>
            </a:r>
            <a:endParaRPr/>
          </a:p>
        </p:txBody>
      </p:sp>
      <p:sp>
        <p:nvSpPr>
          <p:cNvPr id="144" name="Google Shape;144;p22"/>
          <p:cNvSpPr txBox="1"/>
          <p:nvPr/>
        </p:nvSpPr>
        <p:spPr>
          <a:xfrm>
            <a:off x="5806825" y="2803550"/>
            <a:ext cx="2457600" cy="9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 - Process Model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 - Measurement Model</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Model</a:t>
            </a:r>
            <a:endParaRPr/>
          </a:p>
        </p:txBody>
      </p:sp>
      <p:sp>
        <p:nvSpPr>
          <p:cNvPr id="150" name="Google Shape;150;p23"/>
          <p:cNvSpPr txBox="1"/>
          <p:nvPr>
            <p:ph idx="1" type="body"/>
          </p:nvPr>
        </p:nvSpPr>
        <p:spPr>
          <a:xfrm>
            <a:off x="729450" y="1309250"/>
            <a:ext cx="7688700" cy="12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Hidden Markov Chain</a:t>
            </a:r>
            <a:r>
              <a:rPr b="1" lang="en" sz="1400" u="sng"/>
              <a:t> Model (HMCM):</a:t>
            </a:r>
            <a:endParaRPr b="1" sz="1400" u="sng"/>
          </a:p>
          <a:p>
            <a:pPr indent="-311150" lvl="0" marL="457200" rtl="0" algn="l">
              <a:spcBef>
                <a:spcPts val="1600"/>
              </a:spcBef>
              <a:spcAft>
                <a:spcPts val="0"/>
              </a:spcAft>
              <a:buSzPts val="1300"/>
              <a:buChar char="●"/>
            </a:pPr>
            <a:r>
              <a:rPr lang="en"/>
              <a:t>The above model of a temporal dynamic system is assumed to be a first-order Markov Chain.</a:t>
            </a:r>
            <a:endParaRPr/>
          </a:p>
          <a:p>
            <a:pPr indent="-311150" lvl="0" marL="457200" rtl="0" algn="l">
              <a:spcBef>
                <a:spcPts val="0"/>
              </a:spcBef>
              <a:spcAft>
                <a:spcPts val="0"/>
              </a:spcAft>
              <a:buSzPts val="1300"/>
              <a:buChar char="●"/>
            </a:pPr>
            <a:r>
              <a:rPr lang="en"/>
              <a:t>This means that the current state x</a:t>
            </a:r>
            <a:r>
              <a:rPr baseline="-25000" lang="en"/>
              <a:t>t</a:t>
            </a:r>
            <a:r>
              <a:rPr lang="en"/>
              <a:t> only depends on the last state x</a:t>
            </a:r>
            <a:r>
              <a:rPr baseline="-25000" lang="en"/>
              <a:t>t-1</a:t>
            </a:r>
            <a:r>
              <a:rPr lang="en"/>
              <a:t>, and the current observation y</a:t>
            </a:r>
            <a:r>
              <a:rPr baseline="-25000" lang="en"/>
              <a:t>t</a:t>
            </a:r>
            <a:r>
              <a:rPr lang="en"/>
              <a:t> is determined only by the current state x</a:t>
            </a:r>
            <a:r>
              <a:rPr baseline="-25000" lang="en"/>
              <a:t>t</a:t>
            </a:r>
            <a:r>
              <a:rPr lang="en"/>
              <a:t> and not on the states before that.</a:t>
            </a:r>
            <a:endParaRPr/>
          </a:p>
        </p:txBody>
      </p:sp>
      <p:pic>
        <p:nvPicPr>
          <p:cNvPr id="151" name="Google Shape;151;p23"/>
          <p:cNvPicPr preferRelativeResize="0"/>
          <p:nvPr/>
        </p:nvPicPr>
        <p:blipFill>
          <a:blip r:embed="rId3">
            <a:alphaModFix/>
          </a:blip>
          <a:stretch>
            <a:fillRect/>
          </a:stretch>
        </p:blipFill>
        <p:spPr>
          <a:xfrm>
            <a:off x="3621450" y="2803275"/>
            <a:ext cx="5461849" cy="1986125"/>
          </a:xfrm>
          <a:prstGeom prst="rect">
            <a:avLst/>
          </a:prstGeom>
          <a:noFill/>
          <a:ln>
            <a:noFill/>
          </a:ln>
        </p:spPr>
      </p:pic>
      <p:sp>
        <p:nvSpPr>
          <p:cNvPr id="152" name="Google Shape;152;p23"/>
          <p:cNvSpPr txBox="1"/>
          <p:nvPr>
            <p:ph idx="1" type="body"/>
          </p:nvPr>
        </p:nvSpPr>
        <p:spPr>
          <a:xfrm>
            <a:off x="196050" y="3361075"/>
            <a:ext cx="3544800" cy="1253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state-space model can be represented as a functional form of the Hidden Markov Chain Model as shown in the figure.</a:t>
            </a:r>
            <a:endParaRPr/>
          </a:p>
          <a:p>
            <a:pPr indent="-311150" lvl="0" marL="457200" rtl="0" algn="l">
              <a:spcBef>
                <a:spcPts val="0"/>
              </a:spcBef>
              <a:spcAft>
                <a:spcPts val="0"/>
              </a:spcAft>
              <a:buSzPts val="1300"/>
              <a:buChar char="●"/>
            </a:pPr>
            <a:r>
              <a:rPr lang="en"/>
              <a:t>The Markov Chain is hidden as it cannot be altered nor measured directly.</a:t>
            </a:r>
            <a:endParaRPr/>
          </a:p>
        </p:txBody>
      </p:sp>
      <p:pic>
        <p:nvPicPr>
          <p:cNvPr id="153" name="Google Shape;153;p23"/>
          <p:cNvPicPr preferRelativeResize="0"/>
          <p:nvPr/>
        </p:nvPicPr>
        <p:blipFill>
          <a:blip r:embed="rId4">
            <a:alphaModFix/>
          </a:blip>
          <a:stretch>
            <a:fillRect/>
          </a:stretch>
        </p:blipFill>
        <p:spPr>
          <a:xfrm>
            <a:off x="1061099" y="2638850"/>
            <a:ext cx="2145025" cy="346575"/>
          </a:xfrm>
          <a:prstGeom prst="rect">
            <a:avLst/>
          </a:prstGeom>
          <a:noFill/>
          <a:ln>
            <a:noFill/>
          </a:ln>
        </p:spPr>
      </p:pic>
      <p:pic>
        <p:nvPicPr>
          <p:cNvPr id="154" name="Google Shape;154;p23"/>
          <p:cNvPicPr preferRelativeResize="0"/>
          <p:nvPr/>
        </p:nvPicPr>
        <p:blipFill>
          <a:blip r:embed="rId5">
            <a:alphaModFix/>
          </a:blip>
          <a:stretch>
            <a:fillRect/>
          </a:stretch>
        </p:blipFill>
        <p:spPr>
          <a:xfrm>
            <a:off x="1000125" y="3039900"/>
            <a:ext cx="2266950" cy="34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Bayesian Filtering</a:t>
            </a:r>
            <a:endParaRPr/>
          </a:p>
        </p:txBody>
      </p:sp>
      <p:sp>
        <p:nvSpPr>
          <p:cNvPr id="160" name="Google Shape;160;p24"/>
          <p:cNvSpPr txBox="1"/>
          <p:nvPr>
            <p:ph idx="1" type="body"/>
          </p:nvPr>
        </p:nvSpPr>
        <p:spPr>
          <a:xfrm>
            <a:off x="729450" y="1309250"/>
            <a:ext cx="7688700" cy="85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objective of ltering is to estimate the optimal current state at a time t based upon the observations upto time t, which is in fact the posterior probability distribution, i.e. p (x</a:t>
            </a:r>
            <a:r>
              <a:rPr baseline="-25000" lang="en"/>
              <a:t>t</a:t>
            </a:r>
            <a:r>
              <a:rPr lang="en"/>
              <a:t>|y</a:t>
            </a:r>
            <a:r>
              <a:rPr baseline="-25000" lang="en"/>
              <a:t>0:t</a:t>
            </a:r>
            <a:r>
              <a:rPr lang="en"/>
              <a:t>).</a:t>
            </a:r>
            <a:endParaRPr/>
          </a:p>
          <a:p>
            <a:pPr indent="-311150" lvl="0" marL="457200" rtl="0" algn="l">
              <a:spcBef>
                <a:spcPts val="0"/>
              </a:spcBef>
              <a:spcAft>
                <a:spcPts val="0"/>
              </a:spcAft>
              <a:buSzPts val="1300"/>
              <a:buChar char="●"/>
            </a:pPr>
            <a:r>
              <a:rPr lang="en"/>
              <a:t>By using Bayes’ Theorem and the properties inherited from the HMCM we get -</a:t>
            </a:r>
            <a:endParaRPr/>
          </a:p>
        </p:txBody>
      </p:sp>
      <p:pic>
        <p:nvPicPr>
          <p:cNvPr id="161" name="Google Shape;161;p24"/>
          <p:cNvPicPr preferRelativeResize="0"/>
          <p:nvPr/>
        </p:nvPicPr>
        <p:blipFill>
          <a:blip r:embed="rId3">
            <a:alphaModFix/>
          </a:blip>
          <a:stretch>
            <a:fillRect/>
          </a:stretch>
        </p:blipFill>
        <p:spPr>
          <a:xfrm>
            <a:off x="1850438" y="2091338"/>
            <a:ext cx="2981325" cy="657225"/>
          </a:xfrm>
          <a:prstGeom prst="rect">
            <a:avLst/>
          </a:prstGeom>
          <a:noFill/>
          <a:ln>
            <a:noFill/>
          </a:ln>
        </p:spPr>
      </p:pic>
      <p:pic>
        <p:nvPicPr>
          <p:cNvPr id="162" name="Google Shape;162;p24"/>
          <p:cNvPicPr preferRelativeResize="0"/>
          <p:nvPr/>
        </p:nvPicPr>
        <p:blipFill>
          <a:blip r:embed="rId4">
            <a:alphaModFix/>
          </a:blip>
          <a:stretch>
            <a:fillRect/>
          </a:stretch>
        </p:blipFill>
        <p:spPr>
          <a:xfrm>
            <a:off x="1778988" y="2748563"/>
            <a:ext cx="4038600" cy="981075"/>
          </a:xfrm>
          <a:prstGeom prst="rect">
            <a:avLst/>
          </a:prstGeom>
          <a:noFill/>
          <a:ln>
            <a:noFill/>
          </a:ln>
        </p:spPr>
      </p:pic>
      <p:sp>
        <p:nvSpPr>
          <p:cNvPr id="163" name="Google Shape;163;p24"/>
          <p:cNvSpPr txBox="1"/>
          <p:nvPr/>
        </p:nvSpPr>
        <p:spPr>
          <a:xfrm>
            <a:off x="6151100" y="2770875"/>
            <a:ext cx="19851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(4) - Predict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(5) - Update</a:t>
            </a:r>
            <a:endParaRPr>
              <a:latin typeface="Lato"/>
              <a:ea typeface="Lato"/>
              <a:cs typeface="Lato"/>
              <a:sym typeface="Lato"/>
            </a:endParaRPr>
          </a:p>
        </p:txBody>
      </p:sp>
      <p:sp>
        <p:nvSpPr>
          <p:cNvPr id="164" name="Google Shape;164;p24"/>
          <p:cNvSpPr txBox="1"/>
          <p:nvPr>
            <p:ph idx="1" type="body"/>
          </p:nvPr>
        </p:nvSpPr>
        <p:spPr>
          <a:xfrm>
            <a:off x="729450" y="3742800"/>
            <a:ext cx="7688700" cy="107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provides a notationally tractable representation of the filtering problem, whose solution is given by the </a:t>
            </a:r>
            <a:r>
              <a:rPr i="1" lang="en"/>
              <a:t>posterior density.</a:t>
            </a:r>
            <a:endParaRPr/>
          </a:p>
          <a:p>
            <a:pPr indent="-311150" lvl="0" marL="457200" rtl="0" algn="l">
              <a:spcBef>
                <a:spcPts val="0"/>
              </a:spcBef>
              <a:spcAft>
                <a:spcPts val="0"/>
              </a:spcAft>
              <a:buSzPts val="1300"/>
              <a:buChar char="●"/>
            </a:pPr>
            <a:r>
              <a:rPr lang="en"/>
              <a:t>But the problem may remain intractable since the posterior density is a function and not a finite dimensional point.</a:t>
            </a:r>
            <a:endParaRPr/>
          </a:p>
        </p:txBody>
      </p:sp>
      <p:sp>
        <p:nvSpPr>
          <p:cNvPr id="165" name="Google Shape;165;p24"/>
          <p:cNvSpPr txBox="1"/>
          <p:nvPr/>
        </p:nvSpPr>
        <p:spPr>
          <a:xfrm>
            <a:off x="6151100" y="2091350"/>
            <a:ext cx="2160300" cy="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(3) - Posterior density</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Kalman </a:t>
            </a:r>
            <a:r>
              <a:rPr lang="en"/>
              <a:t>Filter</a:t>
            </a:r>
            <a:endParaRPr/>
          </a:p>
        </p:txBody>
      </p:sp>
      <p:sp>
        <p:nvSpPr>
          <p:cNvPr id="171" name="Google Shape;171;p25"/>
          <p:cNvSpPr txBox="1"/>
          <p:nvPr>
            <p:ph idx="1" type="body"/>
          </p:nvPr>
        </p:nvSpPr>
        <p:spPr>
          <a:xfrm>
            <a:off x="729450" y="1309250"/>
            <a:ext cx="7688700" cy="85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Rudolph E. Kalman (1960)</a:t>
            </a:r>
            <a:endParaRPr/>
          </a:p>
          <a:p>
            <a:pPr indent="-311150" lvl="0" marL="457200" rtl="0" algn="l">
              <a:spcBef>
                <a:spcPts val="0"/>
              </a:spcBef>
              <a:spcAft>
                <a:spcPts val="0"/>
              </a:spcAft>
              <a:buSzPts val="1300"/>
              <a:buChar char="●"/>
            </a:pPr>
            <a:r>
              <a:rPr lang="en"/>
              <a:t>Assumes  linear Gaussian systems</a:t>
            </a:r>
            <a:endParaRPr/>
          </a:p>
          <a:p>
            <a:pPr indent="-311150" lvl="0" marL="457200" rtl="0" algn="l">
              <a:spcBef>
                <a:spcPts val="0"/>
              </a:spcBef>
              <a:spcAft>
                <a:spcPts val="0"/>
              </a:spcAft>
              <a:buSzPts val="1300"/>
              <a:buChar char="●"/>
            </a:pPr>
            <a:r>
              <a:rPr lang="en"/>
              <a:t>Equations of the state-space model are reconstructed as -</a:t>
            </a:r>
            <a:endParaRPr/>
          </a:p>
        </p:txBody>
      </p:sp>
      <p:sp>
        <p:nvSpPr>
          <p:cNvPr id="172" name="Google Shape;172;p25"/>
          <p:cNvSpPr txBox="1"/>
          <p:nvPr>
            <p:ph idx="1" type="body"/>
          </p:nvPr>
        </p:nvSpPr>
        <p:spPr>
          <a:xfrm>
            <a:off x="729450" y="3742800"/>
            <a:ext cx="7688700" cy="107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Gaussian distribution is closed under linear transformation, thus the transition density and the likelihood, i.e the integrations in the equations (4) and (5), </a:t>
            </a:r>
            <a:r>
              <a:rPr lang="en"/>
              <a:t>are Gaussian distributions.</a:t>
            </a:r>
            <a:endParaRPr/>
          </a:p>
          <a:p>
            <a:pPr indent="-311150" lvl="0" marL="457200" rtl="0" algn="l">
              <a:spcBef>
                <a:spcPts val="0"/>
              </a:spcBef>
              <a:spcAft>
                <a:spcPts val="0"/>
              </a:spcAft>
              <a:buSzPts val="1300"/>
              <a:buChar char="●"/>
            </a:pPr>
            <a:r>
              <a:rPr lang="en"/>
              <a:t>Therefore, sequentially the posterior density will be Gaussian.</a:t>
            </a:r>
            <a:endParaRPr/>
          </a:p>
        </p:txBody>
      </p:sp>
      <p:sp>
        <p:nvSpPr>
          <p:cNvPr id="173" name="Google Shape;173;p25"/>
          <p:cNvSpPr txBox="1"/>
          <p:nvPr/>
        </p:nvSpPr>
        <p:spPr>
          <a:xfrm>
            <a:off x="6151100" y="2091350"/>
            <a:ext cx="17043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(6) - Process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(7) - Measurement</a:t>
            </a:r>
            <a:endParaRPr>
              <a:latin typeface="Lato"/>
              <a:ea typeface="Lato"/>
              <a:cs typeface="Lato"/>
              <a:sym typeface="Lato"/>
            </a:endParaRPr>
          </a:p>
        </p:txBody>
      </p:sp>
      <p:pic>
        <p:nvPicPr>
          <p:cNvPr id="174" name="Google Shape;174;p25"/>
          <p:cNvPicPr preferRelativeResize="0"/>
          <p:nvPr/>
        </p:nvPicPr>
        <p:blipFill>
          <a:blip r:embed="rId3">
            <a:alphaModFix/>
          </a:blip>
          <a:stretch>
            <a:fillRect/>
          </a:stretch>
        </p:blipFill>
        <p:spPr>
          <a:xfrm>
            <a:off x="3150725" y="2090150"/>
            <a:ext cx="2232950" cy="658425"/>
          </a:xfrm>
          <a:prstGeom prst="rect">
            <a:avLst/>
          </a:prstGeom>
          <a:noFill/>
          <a:ln>
            <a:noFill/>
          </a:ln>
        </p:spPr>
      </p:pic>
      <p:pic>
        <p:nvPicPr>
          <p:cNvPr id="175" name="Google Shape;175;p25"/>
          <p:cNvPicPr preferRelativeResize="0"/>
          <p:nvPr/>
        </p:nvPicPr>
        <p:blipFill rotWithShape="1">
          <a:blip r:embed="rId4">
            <a:alphaModFix/>
          </a:blip>
          <a:srcRect b="56853" l="0" r="17184" t="0"/>
          <a:stretch/>
        </p:blipFill>
        <p:spPr>
          <a:xfrm>
            <a:off x="1175225" y="2748575"/>
            <a:ext cx="2713500" cy="715000"/>
          </a:xfrm>
          <a:prstGeom prst="rect">
            <a:avLst/>
          </a:prstGeom>
          <a:noFill/>
          <a:ln>
            <a:noFill/>
          </a:ln>
        </p:spPr>
      </p:pic>
      <p:pic>
        <p:nvPicPr>
          <p:cNvPr id="176" name="Google Shape;176;p25"/>
          <p:cNvPicPr preferRelativeResize="0"/>
          <p:nvPr/>
        </p:nvPicPr>
        <p:blipFill rotWithShape="1">
          <a:blip r:embed="rId4">
            <a:alphaModFix/>
          </a:blip>
          <a:srcRect b="0" l="0" r="0" t="40019"/>
          <a:stretch/>
        </p:blipFill>
        <p:spPr>
          <a:xfrm>
            <a:off x="4002775" y="2748575"/>
            <a:ext cx="3276601" cy="99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idx="2" type="body"/>
          </p:nvPr>
        </p:nvSpPr>
        <p:spPr>
          <a:xfrm>
            <a:off x="4643600" y="1926475"/>
            <a:ext cx="3774300" cy="27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Measurement</a:t>
            </a:r>
            <a:r>
              <a:rPr b="1" lang="en" sz="1400" u="sng"/>
              <a:t> Update:</a:t>
            </a:r>
            <a:endParaRPr b="1" sz="1400" u="sng"/>
          </a:p>
          <a:p>
            <a:pPr indent="-311150" lvl="0" marL="457200" rtl="0" algn="l">
              <a:lnSpc>
                <a:spcPct val="400000"/>
              </a:lnSpc>
              <a:spcBef>
                <a:spcPts val="1600"/>
              </a:spcBef>
              <a:spcAft>
                <a:spcPts val="0"/>
              </a:spcAft>
              <a:buSzPts val="1300"/>
              <a:buAutoNum type="arabicPeriod"/>
            </a:pPr>
            <a:r>
              <a:rPr i="1" lang="en"/>
              <a:t>Kalman Gain</a:t>
            </a:r>
            <a:endParaRPr/>
          </a:p>
          <a:p>
            <a:pPr indent="-311150" lvl="0" marL="457200" rtl="0" algn="l">
              <a:lnSpc>
                <a:spcPct val="400000"/>
              </a:lnSpc>
              <a:spcBef>
                <a:spcPts val="0"/>
              </a:spcBef>
              <a:spcAft>
                <a:spcPts val="0"/>
              </a:spcAft>
              <a:buSzPts val="1300"/>
              <a:buAutoNum type="arabicPeriod"/>
            </a:pPr>
            <a:r>
              <a:rPr i="1" lang="en"/>
              <a:t>Posteriori </a:t>
            </a:r>
            <a:r>
              <a:rPr lang="en"/>
              <a:t>state estimate</a:t>
            </a:r>
            <a:endParaRPr/>
          </a:p>
          <a:p>
            <a:pPr indent="-311150" lvl="0" marL="457200" rtl="0" algn="l">
              <a:lnSpc>
                <a:spcPct val="400000"/>
              </a:lnSpc>
              <a:spcBef>
                <a:spcPts val="0"/>
              </a:spcBef>
              <a:spcAft>
                <a:spcPts val="0"/>
              </a:spcAft>
              <a:buSzPts val="1300"/>
              <a:buAutoNum type="arabicPeriod"/>
            </a:pPr>
            <a:r>
              <a:rPr i="1" lang="en"/>
              <a:t>Posteriori </a:t>
            </a:r>
            <a:r>
              <a:rPr lang="en"/>
              <a:t>error covariance estimate</a:t>
            </a:r>
            <a:endParaRPr b="1" sz="1400" u="sng"/>
          </a:p>
        </p:txBody>
      </p:sp>
      <p:sp>
        <p:nvSpPr>
          <p:cNvPr id="182" name="Google Shape;182;p26"/>
          <p:cNvSpPr txBox="1"/>
          <p:nvPr>
            <p:ph idx="1" type="body"/>
          </p:nvPr>
        </p:nvSpPr>
        <p:spPr>
          <a:xfrm>
            <a:off x="729325" y="19264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Time Update:</a:t>
            </a:r>
            <a:endParaRPr b="1" sz="1400" u="sng"/>
          </a:p>
          <a:p>
            <a:pPr indent="-311150" lvl="0" marL="457200" rtl="0" algn="l">
              <a:lnSpc>
                <a:spcPct val="400000"/>
              </a:lnSpc>
              <a:spcBef>
                <a:spcPts val="1600"/>
              </a:spcBef>
              <a:spcAft>
                <a:spcPts val="0"/>
              </a:spcAft>
              <a:buSzPts val="1300"/>
              <a:buAutoNum type="arabicPeriod"/>
            </a:pPr>
            <a:r>
              <a:rPr i="1" lang="en"/>
              <a:t>Priori </a:t>
            </a:r>
            <a:r>
              <a:rPr lang="en"/>
              <a:t>state estimate</a:t>
            </a:r>
            <a:endParaRPr/>
          </a:p>
          <a:p>
            <a:pPr indent="-311150" lvl="0" marL="457200" rtl="0" algn="l">
              <a:lnSpc>
                <a:spcPct val="400000"/>
              </a:lnSpc>
              <a:spcBef>
                <a:spcPts val="0"/>
              </a:spcBef>
              <a:spcAft>
                <a:spcPts val="0"/>
              </a:spcAft>
              <a:buSzPts val="1300"/>
              <a:buAutoNum type="arabicPeriod"/>
            </a:pPr>
            <a:r>
              <a:rPr i="1" lang="en"/>
              <a:t>Priori </a:t>
            </a:r>
            <a:r>
              <a:rPr lang="en"/>
              <a:t>error covariance estimate</a:t>
            </a:r>
            <a:endParaRPr/>
          </a:p>
        </p:txBody>
      </p:sp>
      <p:sp>
        <p:nvSpPr>
          <p:cNvPr id="183" name="Google Shape;183;p26"/>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Kalman Filter</a:t>
            </a:r>
            <a:endParaRPr/>
          </a:p>
        </p:txBody>
      </p:sp>
      <p:sp>
        <p:nvSpPr>
          <p:cNvPr id="184" name="Google Shape;184;p26"/>
          <p:cNvSpPr txBox="1"/>
          <p:nvPr>
            <p:ph idx="1" type="body"/>
          </p:nvPr>
        </p:nvSpPr>
        <p:spPr>
          <a:xfrm>
            <a:off x="729450" y="1309250"/>
            <a:ext cx="7688700" cy="617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general framework of the Kalman Filter involves two main steps </a:t>
            </a:r>
            <a:r>
              <a:rPr b="1" i="1" lang="en"/>
              <a:t>Time update</a:t>
            </a:r>
            <a:r>
              <a:rPr lang="en"/>
              <a:t> or </a:t>
            </a:r>
            <a:r>
              <a:rPr i="1" lang="en"/>
              <a:t>“Predict”</a:t>
            </a:r>
            <a:r>
              <a:rPr lang="en"/>
              <a:t> and </a:t>
            </a:r>
            <a:r>
              <a:rPr b="1" i="1" lang="en"/>
              <a:t>Measurement update</a:t>
            </a:r>
            <a:r>
              <a:rPr lang="en"/>
              <a:t> or </a:t>
            </a:r>
            <a:r>
              <a:rPr i="1" lang="en"/>
              <a:t>“Correct”</a:t>
            </a:r>
            <a:r>
              <a:rPr lang="en"/>
              <a:t>.</a:t>
            </a:r>
            <a:endParaRPr/>
          </a:p>
        </p:txBody>
      </p:sp>
      <p:pic>
        <p:nvPicPr>
          <p:cNvPr id="185" name="Google Shape;185;p26"/>
          <p:cNvPicPr preferRelativeResize="0"/>
          <p:nvPr/>
        </p:nvPicPr>
        <p:blipFill>
          <a:blip r:embed="rId3">
            <a:alphaModFix/>
          </a:blip>
          <a:stretch>
            <a:fillRect/>
          </a:stretch>
        </p:blipFill>
        <p:spPr>
          <a:xfrm>
            <a:off x="1840188" y="2791725"/>
            <a:ext cx="1552575" cy="342900"/>
          </a:xfrm>
          <a:prstGeom prst="rect">
            <a:avLst/>
          </a:prstGeom>
          <a:noFill/>
          <a:ln>
            <a:noFill/>
          </a:ln>
        </p:spPr>
      </p:pic>
      <p:pic>
        <p:nvPicPr>
          <p:cNvPr id="186" name="Google Shape;186;p26"/>
          <p:cNvPicPr preferRelativeResize="0"/>
          <p:nvPr/>
        </p:nvPicPr>
        <p:blipFill>
          <a:blip r:embed="rId4">
            <a:alphaModFix/>
          </a:blip>
          <a:stretch>
            <a:fillRect/>
          </a:stretch>
        </p:blipFill>
        <p:spPr>
          <a:xfrm>
            <a:off x="1768763" y="3529475"/>
            <a:ext cx="1695450" cy="371475"/>
          </a:xfrm>
          <a:prstGeom prst="rect">
            <a:avLst/>
          </a:prstGeom>
          <a:noFill/>
          <a:ln>
            <a:noFill/>
          </a:ln>
        </p:spPr>
      </p:pic>
      <p:pic>
        <p:nvPicPr>
          <p:cNvPr id="187" name="Google Shape;187;p26"/>
          <p:cNvPicPr preferRelativeResize="0"/>
          <p:nvPr/>
        </p:nvPicPr>
        <p:blipFill>
          <a:blip r:embed="rId5">
            <a:alphaModFix/>
          </a:blip>
          <a:stretch>
            <a:fillRect/>
          </a:stretch>
        </p:blipFill>
        <p:spPr>
          <a:xfrm>
            <a:off x="5297250" y="2767913"/>
            <a:ext cx="2466975" cy="390525"/>
          </a:xfrm>
          <a:prstGeom prst="rect">
            <a:avLst/>
          </a:prstGeom>
          <a:noFill/>
          <a:ln>
            <a:noFill/>
          </a:ln>
        </p:spPr>
      </p:pic>
      <p:pic>
        <p:nvPicPr>
          <p:cNvPr id="188" name="Google Shape;188;p26"/>
          <p:cNvPicPr preferRelativeResize="0"/>
          <p:nvPr/>
        </p:nvPicPr>
        <p:blipFill>
          <a:blip r:embed="rId6">
            <a:alphaModFix/>
          </a:blip>
          <a:stretch>
            <a:fillRect/>
          </a:stretch>
        </p:blipFill>
        <p:spPr>
          <a:xfrm>
            <a:off x="5511588" y="3519950"/>
            <a:ext cx="2038350" cy="390525"/>
          </a:xfrm>
          <a:prstGeom prst="rect">
            <a:avLst/>
          </a:prstGeom>
          <a:noFill/>
          <a:ln>
            <a:noFill/>
          </a:ln>
        </p:spPr>
      </p:pic>
      <p:pic>
        <p:nvPicPr>
          <p:cNvPr id="189" name="Google Shape;189;p26"/>
          <p:cNvPicPr preferRelativeResize="0"/>
          <p:nvPr/>
        </p:nvPicPr>
        <p:blipFill>
          <a:blip r:embed="rId7">
            <a:alphaModFix/>
          </a:blip>
          <a:stretch>
            <a:fillRect/>
          </a:stretch>
        </p:blipFill>
        <p:spPr>
          <a:xfrm>
            <a:off x="5687775" y="4350350"/>
            <a:ext cx="1685925" cy="314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Particle Filter</a:t>
            </a:r>
            <a:endParaRPr/>
          </a:p>
        </p:txBody>
      </p:sp>
      <p:sp>
        <p:nvSpPr>
          <p:cNvPr id="195" name="Google Shape;195;p27"/>
          <p:cNvSpPr txBox="1"/>
          <p:nvPr>
            <p:ph idx="1" type="body"/>
          </p:nvPr>
        </p:nvSpPr>
        <p:spPr>
          <a:xfrm>
            <a:off x="729450" y="1309250"/>
            <a:ext cx="7688700" cy="236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Real world systems are rarely linear and Gaussian.</a:t>
            </a:r>
            <a:endParaRPr/>
          </a:p>
          <a:p>
            <a:pPr indent="-311150" lvl="0" marL="457200" rtl="0" algn="l">
              <a:spcBef>
                <a:spcPts val="0"/>
              </a:spcBef>
              <a:spcAft>
                <a:spcPts val="0"/>
              </a:spcAft>
              <a:buSzPts val="1300"/>
              <a:buChar char="●"/>
            </a:pPr>
            <a:r>
              <a:rPr lang="en"/>
              <a:t>Thus, for estimating more generalized processes, we use Monte Carlo methods.</a:t>
            </a:r>
            <a:endParaRPr/>
          </a:p>
          <a:p>
            <a:pPr indent="0" lvl="0" marL="0" rtl="0" algn="l">
              <a:spcBef>
                <a:spcPts val="1600"/>
              </a:spcBef>
              <a:spcAft>
                <a:spcPts val="0"/>
              </a:spcAft>
              <a:buNone/>
            </a:pPr>
            <a:r>
              <a:rPr b="1" lang="en" sz="1400" u="sng"/>
              <a:t>The Monte Carlo Principle:</a:t>
            </a:r>
            <a:r>
              <a:rPr b="1" lang="en" sz="1400"/>
              <a:t>    </a:t>
            </a:r>
            <a:r>
              <a:rPr lang="en"/>
              <a:t>If we take enough samples or particles to get a representative sample of the problem and run the particles through the system model then the transformed points can be used to compute the results we require.</a:t>
            </a:r>
            <a:endParaRPr/>
          </a:p>
          <a:p>
            <a:pPr indent="-311150" lvl="0" marL="457200" rtl="0" algn="l">
              <a:spcBef>
                <a:spcPts val="1600"/>
              </a:spcBef>
              <a:spcAft>
                <a:spcPts val="0"/>
              </a:spcAft>
              <a:buSzPts val="1300"/>
              <a:buChar char="●"/>
            </a:pPr>
            <a:r>
              <a:rPr lang="en"/>
              <a:t>Here each particle represents a possible state of the process and the next state is estimated by performing weighted statistical analysis of the particles.</a:t>
            </a:r>
            <a:endParaRPr/>
          </a:p>
          <a:p>
            <a:pPr indent="-311150" lvl="0" marL="457200" rtl="0" algn="l">
              <a:spcBef>
                <a:spcPts val="0"/>
              </a:spcBef>
              <a:spcAft>
                <a:spcPts val="0"/>
              </a:spcAft>
              <a:buSzPts val="1300"/>
              <a:buChar char="●"/>
            </a:pPr>
            <a:r>
              <a:rPr lang="en"/>
              <a:t>Another advantage of Monte Carlo methods is that integration of any function or curve is trivial. </a:t>
            </a:r>
            <a:endParaRPr/>
          </a:p>
        </p:txBody>
      </p:sp>
      <p:pic>
        <p:nvPicPr>
          <p:cNvPr id="196" name="Google Shape;196;p27"/>
          <p:cNvPicPr preferRelativeResize="0"/>
          <p:nvPr/>
        </p:nvPicPr>
        <p:blipFill>
          <a:blip r:embed="rId3">
            <a:alphaModFix/>
          </a:blip>
          <a:stretch>
            <a:fillRect/>
          </a:stretch>
        </p:blipFill>
        <p:spPr>
          <a:xfrm>
            <a:off x="947677" y="4010763"/>
            <a:ext cx="2097662" cy="535200"/>
          </a:xfrm>
          <a:prstGeom prst="rect">
            <a:avLst/>
          </a:prstGeom>
          <a:noFill/>
          <a:ln>
            <a:noFill/>
          </a:ln>
        </p:spPr>
      </p:pic>
      <p:pic>
        <p:nvPicPr>
          <p:cNvPr id="197" name="Google Shape;197;p27"/>
          <p:cNvPicPr preferRelativeResize="0"/>
          <p:nvPr/>
        </p:nvPicPr>
        <p:blipFill>
          <a:blip r:embed="rId4">
            <a:alphaModFix/>
          </a:blip>
          <a:stretch>
            <a:fillRect/>
          </a:stretch>
        </p:blipFill>
        <p:spPr>
          <a:xfrm>
            <a:off x="5701939" y="3937125"/>
            <a:ext cx="1881349" cy="682450"/>
          </a:xfrm>
          <a:prstGeom prst="rect">
            <a:avLst/>
          </a:prstGeom>
          <a:noFill/>
          <a:ln>
            <a:noFill/>
          </a:ln>
        </p:spPr>
      </p:pic>
      <p:sp>
        <p:nvSpPr>
          <p:cNvPr id="198" name="Google Shape;198;p27"/>
          <p:cNvSpPr/>
          <p:nvPr/>
        </p:nvSpPr>
        <p:spPr>
          <a:xfrm>
            <a:off x="3045350" y="4164050"/>
            <a:ext cx="2637300" cy="22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7"/>
          <p:cNvPicPr preferRelativeResize="0"/>
          <p:nvPr/>
        </p:nvPicPr>
        <p:blipFill rotWithShape="1">
          <a:blip r:embed="rId5">
            <a:alphaModFix/>
          </a:blip>
          <a:srcRect b="0" l="55484" r="0" t="0"/>
          <a:stretch/>
        </p:blipFill>
        <p:spPr>
          <a:xfrm>
            <a:off x="3760525" y="3858525"/>
            <a:ext cx="1226250" cy="289075"/>
          </a:xfrm>
          <a:prstGeom prst="rect">
            <a:avLst/>
          </a:prstGeom>
          <a:noFill/>
          <a:ln>
            <a:noFill/>
          </a:ln>
        </p:spPr>
      </p:pic>
      <p:sp>
        <p:nvSpPr>
          <p:cNvPr id="200" name="Google Shape;200;p27"/>
          <p:cNvSpPr txBox="1"/>
          <p:nvPr/>
        </p:nvSpPr>
        <p:spPr>
          <a:xfrm>
            <a:off x="8075950" y="4071050"/>
            <a:ext cx="3939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(8)</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Particle Filter</a:t>
            </a:r>
            <a:endParaRPr/>
          </a:p>
        </p:txBody>
      </p:sp>
      <p:sp>
        <p:nvSpPr>
          <p:cNvPr id="206" name="Google Shape;206;p28"/>
          <p:cNvSpPr txBox="1"/>
          <p:nvPr>
            <p:ph idx="1" type="body"/>
          </p:nvPr>
        </p:nvSpPr>
        <p:spPr>
          <a:xfrm>
            <a:off x="729450" y="1309250"/>
            <a:ext cx="7688700" cy="34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Generic Particle Filter Framework:</a:t>
            </a:r>
            <a:endParaRPr sz="1400"/>
          </a:p>
          <a:p>
            <a:pPr indent="-311150" lvl="0" marL="457200" rtl="0" algn="l">
              <a:spcBef>
                <a:spcPts val="1600"/>
              </a:spcBef>
              <a:spcAft>
                <a:spcPts val="0"/>
              </a:spcAft>
              <a:buSzPts val="1300"/>
              <a:buAutoNum type="arabicPeriod"/>
            </a:pPr>
            <a:r>
              <a:rPr b="1" lang="en"/>
              <a:t>Generate random particles</a:t>
            </a:r>
            <a:r>
              <a:rPr lang="en"/>
              <a:t> - </a:t>
            </a:r>
            <a:r>
              <a:rPr lang="en"/>
              <a:t>A large number of particles and their corresponding weights are generated. Initially all weights can be considered equal. The sum of all weights should be 1 so as to maintain total probability as 1.</a:t>
            </a:r>
            <a:endParaRPr/>
          </a:p>
          <a:p>
            <a:pPr indent="-311150" lvl="0" marL="457200" rtl="0" algn="l">
              <a:spcBef>
                <a:spcPts val="0"/>
              </a:spcBef>
              <a:spcAft>
                <a:spcPts val="0"/>
              </a:spcAft>
              <a:buSzPts val="1300"/>
              <a:buFont typeface="Arial"/>
              <a:buAutoNum type="arabicPeriod"/>
            </a:pPr>
            <a:r>
              <a:rPr b="1" lang="en"/>
              <a:t>Predict </a:t>
            </a:r>
            <a:r>
              <a:rPr lang="en"/>
              <a:t>- Predict the next state of the particles based on the internal system model.</a:t>
            </a:r>
            <a:endParaRPr/>
          </a:p>
          <a:p>
            <a:pPr indent="-311150" lvl="0" marL="457200" rtl="0" algn="l">
              <a:spcBef>
                <a:spcPts val="0"/>
              </a:spcBef>
              <a:spcAft>
                <a:spcPts val="0"/>
              </a:spcAft>
              <a:buSzPts val="1300"/>
              <a:buAutoNum type="arabicPeriod"/>
            </a:pPr>
            <a:r>
              <a:rPr b="1" lang="en"/>
              <a:t>Update </a:t>
            </a:r>
            <a:r>
              <a:rPr lang="en"/>
              <a:t>- Update the particle weights based on actual measurements. Particles closer to the actual measurements are weighted higher than the particles otherwise.</a:t>
            </a:r>
            <a:endParaRPr/>
          </a:p>
          <a:p>
            <a:pPr indent="-311150" lvl="0" marL="457200" rtl="0" algn="l">
              <a:spcBef>
                <a:spcPts val="0"/>
              </a:spcBef>
              <a:spcAft>
                <a:spcPts val="0"/>
              </a:spcAft>
              <a:buSzPts val="1300"/>
              <a:buAutoNum type="arabicPeriod"/>
            </a:pPr>
            <a:r>
              <a:rPr b="1" lang="en"/>
              <a:t>Resample </a:t>
            </a:r>
            <a:r>
              <a:rPr lang="en"/>
              <a:t>- To avoid degeneracy in the algorithm we have to discard the particles with very low likelihood, given by their weights, and replace them with more probable particles.</a:t>
            </a:r>
            <a:endParaRPr/>
          </a:p>
          <a:p>
            <a:pPr indent="-311150" lvl="0" marL="457200" rtl="0" algn="l">
              <a:spcBef>
                <a:spcPts val="0"/>
              </a:spcBef>
              <a:spcAft>
                <a:spcPts val="0"/>
              </a:spcAft>
              <a:buSzPts val="1300"/>
              <a:buAutoNum type="arabicPeriod"/>
            </a:pPr>
            <a:r>
              <a:rPr b="1" lang="en"/>
              <a:t>Estimate </a:t>
            </a:r>
            <a:r>
              <a:rPr lang="en"/>
              <a:t>- Compute the weighted average of all the particles to get an estimate of the system state.</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Particle Filter</a:t>
            </a:r>
            <a:endParaRPr/>
          </a:p>
        </p:txBody>
      </p:sp>
      <p:sp>
        <p:nvSpPr>
          <p:cNvPr id="212" name="Google Shape;212;p29"/>
          <p:cNvSpPr txBox="1"/>
          <p:nvPr>
            <p:ph idx="1" type="body"/>
          </p:nvPr>
        </p:nvSpPr>
        <p:spPr>
          <a:xfrm>
            <a:off x="729450" y="1309250"/>
            <a:ext cx="7688700" cy="34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Sequential Importance Sampling (SIS)</a:t>
            </a:r>
            <a:r>
              <a:rPr b="1" lang="en" sz="1400" u="sng"/>
              <a:t>:</a:t>
            </a:r>
            <a:endParaRPr b="1" sz="1400" u="sng"/>
          </a:p>
          <a:p>
            <a:pPr indent="0" lvl="0" marL="0" rtl="0" algn="l">
              <a:spcBef>
                <a:spcPts val="1600"/>
              </a:spcBef>
              <a:spcAft>
                <a:spcPts val="0"/>
              </a:spcAft>
              <a:buNone/>
            </a:pPr>
            <a:r>
              <a:rPr lang="en"/>
              <a:t>The Particle Filter is a </a:t>
            </a:r>
            <a:r>
              <a:rPr i="1" lang="en"/>
              <a:t>Sequential Monte Carlo Sampling</a:t>
            </a:r>
            <a:r>
              <a:rPr lang="en"/>
              <a:t> method, where the Monte Carlo Sampling methods are applied iteratively at each step for estimating sequential states of an arbitrary system. </a:t>
            </a:r>
            <a:endParaRPr/>
          </a:p>
          <a:p>
            <a:pPr indent="0" lvl="0" marL="0" rtl="0" algn="l">
              <a:spcBef>
                <a:spcPts val="1600"/>
              </a:spcBef>
              <a:spcAft>
                <a:spcPts val="0"/>
              </a:spcAft>
              <a:buNone/>
            </a:pPr>
            <a:r>
              <a:rPr lang="en"/>
              <a:t>One of the most widely used Particle Filters is the Sequential Importance Sampling (SIS), in which the </a:t>
            </a:r>
            <a:r>
              <a:rPr b="1" i="1" lang="en"/>
              <a:t>important </a:t>
            </a:r>
            <a:r>
              <a:rPr lang="en"/>
              <a:t>region of the </a:t>
            </a:r>
            <a:r>
              <a:rPr i="1" lang="en"/>
              <a:t>posterior </a:t>
            </a:r>
            <a:r>
              <a:rPr lang="en"/>
              <a:t>distribution is approximated recursively. </a:t>
            </a:r>
            <a:endParaRPr/>
          </a:p>
          <a:p>
            <a:pPr indent="0" lvl="0" marL="0" rtl="0" algn="l">
              <a:spcBef>
                <a:spcPts val="1600"/>
              </a:spcBef>
              <a:spcAft>
                <a:spcPts val="0"/>
              </a:spcAft>
              <a:buNone/>
            </a:pPr>
            <a:r>
              <a:rPr lang="en"/>
              <a:t>Since the target density p(x) for most real processes is very difficult to sample, in Importance Sampling we choose a proposal density q (x) such that q (x) is positive for all x where p (x) is positive. </a:t>
            </a:r>
            <a:endParaRPr/>
          </a:p>
          <a:p>
            <a:pPr indent="0" lvl="0" marL="0" rtl="0" algn="l">
              <a:spcBef>
                <a:spcPts val="1600"/>
              </a:spcBef>
              <a:spcAft>
                <a:spcPts val="0"/>
              </a:spcAft>
              <a:buNone/>
            </a:pPr>
            <a:r>
              <a:rPr lang="en"/>
              <a:t>But in most real world problems the normalizing factor of p (x) is not known. Thus to ensure that the sum of all the weights is 1, the weights are normalized.</a:t>
            </a:r>
            <a:endParaRPr/>
          </a:p>
          <a:p>
            <a:pPr indent="0" lvl="0" marL="0" rtl="0" algn="l">
              <a:spcBef>
                <a:spcPts val="1600"/>
              </a:spcBef>
              <a:spcAft>
                <a:spcPts val="1600"/>
              </a:spcAft>
              <a:buNone/>
            </a:pPr>
            <a:r>
              <a:rPr lang="en"/>
              <a:t>The normalised equations are given on the next slide.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Particle Filter</a:t>
            </a:r>
            <a:endParaRPr/>
          </a:p>
        </p:txBody>
      </p:sp>
      <p:sp>
        <p:nvSpPr>
          <p:cNvPr id="218" name="Google Shape;218;p30"/>
          <p:cNvSpPr txBox="1"/>
          <p:nvPr>
            <p:ph idx="1" type="body"/>
          </p:nvPr>
        </p:nvSpPr>
        <p:spPr>
          <a:xfrm>
            <a:off x="729450" y="1309250"/>
            <a:ext cx="7688700" cy="42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u="sng"/>
              <a:t>Sequential Importance Sampling (SIS):</a:t>
            </a:r>
            <a:endParaRPr/>
          </a:p>
        </p:txBody>
      </p:sp>
      <p:pic>
        <p:nvPicPr>
          <p:cNvPr id="219" name="Google Shape;219;p30"/>
          <p:cNvPicPr preferRelativeResize="0"/>
          <p:nvPr/>
        </p:nvPicPr>
        <p:blipFill rotWithShape="1">
          <a:blip r:embed="rId3">
            <a:alphaModFix/>
          </a:blip>
          <a:srcRect b="44751" l="0" r="0" t="0"/>
          <a:stretch/>
        </p:blipFill>
        <p:spPr>
          <a:xfrm>
            <a:off x="2973600" y="1731600"/>
            <a:ext cx="3048000" cy="1426125"/>
          </a:xfrm>
          <a:prstGeom prst="rect">
            <a:avLst/>
          </a:prstGeom>
          <a:noFill/>
          <a:ln>
            <a:noFill/>
          </a:ln>
        </p:spPr>
      </p:pic>
      <p:sp>
        <p:nvSpPr>
          <p:cNvPr id="220" name="Google Shape;220;p30"/>
          <p:cNvSpPr txBox="1"/>
          <p:nvPr/>
        </p:nvSpPr>
        <p:spPr>
          <a:xfrm>
            <a:off x="6141825" y="3145175"/>
            <a:ext cx="25284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(10) - Importance Weights</a:t>
            </a:r>
            <a:endParaRPr>
              <a:latin typeface="Lato"/>
              <a:ea typeface="Lato"/>
              <a:cs typeface="Lato"/>
              <a:sym typeface="Lato"/>
            </a:endParaRPr>
          </a:p>
        </p:txBody>
      </p:sp>
      <p:pic>
        <p:nvPicPr>
          <p:cNvPr id="221" name="Google Shape;221;p30"/>
          <p:cNvPicPr preferRelativeResize="0"/>
          <p:nvPr/>
        </p:nvPicPr>
        <p:blipFill rotWithShape="1">
          <a:blip r:embed="rId3">
            <a:alphaModFix/>
          </a:blip>
          <a:srcRect b="0" l="0" r="0" t="71204"/>
          <a:stretch/>
        </p:blipFill>
        <p:spPr>
          <a:xfrm>
            <a:off x="2973600" y="3824650"/>
            <a:ext cx="3048000" cy="743300"/>
          </a:xfrm>
          <a:prstGeom prst="rect">
            <a:avLst/>
          </a:prstGeom>
          <a:noFill/>
          <a:ln>
            <a:noFill/>
          </a:ln>
        </p:spPr>
      </p:pic>
      <p:sp>
        <p:nvSpPr>
          <p:cNvPr id="222" name="Google Shape;222;p30"/>
          <p:cNvSpPr txBox="1"/>
          <p:nvPr/>
        </p:nvSpPr>
        <p:spPr>
          <a:xfrm>
            <a:off x="6141825" y="2493600"/>
            <a:ext cx="25284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(9) - Estimate by Importance Sampling</a:t>
            </a:r>
            <a:endParaRPr>
              <a:latin typeface="Lato"/>
              <a:ea typeface="Lato"/>
              <a:cs typeface="Lato"/>
              <a:sym typeface="Lato"/>
            </a:endParaRPr>
          </a:p>
        </p:txBody>
      </p:sp>
      <p:pic>
        <p:nvPicPr>
          <p:cNvPr id="223" name="Google Shape;223;p30"/>
          <p:cNvPicPr preferRelativeResize="0"/>
          <p:nvPr/>
        </p:nvPicPr>
        <p:blipFill>
          <a:blip r:embed="rId4">
            <a:alphaModFix/>
          </a:blip>
          <a:stretch>
            <a:fillRect/>
          </a:stretch>
        </p:blipFill>
        <p:spPr>
          <a:xfrm>
            <a:off x="3716550" y="3195913"/>
            <a:ext cx="1714500" cy="590550"/>
          </a:xfrm>
          <a:prstGeom prst="rect">
            <a:avLst/>
          </a:prstGeom>
          <a:noFill/>
          <a:ln>
            <a:noFill/>
          </a:ln>
        </p:spPr>
      </p:pic>
      <p:sp>
        <p:nvSpPr>
          <p:cNvPr id="224" name="Google Shape;224;p30"/>
          <p:cNvSpPr txBox="1"/>
          <p:nvPr/>
        </p:nvSpPr>
        <p:spPr>
          <a:xfrm>
            <a:off x="6141825" y="3796750"/>
            <a:ext cx="2528400" cy="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(11) - Normalized Importance Weights</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Particle Filter</a:t>
            </a:r>
            <a:endParaRPr/>
          </a:p>
        </p:txBody>
      </p:sp>
      <p:sp>
        <p:nvSpPr>
          <p:cNvPr id="230" name="Google Shape;230;p31"/>
          <p:cNvSpPr txBox="1"/>
          <p:nvPr>
            <p:ph idx="1" type="body"/>
          </p:nvPr>
        </p:nvSpPr>
        <p:spPr>
          <a:xfrm>
            <a:off x="729450" y="1309250"/>
            <a:ext cx="7688700" cy="3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Degeneracy:</a:t>
            </a:r>
            <a:r>
              <a:rPr b="1" lang="en" sz="1400"/>
              <a:t> </a:t>
            </a:r>
            <a:r>
              <a:rPr lang="en"/>
              <a:t>The SIS method faces a major drawback called Weight Degeneracy problem. </a:t>
            </a:r>
            <a:endParaRPr/>
          </a:p>
          <a:p>
            <a:pPr indent="-311150" lvl="0" marL="457200" rtl="0" algn="l">
              <a:spcBef>
                <a:spcPts val="1600"/>
              </a:spcBef>
              <a:spcAft>
                <a:spcPts val="0"/>
              </a:spcAft>
              <a:buSzPts val="1300"/>
              <a:buChar char="●"/>
            </a:pPr>
            <a:r>
              <a:rPr lang="en"/>
              <a:t>The unconditional covariance of the importance (weight) distribution increases with time. </a:t>
            </a:r>
            <a:endParaRPr/>
          </a:p>
          <a:p>
            <a:pPr indent="-311150" lvl="0" marL="457200" rtl="0" algn="l">
              <a:spcBef>
                <a:spcPts val="0"/>
              </a:spcBef>
              <a:spcAft>
                <a:spcPts val="0"/>
              </a:spcAft>
              <a:buSzPts val="1300"/>
              <a:buChar char="●"/>
            </a:pPr>
            <a:r>
              <a:rPr lang="en"/>
              <a:t>Thus over time, the number of non-zero weights reduces to such an extent that very few or even just one of the weights in W(x</a:t>
            </a:r>
            <a:r>
              <a:rPr baseline="30000" lang="en"/>
              <a:t>(i)</a:t>
            </a:r>
            <a:r>
              <a:rPr lang="en"/>
              <a:t>) remains positive. </a:t>
            </a:r>
            <a:endParaRPr/>
          </a:p>
          <a:p>
            <a:pPr indent="-311150" lvl="0" marL="457200" rtl="0" algn="l">
              <a:spcBef>
                <a:spcPts val="0"/>
              </a:spcBef>
              <a:spcAft>
                <a:spcPts val="0"/>
              </a:spcAft>
              <a:buSzPts val="1300"/>
              <a:buChar char="●"/>
            </a:pPr>
            <a:r>
              <a:rPr lang="en"/>
              <a:t>This leads to wastage of computation time in calculating the trivial unimportant particle weights all the time.</a:t>
            </a:r>
            <a:endParaRPr b="1" sz="1400" u="sng"/>
          </a:p>
          <a:p>
            <a:pPr indent="0" lvl="0" marL="0" rtl="0" algn="l">
              <a:spcBef>
                <a:spcPts val="1600"/>
              </a:spcBef>
              <a:spcAft>
                <a:spcPts val="0"/>
              </a:spcAft>
              <a:buNone/>
            </a:pPr>
            <a:r>
              <a:rPr b="1" lang="en" sz="1400" u="sng"/>
              <a:t>Sampling </a:t>
            </a:r>
            <a:r>
              <a:rPr b="1" lang="en" sz="1400" u="sng"/>
              <a:t>Importance Resampling (SIR):</a:t>
            </a:r>
            <a:r>
              <a:rPr lang="en" sz="1400"/>
              <a:t> The intuitive idea for solving the weight degeneracy problem is to eliminate the samples with small weights and duplicate the samples with larger weights. Usually resampling is inserted between two importance sampling steps, and this method is called as Sampling Importance Resampling (SIR)</a:t>
            </a:r>
            <a:endParaRPr sz="1400"/>
          </a:p>
          <a:p>
            <a:pPr indent="0" lvl="0" marL="0" rtl="0" algn="l">
              <a:spcBef>
                <a:spcPts val="1600"/>
              </a:spcBef>
              <a:spcAft>
                <a:spcPts val="1600"/>
              </a:spcAft>
              <a:buNone/>
            </a:pPr>
            <a:r>
              <a:rPr lang="en" sz="1400"/>
              <a:t>There are many resampling methods available including Multinomial resampling [32], Systematic resampling and Residual resampling.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Comparison Of Bayesian Filtering Algorithms For</a:t>
            </a:r>
            <a:endParaRPr/>
          </a:p>
          <a:p>
            <a:pPr indent="0" lvl="0" marL="0" rtl="0" algn="l">
              <a:spcBef>
                <a:spcPts val="0"/>
              </a:spcBef>
              <a:spcAft>
                <a:spcPts val="0"/>
              </a:spcAft>
              <a:buNone/>
            </a:pPr>
            <a:r>
              <a:rPr lang="en"/>
              <a:t>RSSI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a:t>
            </a:r>
            <a:endParaRPr/>
          </a:p>
        </p:txBody>
      </p:sp>
      <p:sp>
        <p:nvSpPr>
          <p:cNvPr id="236" name="Google Shape;236;p32"/>
          <p:cNvSpPr txBox="1"/>
          <p:nvPr>
            <p:ph idx="1" type="body"/>
          </p:nvPr>
        </p:nvSpPr>
        <p:spPr>
          <a:xfrm>
            <a:off x="729450" y="1309250"/>
            <a:ext cx="7688700" cy="3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Apparatus:</a:t>
            </a:r>
            <a:endParaRPr/>
          </a:p>
          <a:p>
            <a:pPr indent="-311150" lvl="0" marL="457200" rtl="0" algn="l">
              <a:spcBef>
                <a:spcPts val="1600"/>
              </a:spcBef>
              <a:spcAft>
                <a:spcPts val="0"/>
              </a:spcAft>
              <a:buSzPts val="1300"/>
              <a:buChar char="●"/>
            </a:pPr>
            <a:r>
              <a:rPr lang="en"/>
              <a:t>2 Smartphones with BLE support - one transmitter and one receiver</a:t>
            </a:r>
            <a:endParaRPr/>
          </a:p>
          <a:p>
            <a:pPr indent="-311150" lvl="0" marL="457200" rtl="0" algn="l">
              <a:spcBef>
                <a:spcPts val="0"/>
              </a:spcBef>
              <a:spcAft>
                <a:spcPts val="0"/>
              </a:spcAft>
              <a:buSzPts val="1300"/>
              <a:buChar char="●"/>
            </a:pPr>
            <a:r>
              <a:rPr lang="en"/>
              <a:t>nRF Connect for Android/iOS by Nordic Semiconductor</a:t>
            </a:r>
            <a:endParaRPr/>
          </a:p>
          <a:p>
            <a:pPr indent="0" lvl="0" marL="0" rtl="0" algn="l">
              <a:spcBef>
                <a:spcPts val="1600"/>
              </a:spcBef>
              <a:spcAft>
                <a:spcPts val="0"/>
              </a:spcAft>
              <a:buNone/>
            </a:pPr>
            <a:r>
              <a:rPr lang="en"/>
              <a:t>Process followed:</a:t>
            </a:r>
            <a:endParaRPr/>
          </a:p>
          <a:p>
            <a:pPr indent="-311150" lvl="0" marL="457200" rtl="0" algn="l">
              <a:spcBef>
                <a:spcPts val="1600"/>
              </a:spcBef>
              <a:spcAft>
                <a:spcPts val="0"/>
              </a:spcAft>
              <a:buSzPts val="1300"/>
              <a:buAutoNum type="arabicPeriod"/>
            </a:pPr>
            <a:r>
              <a:rPr lang="en"/>
              <a:t>Configure the transmitter (beacon).</a:t>
            </a:r>
            <a:endParaRPr/>
          </a:p>
          <a:p>
            <a:pPr indent="-311150" lvl="0" marL="457200" rtl="0" algn="l">
              <a:spcBef>
                <a:spcPts val="0"/>
              </a:spcBef>
              <a:spcAft>
                <a:spcPts val="0"/>
              </a:spcAft>
              <a:buSzPts val="1300"/>
              <a:buAutoNum type="arabicPeriod"/>
            </a:pPr>
            <a:r>
              <a:rPr lang="en"/>
              <a:t>Start scanning for nearby transmitters on the receiver.</a:t>
            </a:r>
            <a:endParaRPr/>
          </a:p>
          <a:p>
            <a:pPr indent="-311150" lvl="0" marL="457200" rtl="0" algn="l">
              <a:spcBef>
                <a:spcPts val="0"/>
              </a:spcBef>
              <a:spcAft>
                <a:spcPts val="0"/>
              </a:spcAft>
              <a:buSzPts val="1300"/>
              <a:buAutoNum type="arabicPeriod"/>
            </a:pPr>
            <a:r>
              <a:rPr lang="en"/>
              <a:t>Collect enough RSSI values at fixed position.</a:t>
            </a:r>
            <a:endParaRPr/>
          </a:p>
          <a:p>
            <a:pPr indent="-311150" lvl="0" marL="457200" rtl="0" algn="l">
              <a:spcBef>
                <a:spcPts val="0"/>
              </a:spcBef>
              <a:spcAft>
                <a:spcPts val="0"/>
              </a:spcAft>
              <a:buSzPts val="1300"/>
              <a:buAutoNum type="arabicPeriod"/>
            </a:pPr>
            <a:r>
              <a:rPr lang="en"/>
              <a:t>Export collected values to CSV.</a:t>
            </a:r>
            <a:endParaRPr/>
          </a:p>
          <a:p>
            <a:pPr indent="-311150" lvl="0" marL="457200" rtl="0" algn="l">
              <a:spcBef>
                <a:spcPts val="0"/>
              </a:spcBef>
              <a:spcAft>
                <a:spcPts val="0"/>
              </a:spcAft>
              <a:buSzPts val="1300"/>
              <a:buAutoNum type="arabicPeriod"/>
            </a:pPr>
            <a:r>
              <a:rPr lang="en"/>
              <a:t>Use CSV file in ipython notebook as input.</a:t>
            </a:r>
            <a:endParaRPr/>
          </a:p>
          <a:p>
            <a:pPr indent="-311150" lvl="0" marL="457200" rtl="0" algn="l">
              <a:spcBef>
                <a:spcPts val="0"/>
              </a:spcBef>
              <a:spcAft>
                <a:spcPts val="0"/>
              </a:spcAft>
              <a:buSzPts val="1300"/>
              <a:buAutoNum type="arabicPeriod"/>
            </a:pPr>
            <a:r>
              <a:rPr lang="en"/>
              <a:t>Run Kalman filter and Particle filter and analyse 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Beacon config" id="241" name="Google Shape;241;p33" title="Beacon config"/>
          <p:cNvPicPr preferRelativeResize="0"/>
          <p:nvPr/>
        </p:nvPicPr>
        <p:blipFill>
          <a:blip r:embed="rId3">
            <a:alphaModFix/>
          </a:blip>
          <a:stretch>
            <a:fillRect/>
          </a:stretch>
        </p:blipFill>
        <p:spPr>
          <a:xfrm>
            <a:off x="729450" y="316338"/>
            <a:ext cx="2365899" cy="4206048"/>
          </a:xfrm>
          <a:prstGeom prst="rect">
            <a:avLst/>
          </a:prstGeom>
          <a:noFill/>
          <a:ln cap="flat" cmpd="sng" w="12700">
            <a:solidFill>
              <a:srgbClr val="828282"/>
            </a:solidFill>
            <a:prstDash val="solid"/>
            <a:round/>
            <a:headEnd len="sm" w="sm" type="none"/>
            <a:tailEnd len="sm" w="sm" type="none"/>
          </a:ln>
        </p:spPr>
      </p:pic>
      <p:pic>
        <p:nvPicPr>
          <p:cNvPr descr="Scan for beacons" id="242" name="Google Shape;242;p33" title="Scan for beacons"/>
          <p:cNvPicPr preferRelativeResize="0"/>
          <p:nvPr/>
        </p:nvPicPr>
        <p:blipFill>
          <a:blip r:embed="rId4">
            <a:alphaModFix/>
          </a:blip>
          <a:stretch>
            <a:fillRect/>
          </a:stretch>
        </p:blipFill>
        <p:spPr>
          <a:xfrm>
            <a:off x="3390850" y="316325"/>
            <a:ext cx="2365898" cy="4206048"/>
          </a:xfrm>
          <a:prstGeom prst="rect">
            <a:avLst/>
          </a:prstGeom>
          <a:noFill/>
          <a:ln cap="flat" cmpd="sng" w="12700">
            <a:solidFill>
              <a:srgbClr val="828282"/>
            </a:solidFill>
            <a:prstDash val="solid"/>
            <a:round/>
            <a:headEnd len="sm" w="sm" type="none"/>
            <a:tailEnd len="sm" w="sm" type="none"/>
          </a:ln>
        </p:spPr>
      </p:pic>
      <p:pic>
        <p:nvPicPr>
          <p:cNvPr descr="RSSI values collected" id="243" name="Google Shape;243;p33" title="RSSI values collected"/>
          <p:cNvPicPr preferRelativeResize="0"/>
          <p:nvPr/>
        </p:nvPicPr>
        <p:blipFill>
          <a:blip r:embed="rId5">
            <a:alphaModFix/>
          </a:blip>
          <a:stretch>
            <a:fillRect/>
          </a:stretch>
        </p:blipFill>
        <p:spPr>
          <a:xfrm>
            <a:off x="6052250" y="316314"/>
            <a:ext cx="2365898" cy="4206074"/>
          </a:xfrm>
          <a:prstGeom prst="rect">
            <a:avLst/>
          </a:prstGeom>
          <a:noFill/>
          <a:ln cap="flat" cmpd="sng" w="12700">
            <a:solidFill>
              <a:srgbClr val="828282"/>
            </a:solidFill>
            <a:prstDash val="solid"/>
            <a:round/>
            <a:headEnd len="sm" w="sm" type="none"/>
            <a:tailEnd len="sm" w="sm" type="none"/>
          </a:ln>
        </p:spPr>
      </p:pic>
      <p:sp>
        <p:nvSpPr>
          <p:cNvPr descr="g83692ace54_0_1093" id="244" name="Google Shape;244;p33" title="IC"/>
          <p:cNvSpPr txBox="1"/>
          <p:nvPr/>
        </p:nvSpPr>
        <p:spPr>
          <a:xfrm>
            <a:off x="729450" y="4535079"/>
            <a:ext cx="23658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Beacon config</a:t>
            </a:r>
            <a:endParaRPr i="1">
              <a:latin typeface="Times New Roman"/>
              <a:ea typeface="Times New Roman"/>
              <a:cs typeface="Times New Roman"/>
              <a:sym typeface="Times New Roman"/>
            </a:endParaRPr>
          </a:p>
        </p:txBody>
      </p:sp>
      <p:sp>
        <p:nvSpPr>
          <p:cNvPr descr="g83692ace54_0_1094" id="245" name="Google Shape;245;p33" title="IC"/>
          <p:cNvSpPr txBox="1"/>
          <p:nvPr/>
        </p:nvSpPr>
        <p:spPr>
          <a:xfrm>
            <a:off x="3390850" y="4535074"/>
            <a:ext cx="23658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Scan for beacons</a:t>
            </a:r>
            <a:endParaRPr i="1">
              <a:latin typeface="Times New Roman"/>
              <a:ea typeface="Times New Roman"/>
              <a:cs typeface="Times New Roman"/>
              <a:sym typeface="Times New Roman"/>
            </a:endParaRPr>
          </a:p>
        </p:txBody>
      </p:sp>
      <p:sp>
        <p:nvSpPr>
          <p:cNvPr descr="g83692ace54_0_1095" id="246" name="Google Shape;246;p33" title="IC"/>
          <p:cNvSpPr txBox="1"/>
          <p:nvPr/>
        </p:nvSpPr>
        <p:spPr>
          <a:xfrm>
            <a:off x="6052250" y="4535096"/>
            <a:ext cx="23658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Times New Roman"/>
                <a:ea typeface="Times New Roman"/>
                <a:cs typeface="Times New Roman"/>
                <a:sym typeface="Times New Roman"/>
              </a:rPr>
              <a:t>RSSI values collected</a:t>
            </a:r>
            <a:endParaRPr i="1">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52" name="Google Shape;252;p34"/>
          <p:cNvPicPr preferRelativeResize="0"/>
          <p:nvPr/>
        </p:nvPicPr>
        <p:blipFill rotWithShape="1">
          <a:blip r:embed="rId3">
            <a:alphaModFix/>
          </a:blip>
          <a:srcRect b="0" l="0" r="0" t="0"/>
          <a:stretch/>
        </p:blipFill>
        <p:spPr>
          <a:xfrm>
            <a:off x="729450" y="1328075"/>
            <a:ext cx="2658150" cy="1772112"/>
          </a:xfrm>
          <a:prstGeom prst="rect">
            <a:avLst/>
          </a:prstGeom>
          <a:noFill/>
          <a:ln>
            <a:noFill/>
          </a:ln>
        </p:spPr>
      </p:pic>
      <p:pic>
        <p:nvPicPr>
          <p:cNvPr id="253" name="Google Shape;253;p34"/>
          <p:cNvPicPr preferRelativeResize="0"/>
          <p:nvPr/>
        </p:nvPicPr>
        <p:blipFill rotWithShape="1">
          <a:blip r:embed="rId4">
            <a:alphaModFix/>
          </a:blip>
          <a:srcRect b="0" l="0" r="0" t="0"/>
          <a:stretch/>
        </p:blipFill>
        <p:spPr>
          <a:xfrm>
            <a:off x="5760000" y="1328075"/>
            <a:ext cx="2658150" cy="1772112"/>
          </a:xfrm>
          <a:prstGeom prst="rect">
            <a:avLst/>
          </a:prstGeom>
          <a:noFill/>
          <a:ln>
            <a:noFill/>
          </a:ln>
        </p:spPr>
      </p:pic>
      <p:pic>
        <p:nvPicPr>
          <p:cNvPr id="254" name="Google Shape;254;p34"/>
          <p:cNvPicPr preferRelativeResize="0"/>
          <p:nvPr/>
        </p:nvPicPr>
        <p:blipFill rotWithShape="1">
          <a:blip r:embed="rId5">
            <a:alphaModFix/>
          </a:blip>
          <a:srcRect b="0" l="0" r="0" t="0"/>
          <a:stretch/>
        </p:blipFill>
        <p:spPr>
          <a:xfrm>
            <a:off x="5760000" y="3100172"/>
            <a:ext cx="2658150" cy="1772112"/>
          </a:xfrm>
          <a:prstGeom prst="rect">
            <a:avLst/>
          </a:prstGeom>
          <a:noFill/>
          <a:ln>
            <a:noFill/>
          </a:ln>
        </p:spPr>
      </p:pic>
      <p:pic>
        <p:nvPicPr>
          <p:cNvPr id="255" name="Google Shape;255;p34"/>
          <p:cNvPicPr preferRelativeResize="0"/>
          <p:nvPr/>
        </p:nvPicPr>
        <p:blipFill rotWithShape="1">
          <a:blip r:embed="rId6">
            <a:alphaModFix/>
          </a:blip>
          <a:srcRect b="0" l="0" r="0" t="0"/>
          <a:stretch/>
        </p:blipFill>
        <p:spPr>
          <a:xfrm>
            <a:off x="729450" y="3100163"/>
            <a:ext cx="2658150" cy="1772112"/>
          </a:xfrm>
          <a:prstGeom prst="rect">
            <a:avLst/>
          </a:prstGeom>
          <a:noFill/>
          <a:ln>
            <a:noFill/>
          </a:ln>
        </p:spPr>
      </p:pic>
      <p:sp>
        <p:nvSpPr>
          <p:cNvPr id="256" name="Google Shape;256;p34"/>
          <p:cNvSpPr txBox="1"/>
          <p:nvPr/>
        </p:nvSpPr>
        <p:spPr>
          <a:xfrm>
            <a:off x="3776250" y="2300475"/>
            <a:ext cx="1605900" cy="164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Estimated Distances</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 (in m)</a:t>
            </a:r>
            <a:endParaRPr>
              <a:latin typeface="Lato"/>
              <a:ea typeface="Lato"/>
              <a:cs typeface="Lato"/>
              <a:sym typeface="Lato"/>
            </a:endParaRPr>
          </a:p>
        </p:txBody>
      </p:sp>
      <p:sp>
        <p:nvSpPr>
          <p:cNvPr id="257" name="Google Shape;257;p34"/>
          <p:cNvSpPr txBox="1"/>
          <p:nvPr/>
        </p:nvSpPr>
        <p:spPr>
          <a:xfrm>
            <a:off x="1792725" y="1640000"/>
            <a:ext cx="531600" cy="2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 1m</a:t>
            </a:r>
            <a:endParaRPr sz="1100">
              <a:latin typeface="Lato"/>
              <a:ea typeface="Lato"/>
              <a:cs typeface="Lato"/>
              <a:sym typeface="Lato"/>
            </a:endParaRPr>
          </a:p>
        </p:txBody>
      </p:sp>
      <p:sp>
        <p:nvSpPr>
          <p:cNvPr id="258" name="Google Shape;258;p34"/>
          <p:cNvSpPr txBox="1"/>
          <p:nvPr/>
        </p:nvSpPr>
        <p:spPr>
          <a:xfrm>
            <a:off x="2083900" y="3375150"/>
            <a:ext cx="531600" cy="2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 2m</a:t>
            </a:r>
            <a:endParaRPr sz="1100">
              <a:latin typeface="Lato"/>
              <a:ea typeface="Lato"/>
              <a:cs typeface="Lato"/>
              <a:sym typeface="Lato"/>
            </a:endParaRPr>
          </a:p>
        </p:txBody>
      </p:sp>
      <p:sp>
        <p:nvSpPr>
          <p:cNvPr id="259" name="Google Shape;259;p34"/>
          <p:cNvSpPr txBox="1"/>
          <p:nvPr/>
        </p:nvSpPr>
        <p:spPr>
          <a:xfrm>
            <a:off x="6891500" y="1640000"/>
            <a:ext cx="531600" cy="2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 3m</a:t>
            </a:r>
            <a:endParaRPr sz="1100">
              <a:latin typeface="Lato"/>
              <a:ea typeface="Lato"/>
              <a:cs typeface="Lato"/>
              <a:sym typeface="Lato"/>
            </a:endParaRPr>
          </a:p>
        </p:txBody>
      </p:sp>
      <p:sp>
        <p:nvSpPr>
          <p:cNvPr id="260" name="Google Shape;260;p34"/>
          <p:cNvSpPr txBox="1"/>
          <p:nvPr/>
        </p:nvSpPr>
        <p:spPr>
          <a:xfrm>
            <a:off x="6714775" y="3375150"/>
            <a:ext cx="531600" cy="2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 5m</a:t>
            </a:r>
            <a:endParaRPr sz="11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66" name="Google Shape;266;p35"/>
          <p:cNvPicPr preferRelativeResize="0"/>
          <p:nvPr/>
        </p:nvPicPr>
        <p:blipFill rotWithShape="1">
          <a:blip r:embed="rId3">
            <a:alphaModFix/>
          </a:blip>
          <a:srcRect b="0" l="0" r="0" t="0"/>
          <a:stretch/>
        </p:blipFill>
        <p:spPr>
          <a:xfrm>
            <a:off x="729450" y="1328075"/>
            <a:ext cx="2658150" cy="1772112"/>
          </a:xfrm>
          <a:prstGeom prst="rect">
            <a:avLst/>
          </a:prstGeom>
          <a:noFill/>
          <a:ln>
            <a:noFill/>
          </a:ln>
        </p:spPr>
      </p:pic>
      <p:pic>
        <p:nvPicPr>
          <p:cNvPr id="267" name="Google Shape;267;p35"/>
          <p:cNvPicPr preferRelativeResize="0"/>
          <p:nvPr/>
        </p:nvPicPr>
        <p:blipFill rotWithShape="1">
          <a:blip r:embed="rId4">
            <a:alphaModFix/>
          </a:blip>
          <a:srcRect b="0" l="0" r="0" t="0"/>
          <a:stretch/>
        </p:blipFill>
        <p:spPr>
          <a:xfrm>
            <a:off x="5760000" y="1328075"/>
            <a:ext cx="2658150" cy="1772112"/>
          </a:xfrm>
          <a:prstGeom prst="rect">
            <a:avLst/>
          </a:prstGeom>
          <a:noFill/>
          <a:ln>
            <a:noFill/>
          </a:ln>
        </p:spPr>
      </p:pic>
      <p:pic>
        <p:nvPicPr>
          <p:cNvPr id="268" name="Google Shape;268;p35"/>
          <p:cNvPicPr preferRelativeResize="0"/>
          <p:nvPr/>
        </p:nvPicPr>
        <p:blipFill rotWithShape="1">
          <a:blip r:embed="rId5">
            <a:alphaModFix/>
          </a:blip>
          <a:srcRect b="0" l="0" r="0" t="0"/>
          <a:stretch/>
        </p:blipFill>
        <p:spPr>
          <a:xfrm>
            <a:off x="5760000" y="3100172"/>
            <a:ext cx="2658150" cy="1772112"/>
          </a:xfrm>
          <a:prstGeom prst="rect">
            <a:avLst/>
          </a:prstGeom>
          <a:noFill/>
          <a:ln>
            <a:noFill/>
          </a:ln>
        </p:spPr>
      </p:pic>
      <p:pic>
        <p:nvPicPr>
          <p:cNvPr id="269" name="Google Shape;269;p35"/>
          <p:cNvPicPr preferRelativeResize="0"/>
          <p:nvPr/>
        </p:nvPicPr>
        <p:blipFill rotWithShape="1">
          <a:blip r:embed="rId6">
            <a:alphaModFix/>
          </a:blip>
          <a:srcRect b="0" l="0" r="0" t="0"/>
          <a:stretch/>
        </p:blipFill>
        <p:spPr>
          <a:xfrm>
            <a:off x="729450" y="3100163"/>
            <a:ext cx="2658150" cy="1772112"/>
          </a:xfrm>
          <a:prstGeom prst="rect">
            <a:avLst/>
          </a:prstGeom>
          <a:noFill/>
          <a:ln>
            <a:noFill/>
          </a:ln>
        </p:spPr>
      </p:pic>
      <p:sp>
        <p:nvSpPr>
          <p:cNvPr id="270" name="Google Shape;270;p35"/>
          <p:cNvSpPr txBox="1"/>
          <p:nvPr/>
        </p:nvSpPr>
        <p:spPr>
          <a:xfrm>
            <a:off x="3776250" y="2300475"/>
            <a:ext cx="1605900" cy="164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Absolute</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Errors </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 (in m)</a:t>
            </a:r>
            <a:endParaRPr>
              <a:latin typeface="Lato"/>
              <a:ea typeface="Lato"/>
              <a:cs typeface="Lato"/>
              <a:sym typeface="Lato"/>
            </a:endParaRPr>
          </a:p>
        </p:txBody>
      </p:sp>
      <p:sp>
        <p:nvSpPr>
          <p:cNvPr id="271" name="Google Shape;271;p35"/>
          <p:cNvSpPr txBox="1"/>
          <p:nvPr/>
        </p:nvSpPr>
        <p:spPr>
          <a:xfrm>
            <a:off x="1792725" y="1640000"/>
            <a:ext cx="531600" cy="2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 1m</a:t>
            </a:r>
            <a:endParaRPr sz="1100">
              <a:latin typeface="Lato"/>
              <a:ea typeface="Lato"/>
              <a:cs typeface="Lato"/>
              <a:sym typeface="Lato"/>
            </a:endParaRPr>
          </a:p>
        </p:txBody>
      </p:sp>
      <p:sp>
        <p:nvSpPr>
          <p:cNvPr id="272" name="Google Shape;272;p35"/>
          <p:cNvSpPr txBox="1"/>
          <p:nvPr/>
        </p:nvSpPr>
        <p:spPr>
          <a:xfrm>
            <a:off x="2083900" y="3375150"/>
            <a:ext cx="531600" cy="2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 2m</a:t>
            </a:r>
            <a:endParaRPr sz="1100">
              <a:latin typeface="Lato"/>
              <a:ea typeface="Lato"/>
              <a:cs typeface="Lato"/>
              <a:sym typeface="Lato"/>
            </a:endParaRPr>
          </a:p>
        </p:txBody>
      </p:sp>
      <p:sp>
        <p:nvSpPr>
          <p:cNvPr id="273" name="Google Shape;273;p35"/>
          <p:cNvSpPr txBox="1"/>
          <p:nvPr/>
        </p:nvSpPr>
        <p:spPr>
          <a:xfrm>
            <a:off x="6891500" y="1640000"/>
            <a:ext cx="531600" cy="2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 3m</a:t>
            </a:r>
            <a:endParaRPr sz="1100">
              <a:latin typeface="Lato"/>
              <a:ea typeface="Lato"/>
              <a:cs typeface="Lato"/>
              <a:sym typeface="Lato"/>
            </a:endParaRPr>
          </a:p>
        </p:txBody>
      </p:sp>
      <p:sp>
        <p:nvSpPr>
          <p:cNvPr id="274" name="Google Shape;274;p35"/>
          <p:cNvSpPr txBox="1"/>
          <p:nvPr/>
        </p:nvSpPr>
        <p:spPr>
          <a:xfrm>
            <a:off x="6714775" y="3375150"/>
            <a:ext cx="531600" cy="29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 5m</a:t>
            </a:r>
            <a:endParaRPr sz="11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280" name="Google Shape;280;p36"/>
          <p:cNvGraphicFramePr/>
          <p:nvPr/>
        </p:nvGraphicFramePr>
        <p:xfrm>
          <a:off x="610650" y="1554150"/>
          <a:ext cx="3000000" cy="3000000"/>
        </p:xfrm>
        <a:graphic>
          <a:graphicData uri="http://schemas.openxmlformats.org/drawingml/2006/table">
            <a:tbl>
              <a:tblPr>
                <a:noFill/>
                <a:tableStyleId>{7F0F87B0-A4CD-46B2-AE0F-C8F38D00FC49}</a:tableStyleId>
              </a:tblPr>
              <a:tblGrid>
                <a:gridCol w="719875"/>
                <a:gridCol w="921325"/>
                <a:gridCol w="948400"/>
                <a:gridCol w="919625"/>
              </a:tblGrid>
              <a:tr h="279275">
                <a:tc>
                  <a:txBody>
                    <a:bodyPr/>
                    <a:lstStyle/>
                    <a:p>
                      <a:pPr indent="0" lvl="0" marL="0" rtl="0" algn="ctr">
                        <a:spcBef>
                          <a:spcPts val="0"/>
                        </a:spcBef>
                        <a:spcAft>
                          <a:spcPts val="0"/>
                        </a:spcAft>
                        <a:buNone/>
                      </a:pPr>
                      <a:r>
                        <a:rPr b="1" lang="en" sz="1000"/>
                        <a:t>Distance</a:t>
                      </a:r>
                      <a:endParaRPr b="1" sz="1000"/>
                    </a:p>
                  </a:txBody>
                  <a:tcPr marT="91425" marB="91425" marR="91425" marL="91425">
                    <a:solidFill>
                      <a:srgbClr val="EFEFEF"/>
                    </a:solidFill>
                  </a:tcPr>
                </a:tc>
                <a:tc>
                  <a:txBody>
                    <a:bodyPr/>
                    <a:lstStyle/>
                    <a:p>
                      <a:pPr indent="0" lvl="0" marL="0" rtl="0" algn="ctr">
                        <a:spcBef>
                          <a:spcPts val="0"/>
                        </a:spcBef>
                        <a:spcAft>
                          <a:spcPts val="0"/>
                        </a:spcAft>
                        <a:buNone/>
                      </a:pPr>
                      <a:r>
                        <a:rPr b="1" lang="en" sz="1000"/>
                        <a:t>Raw</a:t>
                      </a:r>
                      <a:endParaRPr b="1" sz="1000"/>
                    </a:p>
                  </a:txBody>
                  <a:tcPr marT="91425" marB="91425" marR="91425" marL="91425">
                    <a:solidFill>
                      <a:srgbClr val="EFEFEF"/>
                    </a:solidFill>
                  </a:tcPr>
                </a:tc>
                <a:tc>
                  <a:txBody>
                    <a:bodyPr/>
                    <a:lstStyle/>
                    <a:p>
                      <a:pPr indent="0" lvl="0" marL="0" rtl="0" algn="ctr">
                        <a:spcBef>
                          <a:spcPts val="0"/>
                        </a:spcBef>
                        <a:spcAft>
                          <a:spcPts val="0"/>
                        </a:spcAft>
                        <a:buNone/>
                      </a:pPr>
                      <a:r>
                        <a:rPr b="1" lang="en" sz="1000"/>
                        <a:t>KF</a:t>
                      </a:r>
                      <a:endParaRPr b="1" sz="1000"/>
                    </a:p>
                  </a:txBody>
                  <a:tcPr marT="91425" marB="91425" marR="91425" marL="91425">
                    <a:solidFill>
                      <a:srgbClr val="EFEFEF"/>
                    </a:solidFill>
                  </a:tcPr>
                </a:tc>
                <a:tc>
                  <a:txBody>
                    <a:bodyPr/>
                    <a:lstStyle/>
                    <a:p>
                      <a:pPr indent="0" lvl="0" marL="0" rtl="0" algn="ctr">
                        <a:spcBef>
                          <a:spcPts val="0"/>
                        </a:spcBef>
                        <a:spcAft>
                          <a:spcPts val="0"/>
                        </a:spcAft>
                        <a:buNone/>
                      </a:pPr>
                      <a:r>
                        <a:rPr b="1" lang="en" sz="1000"/>
                        <a:t>PF</a:t>
                      </a:r>
                      <a:endParaRPr b="1" sz="1000"/>
                    </a:p>
                  </a:txBody>
                  <a:tcPr marT="91425" marB="91425" marR="91425" marL="91425">
                    <a:solidFill>
                      <a:srgbClr val="EFEFEF"/>
                    </a:solidFill>
                  </a:tcPr>
                </a:tc>
              </a:tr>
              <a:tr h="279275">
                <a:tc>
                  <a:txBody>
                    <a:bodyPr/>
                    <a:lstStyle/>
                    <a:p>
                      <a:pPr indent="0" lvl="0" marL="0" rtl="0" algn="ctr">
                        <a:spcBef>
                          <a:spcPts val="0"/>
                        </a:spcBef>
                        <a:spcAft>
                          <a:spcPts val="0"/>
                        </a:spcAft>
                        <a:buNone/>
                      </a:pPr>
                      <a:r>
                        <a:rPr lang="en" sz="1000"/>
                        <a:t>1m</a:t>
                      </a:r>
                      <a:endParaRPr sz="1000"/>
                    </a:p>
                  </a:txBody>
                  <a:tcPr marT="91425" marB="91425" marR="91425" marL="91425">
                    <a:solidFill>
                      <a:srgbClr val="EFEFEF"/>
                    </a:solidFill>
                  </a:tcPr>
                </a:tc>
                <a:tc>
                  <a:txBody>
                    <a:bodyPr/>
                    <a:lstStyle/>
                    <a:p>
                      <a:pPr indent="0" lvl="0" marL="0" rtl="0" algn="ctr">
                        <a:spcBef>
                          <a:spcPts val="0"/>
                        </a:spcBef>
                        <a:spcAft>
                          <a:spcPts val="0"/>
                        </a:spcAft>
                        <a:buNone/>
                      </a:pPr>
                      <a:r>
                        <a:rPr lang="en" sz="1000"/>
                        <a:t>15.438181</a:t>
                      </a:r>
                      <a:endParaRPr sz="1000"/>
                    </a:p>
                  </a:txBody>
                  <a:tcPr marT="91425" marB="91425" marR="91425" marL="91425"/>
                </a:tc>
                <a:tc>
                  <a:txBody>
                    <a:bodyPr/>
                    <a:lstStyle/>
                    <a:p>
                      <a:pPr indent="0" lvl="0" marL="0" rtl="0" algn="ctr">
                        <a:spcBef>
                          <a:spcPts val="0"/>
                        </a:spcBef>
                        <a:spcAft>
                          <a:spcPts val="0"/>
                        </a:spcAft>
                        <a:buNone/>
                      </a:pPr>
                      <a:r>
                        <a:rPr lang="en" sz="1000"/>
                        <a:t>12.795331</a:t>
                      </a:r>
                      <a:endParaRPr sz="1000"/>
                    </a:p>
                  </a:txBody>
                  <a:tcPr marT="91425" marB="91425" marR="91425" marL="91425"/>
                </a:tc>
                <a:tc>
                  <a:txBody>
                    <a:bodyPr/>
                    <a:lstStyle/>
                    <a:p>
                      <a:pPr indent="0" lvl="0" marL="0" rtl="0" algn="ctr">
                        <a:spcBef>
                          <a:spcPts val="0"/>
                        </a:spcBef>
                        <a:spcAft>
                          <a:spcPts val="0"/>
                        </a:spcAft>
                        <a:buNone/>
                      </a:pPr>
                      <a:r>
                        <a:rPr lang="en" sz="1000"/>
                        <a:t>12.523117</a:t>
                      </a:r>
                      <a:endParaRPr sz="1000"/>
                    </a:p>
                  </a:txBody>
                  <a:tcPr marT="91425" marB="91425" marR="91425" marL="91425"/>
                </a:tc>
              </a:tr>
              <a:tr h="279275">
                <a:tc>
                  <a:txBody>
                    <a:bodyPr/>
                    <a:lstStyle/>
                    <a:p>
                      <a:pPr indent="0" lvl="0" marL="0" rtl="0" algn="ctr">
                        <a:spcBef>
                          <a:spcPts val="0"/>
                        </a:spcBef>
                        <a:spcAft>
                          <a:spcPts val="0"/>
                        </a:spcAft>
                        <a:buNone/>
                      </a:pPr>
                      <a:r>
                        <a:rPr lang="en" sz="1000"/>
                        <a:t>2m</a:t>
                      </a:r>
                      <a:endParaRPr sz="1000"/>
                    </a:p>
                  </a:txBody>
                  <a:tcPr marT="91425" marB="91425" marR="91425" marL="91425">
                    <a:solidFill>
                      <a:srgbClr val="EFEFEF"/>
                    </a:solidFill>
                  </a:tcPr>
                </a:tc>
                <a:tc>
                  <a:txBody>
                    <a:bodyPr/>
                    <a:lstStyle/>
                    <a:p>
                      <a:pPr indent="0" lvl="0" marL="0" rtl="0" algn="ctr">
                        <a:spcBef>
                          <a:spcPts val="0"/>
                        </a:spcBef>
                        <a:spcAft>
                          <a:spcPts val="0"/>
                        </a:spcAft>
                        <a:buNone/>
                      </a:pPr>
                      <a:r>
                        <a:rPr lang="en" sz="1000"/>
                        <a:t>98.538015</a:t>
                      </a:r>
                      <a:endParaRPr sz="1000"/>
                    </a:p>
                  </a:txBody>
                  <a:tcPr marT="91425" marB="91425" marR="91425" marL="91425"/>
                </a:tc>
                <a:tc>
                  <a:txBody>
                    <a:bodyPr/>
                    <a:lstStyle/>
                    <a:p>
                      <a:pPr indent="0" lvl="0" marL="0" rtl="0" algn="ctr">
                        <a:spcBef>
                          <a:spcPts val="0"/>
                        </a:spcBef>
                        <a:spcAft>
                          <a:spcPts val="0"/>
                        </a:spcAft>
                        <a:buNone/>
                      </a:pPr>
                      <a:r>
                        <a:rPr lang="en" sz="1000"/>
                        <a:t>106.340627</a:t>
                      </a:r>
                      <a:endParaRPr sz="1000"/>
                    </a:p>
                  </a:txBody>
                  <a:tcPr marT="91425" marB="91425" marR="91425" marL="91425"/>
                </a:tc>
                <a:tc>
                  <a:txBody>
                    <a:bodyPr/>
                    <a:lstStyle/>
                    <a:p>
                      <a:pPr indent="0" lvl="0" marL="0" rtl="0" algn="ctr">
                        <a:spcBef>
                          <a:spcPts val="0"/>
                        </a:spcBef>
                        <a:spcAft>
                          <a:spcPts val="0"/>
                        </a:spcAft>
                        <a:buNone/>
                      </a:pPr>
                      <a:r>
                        <a:rPr lang="en" sz="1000"/>
                        <a:t>108.032107</a:t>
                      </a:r>
                      <a:endParaRPr sz="1000"/>
                    </a:p>
                  </a:txBody>
                  <a:tcPr marT="91425" marB="91425" marR="91425" marL="91425"/>
                </a:tc>
              </a:tr>
              <a:tr h="279275">
                <a:tc>
                  <a:txBody>
                    <a:bodyPr/>
                    <a:lstStyle/>
                    <a:p>
                      <a:pPr indent="0" lvl="0" marL="0" rtl="0" algn="ctr">
                        <a:spcBef>
                          <a:spcPts val="0"/>
                        </a:spcBef>
                        <a:spcAft>
                          <a:spcPts val="0"/>
                        </a:spcAft>
                        <a:buNone/>
                      </a:pPr>
                      <a:r>
                        <a:rPr lang="en" sz="1000"/>
                        <a:t>3m</a:t>
                      </a:r>
                      <a:endParaRPr sz="1000"/>
                    </a:p>
                  </a:txBody>
                  <a:tcPr marT="91425" marB="91425" marR="91425" marL="91425">
                    <a:solidFill>
                      <a:srgbClr val="EFEFEF"/>
                    </a:solidFill>
                  </a:tcPr>
                </a:tc>
                <a:tc>
                  <a:txBody>
                    <a:bodyPr/>
                    <a:lstStyle/>
                    <a:p>
                      <a:pPr indent="0" lvl="0" marL="0" rtl="0" algn="ctr">
                        <a:spcBef>
                          <a:spcPts val="0"/>
                        </a:spcBef>
                        <a:spcAft>
                          <a:spcPts val="0"/>
                        </a:spcAft>
                        <a:buNone/>
                      </a:pPr>
                      <a:r>
                        <a:rPr lang="en" sz="1000"/>
                        <a:t>50.410696</a:t>
                      </a:r>
                      <a:endParaRPr sz="1000"/>
                    </a:p>
                  </a:txBody>
                  <a:tcPr marT="91425" marB="91425" marR="91425" marL="91425"/>
                </a:tc>
                <a:tc>
                  <a:txBody>
                    <a:bodyPr/>
                    <a:lstStyle/>
                    <a:p>
                      <a:pPr indent="0" lvl="0" marL="0" rtl="0" algn="ctr">
                        <a:spcBef>
                          <a:spcPts val="0"/>
                        </a:spcBef>
                        <a:spcAft>
                          <a:spcPts val="0"/>
                        </a:spcAft>
                        <a:buNone/>
                      </a:pPr>
                      <a:r>
                        <a:rPr lang="en" sz="1000"/>
                        <a:t>33.877184</a:t>
                      </a:r>
                      <a:endParaRPr sz="1000"/>
                    </a:p>
                  </a:txBody>
                  <a:tcPr marT="91425" marB="91425" marR="91425" marL="91425"/>
                </a:tc>
                <a:tc>
                  <a:txBody>
                    <a:bodyPr/>
                    <a:lstStyle/>
                    <a:p>
                      <a:pPr indent="0" lvl="0" marL="0" rtl="0" algn="ctr">
                        <a:spcBef>
                          <a:spcPts val="0"/>
                        </a:spcBef>
                        <a:spcAft>
                          <a:spcPts val="0"/>
                        </a:spcAft>
                        <a:buNone/>
                      </a:pPr>
                      <a:r>
                        <a:rPr lang="en" sz="1000"/>
                        <a:t>20.387668</a:t>
                      </a:r>
                      <a:endParaRPr sz="1000"/>
                    </a:p>
                  </a:txBody>
                  <a:tcPr marT="91425" marB="91425" marR="91425" marL="91425"/>
                </a:tc>
              </a:tr>
              <a:tr h="279275">
                <a:tc>
                  <a:txBody>
                    <a:bodyPr/>
                    <a:lstStyle/>
                    <a:p>
                      <a:pPr indent="0" lvl="0" marL="0" rtl="0" algn="ctr">
                        <a:spcBef>
                          <a:spcPts val="0"/>
                        </a:spcBef>
                        <a:spcAft>
                          <a:spcPts val="0"/>
                        </a:spcAft>
                        <a:buNone/>
                      </a:pPr>
                      <a:r>
                        <a:rPr lang="en" sz="1000"/>
                        <a:t>5m</a:t>
                      </a:r>
                      <a:endParaRPr sz="1000"/>
                    </a:p>
                  </a:txBody>
                  <a:tcPr marT="91425" marB="91425" marR="91425" marL="91425">
                    <a:solidFill>
                      <a:srgbClr val="EFEFEF"/>
                    </a:solidFill>
                  </a:tcPr>
                </a:tc>
                <a:tc>
                  <a:txBody>
                    <a:bodyPr/>
                    <a:lstStyle/>
                    <a:p>
                      <a:pPr indent="0" lvl="0" marL="0" rtl="0" algn="ctr">
                        <a:spcBef>
                          <a:spcPts val="0"/>
                        </a:spcBef>
                        <a:spcAft>
                          <a:spcPts val="0"/>
                        </a:spcAft>
                        <a:buNone/>
                      </a:pPr>
                      <a:r>
                        <a:rPr lang="en" sz="1000"/>
                        <a:t>272.282308</a:t>
                      </a:r>
                      <a:endParaRPr sz="1000"/>
                    </a:p>
                  </a:txBody>
                  <a:tcPr marT="91425" marB="91425" marR="91425" marL="91425"/>
                </a:tc>
                <a:tc>
                  <a:txBody>
                    <a:bodyPr/>
                    <a:lstStyle/>
                    <a:p>
                      <a:pPr indent="0" lvl="0" marL="0" rtl="0" algn="ctr">
                        <a:spcBef>
                          <a:spcPts val="0"/>
                        </a:spcBef>
                        <a:spcAft>
                          <a:spcPts val="0"/>
                        </a:spcAft>
                        <a:buNone/>
                      </a:pPr>
                      <a:r>
                        <a:rPr lang="en" sz="1000"/>
                        <a:t>138.982297</a:t>
                      </a:r>
                      <a:endParaRPr sz="1000"/>
                    </a:p>
                  </a:txBody>
                  <a:tcPr marT="91425" marB="91425" marR="91425" marL="91425"/>
                </a:tc>
                <a:tc>
                  <a:txBody>
                    <a:bodyPr/>
                    <a:lstStyle/>
                    <a:p>
                      <a:pPr indent="0" lvl="0" marL="0" rtl="0" algn="ctr">
                        <a:spcBef>
                          <a:spcPts val="0"/>
                        </a:spcBef>
                        <a:spcAft>
                          <a:spcPts val="0"/>
                        </a:spcAft>
                        <a:buNone/>
                      </a:pPr>
                      <a:r>
                        <a:rPr lang="en" sz="1000"/>
                        <a:t>171.505088</a:t>
                      </a:r>
                      <a:endParaRPr sz="1000"/>
                    </a:p>
                  </a:txBody>
                  <a:tcPr marT="91425" marB="91425" marR="91425" marL="91425"/>
                </a:tc>
              </a:tr>
            </a:tbl>
          </a:graphicData>
        </a:graphic>
      </p:graphicFrame>
      <p:graphicFrame>
        <p:nvGraphicFramePr>
          <p:cNvPr id="281" name="Google Shape;281;p36"/>
          <p:cNvGraphicFramePr/>
          <p:nvPr/>
        </p:nvGraphicFramePr>
        <p:xfrm>
          <a:off x="4994750" y="1554150"/>
          <a:ext cx="3000000" cy="3000000"/>
        </p:xfrm>
        <a:graphic>
          <a:graphicData uri="http://schemas.openxmlformats.org/drawingml/2006/table">
            <a:tbl>
              <a:tblPr>
                <a:noFill/>
                <a:tableStyleId>{7F0F87B0-A4CD-46B2-AE0F-C8F38D00FC49}</a:tableStyleId>
              </a:tblPr>
              <a:tblGrid>
                <a:gridCol w="719850"/>
                <a:gridCol w="921350"/>
                <a:gridCol w="948425"/>
                <a:gridCol w="919625"/>
              </a:tblGrid>
              <a:tr h="279125">
                <a:tc>
                  <a:txBody>
                    <a:bodyPr/>
                    <a:lstStyle/>
                    <a:p>
                      <a:pPr indent="0" lvl="0" marL="0" rtl="0" algn="ctr">
                        <a:spcBef>
                          <a:spcPts val="0"/>
                        </a:spcBef>
                        <a:spcAft>
                          <a:spcPts val="0"/>
                        </a:spcAft>
                        <a:buNone/>
                      </a:pPr>
                      <a:r>
                        <a:rPr b="1" lang="en" sz="1000"/>
                        <a:t>Distance</a:t>
                      </a:r>
                      <a:endParaRPr b="1" sz="1000"/>
                    </a:p>
                  </a:txBody>
                  <a:tcPr marT="91425" marB="91425" marR="91425" marL="91425">
                    <a:solidFill>
                      <a:srgbClr val="EFEFEF"/>
                    </a:solidFill>
                  </a:tcPr>
                </a:tc>
                <a:tc>
                  <a:txBody>
                    <a:bodyPr/>
                    <a:lstStyle/>
                    <a:p>
                      <a:pPr indent="0" lvl="0" marL="0" rtl="0" algn="ctr">
                        <a:spcBef>
                          <a:spcPts val="0"/>
                        </a:spcBef>
                        <a:spcAft>
                          <a:spcPts val="0"/>
                        </a:spcAft>
                        <a:buNone/>
                      </a:pPr>
                      <a:r>
                        <a:rPr b="1" lang="en" sz="1000"/>
                        <a:t>Raw</a:t>
                      </a:r>
                      <a:endParaRPr b="1" sz="1000"/>
                    </a:p>
                  </a:txBody>
                  <a:tcPr marT="91425" marB="91425" marR="91425" marL="91425">
                    <a:solidFill>
                      <a:srgbClr val="EFEFEF"/>
                    </a:solidFill>
                  </a:tcPr>
                </a:tc>
                <a:tc>
                  <a:txBody>
                    <a:bodyPr/>
                    <a:lstStyle/>
                    <a:p>
                      <a:pPr indent="0" lvl="0" marL="0" rtl="0" algn="ctr">
                        <a:spcBef>
                          <a:spcPts val="0"/>
                        </a:spcBef>
                        <a:spcAft>
                          <a:spcPts val="0"/>
                        </a:spcAft>
                        <a:buNone/>
                      </a:pPr>
                      <a:r>
                        <a:rPr b="1" lang="en" sz="1000"/>
                        <a:t>KF</a:t>
                      </a:r>
                      <a:endParaRPr b="1" sz="1000"/>
                    </a:p>
                  </a:txBody>
                  <a:tcPr marT="91425" marB="91425" marR="91425" marL="91425">
                    <a:solidFill>
                      <a:srgbClr val="EFEFEF"/>
                    </a:solidFill>
                  </a:tcPr>
                </a:tc>
                <a:tc>
                  <a:txBody>
                    <a:bodyPr/>
                    <a:lstStyle/>
                    <a:p>
                      <a:pPr indent="0" lvl="0" marL="0" rtl="0" algn="ctr">
                        <a:spcBef>
                          <a:spcPts val="0"/>
                        </a:spcBef>
                        <a:spcAft>
                          <a:spcPts val="0"/>
                        </a:spcAft>
                        <a:buNone/>
                      </a:pPr>
                      <a:r>
                        <a:rPr b="1" lang="en" sz="1000"/>
                        <a:t>PF</a:t>
                      </a:r>
                      <a:endParaRPr b="1" sz="1000"/>
                    </a:p>
                  </a:txBody>
                  <a:tcPr marT="91425" marB="91425" marR="91425" marL="91425">
                    <a:solidFill>
                      <a:srgbClr val="EFEFEF"/>
                    </a:solidFill>
                  </a:tcPr>
                </a:tc>
              </a:tr>
              <a:tr h="191900">
                <a:tc>
                  <a:txBody>
                    <a:bodyPr/>
                    <a:lstStyle/>
                    <a:p>
                      <a:pPr indent="0" lvl="0" marL="0" rtl="0" algn="ctr">
                        <a:spcBef>
                          <a:spcPts val="0"/>
                        </a:spcBef>
                        <a:spcAft>
                          <a:spcPts val="0"/>
                        </a:spcAft>
                        <a:buNone/>
                      </a:pPr>
                      <a:r>
                        <a:rPr lang="en" sz="1000"/>
                        <a:t>1m</a:t>
                      </a:r>
                      <a:endParaRPr sz="1000"/>
                    </a:p>
                  </a:txBody>
                  <a:tcPr marT="91425" marB="91425" marR="91425" marL="91425">
                    <a:solidFill>
                      <a:srgbClr val="EFEFEF"/>
                    </a:solidFill>
                  </a:tcPr>
                </a:tc>
                <a:tc>
                  <a:txBody>
                    <a:bodyPr/>
                    <a:lstStyle/>
                    <a:p>
                      <a:pPr indent="0" lvl="0" marL="0" rtl="0" algn="ctr">
                        <a:spcBef>
                          <a:spcPts val="0"/>
                        </a:spcBef>
                        <a:spcAft>
                          <a:spcPts val="0"/>
                        </a:spcAft>
                        <a:buNone/>
                      </a:pPr>
                      <a:r>
                        <a:rPr lang="en" sz="1000"/>
                        <a:t>0.175286</a:t>
                      </a:r>
                      <a:endParaRPr sz="1000"/>
                    </a:p>
                  </a:txBody>
                  <a:tcPr marT="91425" marB="91425" marR="91425" marL="91425"/>
                </a:tc>
                <a:tc>
                  <a:txBody>
                    <a:bodyPr/>
                    <a:lstStyle/>
                    <a:p>
                      <a:pPr indent="0" lvl="0" marL="0" rtl="0" algn="ctr">
                        <a:spcBef>
                          <a:spcPts val="0"/>
                        </a:spcBef>
                        <a:spcAft>
                          <a:spcPts val="0"/>
                        </a:spcAft>
                        <a:buNone/>
                      </a:pPr>
                      <a:r>
                        <a:rPr lang="en" sz="1000"/>
                        <a:t>0.147270</a:t>
                      </a:r>
                      <a:endParaRPr sz="1000"/>
                    </a:p>
                  </a:txBody>
                  <a:tcPr marT="91425" marB="91425" marR="91425" marL="91425"/>
                </a:tc>
                <a:tc>
                  <a:txBody>
                    <a:bodyPr/>
                    <a:lstStyle/>
                    <a:p>
                      <a:pPr indent="0" lvl="0" marL="0" rtl="0" algn="ctr">
                        <a:spcBef>
                          <a:spcPts val="0"/>
                        </a:spcBef>
                        <a:spcAft>
                          <a:spcPts val="0"/>
                        </a:spcAft>
                        <a:buNone/>
                      </a:pPr>
                      <a:r>
                        <a:rPr lang="en" sz="1000"/>
                        <a:t>0.147053</a:t>
                      </a:r>
                      <a:endParaRPr sz="1000"/>
                    </a:p>
                  </a:txBody>
                  <a:tcPr marT="91425" marB="91425" marR="91425" marL="91425"/>
                </a:tc>
              </a:tr>
              <a:tr h="191900">
                <a:tc>
                  <a:txBody>
                    <a:bodyPr/>
                    <a:lstStyle/>
                    <a:p>
                      <a:pPr indent="0" lvl="0" marL="0" rtl="0" algn="ctr">
                        <a:spcBef>
                          <a:spcPts val="0"/>
                        </a:spcBef>
                        <a:spcAft>
                          <a:spcPts val="0"/>
                        </a:spcAft>
                        <a:buNone/>
                      </a:pPr>
                      <a:r>
                        <a:rPr lang="en" sz="1000"/>
                        <a:t>2m</a:t>
                      </a:r>
                      <a:endParaRPr sz="1000"/>
                    </a:p>
                  </a:txBody>
                  <a:tcPr marT="91425" marB="91425" marR="91425" marL="91425">
                    <a:solidFill>
                      <a:srgbClr val="EFEFEF"/>
                    </a:solidFill>
                  </a:tcPr>
                </a:tc>
                <a:tc>
                  <a:txBody>
                    <a:bodyPr/>
                    <a:lstStyle/>
                    <a:p>
                      <a:pPr indent="0" lvl="0" marL="0" rtl="0" algn="ctr">
                        <a:spcBef>
                          <a:spcPts val="0"/>
                        </a:spcBef>
                        <a:spcAft>
                          <a:spcPts val="0"/>
                        </a:spcAft>
                        <a:buNone/>
                      </a:pPr>
                      <a:r>
                        <a:rPr lang="en" sz="1000"/>
                        <a:t>1.291172</a:t>
                      </a:r>
                      <a:endParaRPr sz="1000"/>
                    </a:p>
                  </a:txBody>
                  <a:tcPr marT="91425" marB="91425" marR="91425" marL="91425"/>
                </a:tc>
                <a:tc>
                  <a:txBody>
                    <a:bodyPr/>
                    <a:lstStyle/>
                    <a:p>
                      <a:pPr indent="0" lvl="0" marL="0" rtl="0" algn="ctr">
                        <a:spcBef>
                          <a:spcPts val="0"/>
                        </a:spcBef>
                        <a:spcAft>
                          <a:spcPts val="0"/>
                        </a:spcAft>
                        <a:buNone/>
                      </a:pPr>
                      <a:r>
                        <a:rPr lang="en" sz="1000"/>
                        <a:t>1.259012</a:t>
                      </a:r>
                      <a:endParaRPr sz="1000"/>
                    </a:p>
                  </a:txBody>
                  <a:tcPr marT="91425" marB="91425" marR="91425" marL="91425"/>
                </a:tc>
                <a:tc>
                  <a:txBody>
                    <a:bodyPr/>
                    <a:lstStyle/>
                    <a:p>
                      <a:pPr indent="0" lvl="0" marL="0" rtl="0" algn="ctr">
                        <a:spcBef>
                          <a:spcPts val="0"/>
                        </a:spcBef>
                        <a:spcAft>
                          <a:spcPts val="0"/>
                        </a:spcAft>
                        <a:buNone/>
                      </a:pPr>
                      <a:r>
                        <a:rPr lang="en" sz="1000"/>
                        <a:t>1.274565</a:t>
                      </a:r>
                      <a:endParaRPr sz="1000"/>
                    </a:p>
                  </a:txBody>
                  <a:tcPr marT="91425" marB="91425" marR="91425" marL="91425"/>
                </a:tc>
              </a:tr>
              <a:tr h="191900">
                <a:tc>
                  <a:txBody>
                    <a:bodyPr/>
                    <a:lstStyle/>
                    <a:p>
                      <a:pPr indent="0" lvl="0" marL="0" rtl="0" algn="ctr">
                        <a:spcBef>
                          <a:spcPts val="0"/>
                        </a:spcBef>
                        <a:spcAft>
                          <a:spcPts val="0"/>
                        </a:spcAft>
                        <a:buNone/>
                      </a:pPr>
                      <a:r>
                        <a:rPr lang="en" sz="1000"/>
                        <a:t>3m</a:t>
                      </a:r>
                      <a:endParaRPr sz="1000"/>
                    </a:p>
                  </a:txBody>
                  <a:tcPr marT="91425" marB="91425" marR="91425" marL="91425">
                    <a:solidFill>
                      <a:srgbClr val="EFEFEF"/>
                    </a:solidFill>
                  </a:tcPr>
                </a:tc>
                <a:tc>
                  <a:txBody>
                    <a:bodyPr/>
                    <a:lstStyle/>
                    <a:p>
                      <a:pPr indent="0" lvl="0" marL="0" rtl="0" algn="ctr">
                        <a:spcBef>
                          <a:spcPts val="0"/>
                        </a:spcBef>
                        <a:spcAft>
                          <a:spcPts val="0"/>
                        </a:spcAft>
                        <a:buNone/>
                      </a:pPr>
                      <a:r>
                        <a:rPr lang="en" sz="1000"/>
                        <a:t>0.764925</a:t>
                      </a:r>
                      <a:endParaRPr sz="1000"/>
                    </a:p>
                  </a:txBody>
                  <a:tcPr marT="91425" marB="91425" marR="91425" marL="91425"/>
                </a:tc>
                <a:tc>
                  <a:txBody>
                    <a:bodyPr/>
                    <a:lstStyle/>
                    <a:p>
                      <a:pPr indent="0" lvl="0" marL="0" rtl="0" algn="ctr">
                        <a:spcBef>
                          <a:spcPts val="0"/>
                        </a:spcBef>
                        <a:spcAft>
                          <a:spcPts val="0"/>
                        </a:spcAft>
                        <a:buNone/>
                      </a:pPr>
                      <a:r>
                        <a:rPr lang="en" sz="1000"/>
                        <a:t>0.629269</a:t>
                      </a:r>
                      <a:endParaRPr sz="1000"/>
                    </a:p>
                  </a:txBody>
                  <a:tcPr marT="91425" marB="91425" marR="91425" marL="91425"/>
                </a:tc>
                <a:tc>
                  <a:txBody>
                    <a:bodyPr/>
                    <a:lstStyle/>
                    <a:p>
                      <a:pPr indent="0" lvl="0" marL="0" rtl="0" algn="ctr">
                        <a:spcBef>
                          <a:spcPts val="0"/>
                        </a:spcBef>
                        <a:spcAft>
                          <a:spcPts val="0"/>
                        </a:spcAft>
                        <a:buNone/>
                      </a:pPr>
                      <a:r>
                        <a:rPr lang="en" sz="1000"/>
                        <a:t>0.678469</a:t>
                      </a:r>
                      <a:endParaRPr sz="1000"/>
                    </a:p>
                  </a:txBody>
                  <a:tcPr marT="91425" marB="91425" marR="91425" marL="91425"/>
                </a:tc>
              </a:tr>
              <a:tr h="191900">
                <a:tc>
                  <a:txBody>
                    <a:bodyPr/>
                    <a:lstStyle/>
                    <a:p>
                      <a:pPr indent="0" lvl="0" marL="0" rtl="0" algn="ctr">
                        <a:spcBef>
                          <a:spcPts val="0"/>
                        </a:spcBef>
                        <a:spcAft>
                          <a:spcPts val="0"/>
                        </a:spcAft>
                        <a:buNone/>
                      </a:pPr>
                      <a:r>
                        <a:rPr lang="en" sz="1000"/>
                        <a:t>5m</a:t>
                      </a:r>
                      <a:endParaRPr sz="1000"/>
                    </a:p>
                  </a:txBody>
                  <a:tcPr marT="91425" marB="91425" marR="91425" marL="91425">
                    <a:solidFill>
                      <a:srgbClr val="EFEFEF"/>
                    </a:solidFill>
                  </a:tcPr>
                </a:tc>
                <a:tc>
                  <a:txBody>
                    <a:bodyPr/>
                    <a:lstStyle/>
                    <a:p>
                      <a:pPr indent="0" lvl="0" marL="0" rtl="0" algn="ctr">
                        <a:spcBef>
                          <a:spcPts val="0"/>
                        </a:spcBef>
                        <a:spcAft>
                          <a:spcPts val="0"/>
                        </a:spcAft>
                        <a:buNone/>
                      </a:pPr>
                      <a:r>
                        <a:rPr lang="en" sz="1000"/>
                        <a:t>1.936142</a:t>
                      </a:r>
                      <a:endParaRPr sz="1000"/>
                    </a:p>
                  </a:txBody>
                  <a:tcPr marT="91425" marB="91425" marR="91425" marL="91425"/>
                </a:tc>
                <a:tc>
                  <a:txBody>
                    <a:bodyPr/>
                    <a:lstStyle/>
                    <a:p>
                      <a:pPr indent="0" lvl="0" marL="0" rtl="0" algn="ctr">
                        <a:spcBef>
                          <a:spcPts val="0"/>
                        </a:spcBef>
                        <a:spcAft>
                          <a:spcPts val="0"/>
                        </a:spcAft>
                        <a:buNone/>
                      </a:pPr>
                      <a:r>
                        <a:rPr lang="en" sz="1000"/>
                        <a:t>0.974871</a:t>
                      </a:r>
                      <a:endParaRPr sz="1000"/>
                    </a:p>
                  </a:txBody>
                  <a:tcPr marT="91425" marB="91425" marR="91425" marL="91425"/>
                </a:tc>
                <a:tc>
                  <a:txBody>
                    <a:bodyPr/>
                    <a:lstStyle/>
                    <a:p>
                      <a:pPr indent="0" lvl="0" marL="0" rtl="0" algn="ctr">
                        <a:spcBef>
                          <a:spcPts val="0"/>
                        </a:spcBef>
                        <a:spcAft>
                          <a:spcPts val="0"/>
                        </a:spcAft>
                        <a:buNone/>
                      </a:pPr>
                      <a:r>
                        <a:rPr lang="en" sz="1000"/>
                        <a:t>1.266580</a:t>
                      </a:r>
                      <a:endParaRPr sz="1000"/>
                    </a:p>
                  </a:txBody>
                  <a:tcPr marT="91425" marB="91425" marR="91425" marL="91425"/>
                </a:tc>
              </a:tr>
            </a:tbl>
          </a:graphicData>
        </a:graphic>
      </p:graphicFrame>
      <p:sp>
        <p:nvSpPr>
          <p:cNvPr id="282" name="Google Shape;282;p36"/>
          <p:cNvSpPr txBox="1"/>
          <p:nvPr/>
        </p:nvSpPr>
        <p:spPr>
          <a:xfrm>
            <a:off x="1247900" y="3455450"/>
            <a:ext cx="1952400" cy="3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Total Error (in m)</a:t>
            </a:r>
            <a:endParaRPr>
              <a:latin typeface="Lato"/>
              <a:ea typeface="Lato"/>
              <a:cs typeface="Lato"/>
              <a:sym typeface="Lato"/>
            </a:endParaRPr>
          </a:p>
        </p:txBody>
      </p:sp>
      <p:sp>
        <p:nvSpPr>
          <p:cNvPr id="283" name="Google Shape;283;p36"/>
          <p:cNvSpPr txBox="1"/>
          <p:nvPr/>
        </p:nvSpPr>
        <p:spPr>
          <a:xfrm>
            <a:off x="5653275" y="3455450"/>
            <a:ext cx="2192100" cy="31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Standard Deviation</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or RMS Error</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 </a:t>
            </a:r>
            <a:r>
              <a:rPr lang="en">
                <a:latin typeface="Lato"/>
                <a:ea typeface="Lato"/>
                <a:cs typeface="Lato"/>
                <a:sym typeface="Lato"/>
              </a:rPr>
              <a:t>(in m)</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89" name="Google Shape;289;p37"/>
          <p:cNvSpPr txBox="1"/>
          <p:nvPr>
            <p:ph idx="1" type="body"/>
          </p:nvPr>
        </p:nvSpPr>
        <p:spPr>
          <a:xfrm>
            <a:off x="729450" y="1309250"/>
            <a:ext cx="7688700" cy="347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results of the experiment showed that post filtering, the readings become much more reliable and can be used for real-time distance estimation in localization.</a:t>
            </a:r>
            <a:endParaRPr/>
          </a:p>
          <a:p>
            <a:pPr indent="-311150" lvl="0" marL="457200" rtl="0" algn="l">
              <a:spcBef>
                <a:spcPts val="0"/>
              </a:spcBef>
              <a:spcAft>
                <a:spcPts val="0"/>
              </a:spcAft>
              <a:buSzPts val="1300"/>
              <a:buChar char="●"/>
            </a:pPr>
            <a:r>
              <a:rPr lang="en"/>
              <a:t>Both the algorithms produced strikingly similar results in terms of error correction and noise reduction.</a:t>
            </a:r>
            <a:endParaRPr/>
          </a:p>
          <a:p>
            <a:pPr indent="-311150" lvl="0" marL="457200" rtl="0" algn="l">
              <a:spcBef>
                <a:spcPts val="0"/>
              </a:spcBef>
              <a:spcAft>
                <a:spcPts val="0"/>
              </a:spcAft>
              <a:buSzPts val="1300"/>
              <a:buChar char="●"/>
            </a:pPr>
            <a:r>
              <a:rPr lang="en"/>
              <a:t>KF follows the curve closer than PF which often helps in reaching the actual value faster, thus reducing the time of error, whereas PF showed better noise reduction characteristics, thus flattening the noisy curve.</a:t>
            </a:r>
            <a:endParaRPr/>
          </a:p>
          <a:p>
            <a:pPr indent="-311150" lvl="0" marL="457200" rtl="0" algn="l">
              <a:spcBef>
                <a:spcPts val="0"/>
              </a:spcBef>
              <a:spcAft>
                <a:spcPts val="0"/>
              </a:spcAft>
              <a:buSzPts val="1300"/>
              <a:buChar char="●"/>
            </a:pPr>
            <a:r>
              <a:rPr lang="en"/>
              <a:t>KF showed much better performance than PF in terms of computational efficiency.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5" name="Google Shape;295;p38"/>
          <p:cNvSpPr txBox="1"/>
          <p:nvPr>
            <p:ph idx="1" type="body"/>
          </p:nvPr>
        </p:nvSpPr>
        <p:spPr>
          <a:xfrm>
            <a:off x="729450" y="1309250"/>
            <a:ext cx="7688700" cy="347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Andrew Mackey, Petros Spachos, and Konstantinos N Plataniotis. Enhanced indoor navigation system with beacons and kalman filters. In 2018 IEEE Global Conference on Signal and Information Processing (GlobalSIP), pages 947{950. IEEE, 2018.</a:t>
            </a:r>
            <a:endParaRPr/>
          </a:p>
          <a:p>
            <a:pPr indent="-311150" lvl="0" marL="457200" rtl="0" algn="l">
              <a:spcBef>
                <a:spcPts val="0"/>
              </a:spcBef>
              <a:spcAft>
                <a:spcPts val="0"/>
              </a:spcAft>
              <a:buSzPts val="1300"/>
              <a:buChar char="●"/>
            </a:pPr>
            <a:r>
              <a:rPr lang="en"/>
              <a:t>MW Khan, N Salman, A Ali, AM Khan, and AH Kemp. A comparative study of target tracking with kalman lter, extended kalman lter and particle lter using received signal strength measurements. In 2015 International Conference on Emerging Technologies (ICET), pages 1-6. IEEE, 2015.</a:t>
            </a:r>
            <a:endParaRPr/>
          </a:p>
          <a:p>
            <a:pPr indent="-311150" lvl="0" marL="457200" rtl="0" algn="l">
              <a:spcBef>
                <a:spcPts val="0"/>
              </a:spcBef>
              <a:spcAft>
                <a:spcPts val="0"/>
              </a:spcAft>
              <a:buSzPts val="1300"/>
              <a:buChar char="●"/>
            </a:pPr>
            <a:r>
              <a:rPr lang="en"/>
              <a:t>Mathias Pelka and Horst Hellbruck. Introduction, discussion and evaluation of recursive bayesian filters for linear and nonlinear filtering problems in indoor localization. In 2016 International Conference on Indoor Positioning and Indoor Navigation (IPIN), pages 1-8. IEEE, 2016.</a:t>
            </a:r>
            <a:endParaRPr/>
          </a:p>
          <a:p>
            <a:pPr indent="-311150" lvl="0" marL="457200" rtl="0" algn="l">
              <a:spcBef>
                <a:spcPts val="0"/>
              </a:spcBef>
              <a:spcAft>
                <a:spcPts val="0"/>
              </a:spcAft>
              <a:buSzPts val="1300"/>
              <a:buChar char="●"/>
            </a:pPr>
            <a:r>
              <a:rPr lang="en"/>
              <a:t>Janja Svecko, Marko Malajner, and Dusan Gleich. Distance estimation using rssi and particle filter. ISA transactions, 55:275-285, 2015.</a:t>
            </a:r>
            <a:endParaRPr/>
          </a:p>
          <a:p>
            <a:pPr indent="-311150" lvl="0" marL="457200" rtl="0" algn="l">
              <a:spcBef>
                <a:spcPts val="0"/>
              </a:spcBef>
              <a:spcAft>
                <a:spcPts val="0"/>
              </a:spcAft>
              <a:buSzPts val="1300"/>
              <a:buChar char="●"/>
            </a:pPr>
            <a:r>
              <a:rPr lang="en"/>
              <a:t>Thorsten Nowak, Markus Hartmann, and Jorn Thielecke. Simultaneous position and channel parameter estimation applying adaptive kalman filters. In 2018 11th German Microwave Conference (GeMiC), pages 115-118. IEEE, 2018.</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1" name="Google Shape;301;p39"/>
          <p:cNvSpPr txBox="1"/>
          <p:nvPr>
            <p:ph idx="1" type="body"/>
          </p:nvPr>
        </p:nvSpPr>
        <p:spPr>
          <a:xfrm>
            <a:off x="729450" y="1309250"/>
            <a:ext cx="7688700" cy="347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Kaibi Zhang, Yangchuan Zhang, and Subo Wan. Research of rssi indoor ranging algorithm based on gaussian-kalman linear filtering. In 2016 IEEE Advanced Information Management, Communicates, Electronic and Automation Control Conference (IMCEC), pages 1628-1632. IEEE, 2016.</a:t>
            </a:r>
            <a:endParaRPr/>
          </a:p>
          <a:p>
            <a:pPr indent="-311150" lvl="0" marL="457200" rtl="0" algn="l">
              <a:spcBef>
                <a:spcPts val="0"/>
              </a:spcBef>
              <a:spcAft>
                <a:spcPts val="0"/>
              </a:spcAft>
              <a:buSzPts val="1300"/>
              <a:buChar char="●"/>
            </a:pPr>
            <a:r>
              <a:rPr lang="en"/>
              <a:t>Faheem Zafari, Ioannis Papapanagiotou, Michael Devetsikiotis, and Thomas Hacker. An ibeacon based proximity and indoor localization system. arXiv preprint arXiv:1703.07876, 2017.</a:t>
            </a:r>
            <a:endParaRPr/>
          </a:p>
          <a:p>
            <a:pPr indent="-311150" lvl="0" marL="457200" rtl="0" algn="l">
              <a:spcBef>
                <a:spcPts val="0"/>
              </a:spcBef>
              <a:spcAft>
                <a:spcPts val="0"/>
              </a:spcAft>
              <a:buSzPts val="1300"/>
              <a:buChar char="●"/>
            </a:pPr>
            <a:r>
              <a:rPr lang="en"/>
              <a:t>Faheem Zafari, Ioannis Papapanagiotou, and Thomas J Hacker. A novel bayesian filtering based algorithm for rssi-based indoor localization. In 2018 IEEE International Conference on Communications (ICC), pages 1-7. IEEE, 2018.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56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and Motivation</a:t>
            </a:r>
            <a:endParaRPr/>
          </a:p>
        </p:txBody>
      </p:sp>
      <p:sp>
        <p:nvSpPr>
          <p:cNvPr id="99" name="Google Shape;99;p15"/>
          <p:cNvSpPr txBox="1"/>
          <p:nvPr>
            <p:ph idx="1" type="body"/>
          </p:nvPr>
        </p:nvSpPr>
        <p:spPr>
          <a:xfrm>
            <a:off x="577050" y="1344300"/>
            <a:ext cx="3774300" cy="3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u="sng"/>
              <a:t>Abstract</a:t>
            </a:r>
            <a:endParaRPr b="1" sz="1400" u="sng"/>
          </a:p>
          <a:p>
            <a:pPr indent="0" lvl="0" marL="0" rtl="0" algn="just">
              <a:spcBef>
                <a:spcPts val="1600"/>
              </a:spcBef>
              <a:spcAft>
                <a:spcPts val="0"/>
              </a:spcAft>
              <a:buNone/>
            </a:pPr>
            <a:r>
              <a:rPr lang="en"/>
              <a:t>Increasing demand for Indoor Positioning has motivated researchers to explore more efficient and accurate methods. Most contemporary real-time solutions involve measuring RSSI and converting the measurement into distance. Yet RSSI values are not reliable due to high fluctuations caused by environmental factors and multiple reflections. This study intends to compare between two most commonly used filters for RSSI localization problems, Kalman Filter and Particle Filter, in terms of accuracy, power consumption and efficiency.</a:t>
            </a:r>
            <a:endParaRPr/>
          </a:p>
          <a:p>
            <a:pPr indent="0" lvl="0" marL="0" rtl="0" algn="just">
              <a:spcBef>
                <a:spcPts val="1600"/>
              </a:spcBef>
              <a:spcAft>
                <a:spcPts val="1600"/>
              </a:spcAft>
              <a:buNone/>
            </a:pPr>
            <a:r>
              <a:t/>
            </a:r>
            <a:endParaRPr/>
          </a:p>
        </p:txBody>
      </p:sp>
      <p:sp>
        <p:nvSpPr>
          <p:cNvPr id="100" name="Google Shape;100;p15"/>
          <p:cNvSpPr txBox="1"/>
          <p:nvPr>
            <p:ph idx="2" type="body"/>
          </p:nvPr>
        </p:nvSpPr>
        <p:spPr>
          <a:xfrm>
            <a:off x="4795950" y="1344300"/>
            <a:ext cx="3774300" cy="3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u="sng"/>
              <a:t>Motivation</a:t>
            </a:r>
            <a:endParaRPr b="1" sz="1400" u="sng"/>
          </a:p>
          <a:p>
            <a:pPr indent="0" lvl="0" marL="0" rtl="0" algn="just">
              <a:spcBef>
                <a:spcPts val="1600"/>
              </a:spcBef>
              <a:spcAft>
                <a:spcPts val="0"/>
              </a:spcAft>
              <a:buNone/>
            </a:pPr>
            <a:r>
              <a:rPr lang="en"/>
              <a:t>Despite the advantages of using RSSI, accurate measurement of RSSI for actual use in real-time Indoor Positioning Systems faces many problems because the effect of the environment and the devices themselves is very high on the signal.</a:t>
            </a:r>
            <a:endParaRPr/>
          </a:p>
          <a:p>
            <a:pPr indent="-311150" lvl="0" marL="457200" rtl="0" algn="just">
              <a:spcBef>
                <a:spcPts val="1600"/>
              </a:spcBef>
              <a:spcAft>
                <a:spcPts val="0"/>
              </a:spcAft>
              <a:buSzPts val="1300"/>
              <a:buAutoNum type="arabicPeriod"/>
            </a:pPr>
            <a:r>
              <a:rPr lang="en"/>
              <a:t>Multipath Effect</a:t>
            </a:r>
            <a:endParaRPr/>
          </a:p>
          <a:p>
            <a:pPr indent="-311150" lvl="0" marL="457200" rtl="0" algn="just">
              <a:spcBef>
                <a:spcPts val="0"/>
              </a:spcBef>
              <a:spcAft>
                <a:spcPts val="0"/>
              </a:spcAft>
              <a:buSzPts val="1300"/>
              <a:buAutoNum type="arabicPeriod"/>
            </a:pPr>
            <a:r>
              <a:rPr lang="en"/>
              <a:t>Shadow Fading Effect</a:t>
            </a:r>
            <a:endParaRPr/>
          </a:p>
          <a:p>
            <a:pPr indent="-311150" lvl="0" marL="457200" rtl="0" algn="just">
              <a:spcBef>
                <a:spcPts val="0"/>
              </a:spcBef>
              <a:spcAft>
                <a:spcPts val="0"/>
              </a:spcAft>
              <a:buSzPts val="1300"/>
              <a:buAutoNum type="arabicPeriod"/>
            </a:pPr>
            <a:r>
              <a:rPr lang="en"/>
              <a:t>Interference</a:t>
            </a:r>
            <a:endParaRPr/>
          </a:p>
          <a:p>
            <a:pPr indent="-311150" lvl="0" marL="457200" rtl="0" algn="just">
              <a:spcBef>
                <a:spcPts val="0"/>
              </a:spcBef>
              <a:spcAft>
                <a:spcPts val="0"/>
              </a:spcAft>
              <a:buSzPts val="1300"/>
              <a:buAutoNum type="arabicPeriod"/>
            </a:pPr>
            <a:r>
              <a:rPr lang="en"/>
              <a:t>Environmental Effects</a:t>
            </a:r>
            <a:endParaRPr/>
          </a:p>
          <a:p>
            <a:pPr indent="0" lvl="0" marL="0" rtl="0" algn="just">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06" name="Google Shape;106;p16"/>
          <p:cNvSpPr txBox="1"/>
          <p:nvPr>
            <p:ph idx="1" type="body"/>
          </p:nvPr>
        </p:nvSpPr>
        <p:spPr>
          <a:xfrm>
            <a:off x="729450" y="1309250"/>
            <a:ext cx="7688700" cy="3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have been many approaches toward filtering of RSSI to make it usable in finding distance. Some approaches are based on simple arithmetic estimations, such as - </a:t>
            </a:r>
            <a:endParaRPr/>
          </a:p>
          <a:p>
            <a:pPr indent="-311150" lvl="0" marL="457200" rtl="0" algn="l">
              <a:spcBef>
                <a:spcPts val="1600"/>
              </a:spcBef>
              <a:spcAft>
                <a:spcPts val="0"/>
              </a:spcAft>
              <a:buSzPts val="1300"/>
              <a:buChar char="●"/>
            </a:pPr>
            <a:r>
              <a:rPr lang="en"/>
              <a:t>Simple Moving Average, Exponential Moving Average</a:t>
            </a:r>
            <a:endParaRPr/>
          </a:p>
          <a:p>
            <a:pPr indent="-311150" lvl="0" marL="457200" rtl="0" algn="l">
              <a:spcBef>
                <a:spcPts val="0"/>
              </a:spcBef>
              <a:spcAft>
                <a:spcPts val="0"/>
              </a:spcAft>
              <a:buSzPts val="1300"/>
              <a:buChar char="●"/>
            </a:pPr>
            <a:r>
              <a:rPr lang="en"/>
              <a:t>Moving Median, Moving Mode methods</a:t>
            </a:r>
            <a:endParaRPr/>
          </a:p>
          <a:p>
            <a:pPr indent="-311150" lvl="0" marL="457200" rtl="0" algn="l">
              <a:spcBef>
                <a:spcPts val="0"/>
              </a:spcBef>
              <a:spcAft>
                <a:spcPts val="0"/>
              </a:spcAft>
              <a:buSzPts val="1300"/>
              <a:buChar char="●"/>
            </a:pPr>
            <a:r>
              <a:rPr lang="en"/>
              <a:t>Alpha Trimmed Mean</a:t>
            </a:r>
            <a:endParaRPr/>
          </a:p>
          <a:p>
            <a:pPr indent="-311150" lvl="0" marL="457200" rtl="0" algn="l">
              <a:spcBef>
                <a:spcPts val="0"/>
              </a:spcBef>
              <a:spcAft>
                <a:spcPts val="0"/>
              </a:spcAft>
              <a:buSzPts val="1300"/>
              <a:buChar char="●"/>
            </a:pPr>
            <a:r>
              <a:rPr lang="en"/>
              <a:t>Adaptive-Bounds Band-Pass Moving-Average filter</a:t>
            </a:r>
            <a:endParaRPr/>
          </a:p>
          <a:p>
            <a:pPr indent="-311150" lvl="0" marL="457200" rtl="0" algn="l">
              <a:spcBef>
                <a:spcPts val="0"/>
              </a:spcBef>
              <a:spcAft>
                <a:spcPts val="0"/>
              </a:spcAft>
              <a:buSzPts val="1300"/>
              <a:buChar char="●"/>
            </a:pPr>
            <a:r>
              <a:rPr lang="en"/>
              <a:t>Weighted Average filter</a:t>
            </a:r>
            <a:endParaRPr/>
          </a:p>
          <a:p>
            <a:pPr indent="0" lvl="0" marL="0" rtl="0" algn="l">
              <a:spcBef>
                <a:spcPts val="1600"/>
              </a:spcBef>
              <a:spcAft>
                <a:spcPts val="0"/>
              </a:spcAft>
              <a:buNone/>
            </a:pPr>
            <a:r>
              <a:rPr lang="en"/>
              <a:t>Most researches have been focussed on stochastic and probabilistic approach such as Bayesian Filtering methods -</a:t>
            </a:r>
            <a:endParaRPr/>
          </a:p>
          <a:p>
            <a:pPr indent="-311150" lvl="0" marL="457200" rtl="0" algn="l">
              <a:spcBef>
                <a:spcPts val="1600"/>
              </a:spcBef>
              <a:spcAft>
                <a:spcPts val="0"/>
              </a:spcAft>
              <a:buSzPts val="1300"/>
              <a:buChar char="●"/>
            </a:pPr>
            <a:r>
              <a:rPr lang="en"/>
              <a:t>Kalman Filter, Extended Kalman Filter</a:t>
            </a:r>
            <a:endParaRPr/>
          </a:p>
          <a:p>
            <a:pPr indent="-311150" lvl="0" marL="457200" rtl="0" algn="l">
              <a:spcBef>
                <a:spcPts val="0"/>
              </a:spcBef>
              <a:spcAft>
                <a:spcPts val="0"/>
              </a:spcAft>
              <a:buSzPts val="1300"/>
              <a:buChar char="●"/>
            </a:pPr>
            <a:r>
              <a:rPr lang="en"/>
              <a:t>Unscented Kalman Filter</a:t>
            </a:r>
            <a:endParaRPr/>
          </a:p>
          <a:p>
            <a:pPr indent="-311150" lvl="0" marL="457200" rtl="0" algn="l">
              <a:spcBef>
                <a:spcPts val="0"/>
              </a:spcBef>
              <a:spcAft>
                <a:spcPts val="0"/>
              </a:spcAft>
              <a:buSzPts val="1300"/>
              <a:buChar char="●"/>
            </a:pPr>
            <a:r>
              <a:rPr lang="en"/>
              <a:t>Particle Filter</a:t>
            </a:r>
            <a:endParaRPr/>
          </a:p>
          <a:p>
            <a:pPr indent="-311150" lvl="0" marL="457200" rtl="0" algn="l">
              <a:spcBef>
                <a:spcPts val="0"/>
              </a:spcBef>
              <a:spcAft>
                <a:spcPts val="0"/>
              </a:spcAft>
              <a:buSzPts val="1300"/>
              <a:buChar char="●"/>
            </a:pPr>
            <a:r>
              <a:rPr lang="en"/>
              <a:t>Gaussian Filter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729450" y="1309250"/>
            <a:ext cx="7688700" cy="347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[Mackey, 2018]</a:t>
            </a:r>
            <a:r>
              <a:rPr lang="en"/>
              <a:t> - </a:t>
            </a:r>
            <a:r>
              <a:rPr lang="en"/>
              <a:t>A simple static Kalman Filter (KF) was implemented and their results show that the Kalman Filter provides impressive improvements to system performance. The overall error was improved by up to 79% by applying the filter. Their observations depict the effect of the size and locality of the geo-fence in the resulting accuracy. Another notable observation is that as the distance between the anchor nodes, i.e. the beacons, increases the system is less affected by noise. Thus their system was suggested for larger indoor environments.</a:t>
            </a:r>
            <a:endParaRPr/>
          </a:p>
          <a:p>
            <a:pPr indent="-311150" lvl="0" marL="457200" rtl="0" algn="l">
              <a:spcBef>
                <a:spcPts val="0"/>
              </a:spcBef>
              <a:spcAft>
                <a:spcPts val="0"/>
              </a:spcAft>
              <a:buSzPts val="1300"/>
              <a:buChar char="●"/>
            </a:pPr>
            <a:r>
              <a:rPr b="1" lang="en"/>
              <a:t>[Khan, 2015]</a:t>
            </a:r>
            <a:r>
              <a:rPr lang="en"/>
              <a:t> - The paper compares Kalman Filter (KF), Extended Kalman Filter (EKF) and the Particle Filter (PF) in the context of a constant velocity motion model. The tracking is done in a 2-Dimensional model where the RSSI from one target node moving with a constant speed and sudden changes in its direction is observed. The results show that EKF exhibits superior performance than KF and the PF, despite being computationally expensive, outperforms EKF and KF by a big margin, especially a when large number of particles are used. For a smaller number of particles EKF may show better performance than PF.</a:t>
            </a:r>
            <a:endParaRPr/>
          </a:p>
        </p:txBody>
      </p:sp>
      <p:sp>
        <p:nvSpPr>
          <p:cNvPr id="112" name="Google Shape;112;p17"/>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on Papers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729450" y="1309250"/>
            <a:ext cx="7688700" cy="347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a:t>
            </a:r>
            <a:r>
              <a:rPr b="1" lang="en"/>
              <a:t>Pelka, 2016</a:t>
            </a:r>
            <a:r>
              <a:rPr b="1" lang="en"/>
              <a:t>]</a:t>
            </a:r>
            <a:r>
              <a:rPr lang="en"/>
              <a:t> - </a:t>
            </a:r>
            <a:r>
              <a:rPr lang="en"/>
              <a:t>Another in-depth comparison has been presented in this paper, between Kalman Filter (KF), Extended Kalman Filter (EKF), Unscented Kalman Filter (UKF) and Particle Filter (PF) using Ultra Wide Band (UWB) positioning system. They inferred that the performance of the filters depends on the system model as well as the actual implementation. The experimental results show that UKF delivered the best performance among all the filters. They found that the PF always performed below par with the Kalman filters. PF can always be applied regardless of linearity or non-linearity of the model, but its exceedingly high runtimes make it less applicable in real-time systems.</a:t>
            </a:r>
            <a:endParaRPr/>
          </a:p>
          <a:p>
            <a:pPr indent="-311150" lvl="0" marL="457200" rtl="0" algn="l">
              <a:spcBef>
                <a:spcPts val="0"/>
              </a:spcBef>
              <a:spcAft>
                <a:spcPts val="0"/>
              </a:spcAft>
              <a:buSzPts val="1300"/>
              <a:buChar char="●"/>
            </a:pPr>
            <a:r>
              <a:rPr b="1" lang="en"/>
              <a:t>[Svecko, 2015]</a:t>
            </a:r>
            <a:r>
              <a:rPr lang="en"/>
              <a:t> - They </a:t>
            </a:r>
            <a:r>
              <a:rPr lang="en"/>
              <a:t>demonstrated use of multiple antennas on the receiver, combining the readings and filtering using the PF to improve noise reduction and accuracy. They used different combinations of particle filter, ground-reflection model, log-normal model using different antenna-arrangements. Their results showed that the accuracy was better when using the proposed particle filter along with the ground-reflection model. They also inferred from the experiments that the selection of different resampling methods is not critical for the accuracy of the given algorithm. </a:t>
            </a:r>
            <a:endParaRPr/>
          </a:p>
        </p:txBody>
      </p:sp>
      <p:sp>
        <p:nvSpPr>
          <p:cNvPr id="118" name="Google Shape;118;p18"/>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on Papers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729450" y="1309250"/>
            <a:ext cx="7688700" cy="347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[Nowak, 2018]</a:t>
            </a:r>
            <a:r>
              <a:rPr lang="en"/>
              <a:t> - </a:t>
            </a:r>
            <a:r>
              <a:rPr lang="en"/>
              <a:t>The authors apply adaptive Kalman filters to simultaneously estimate the position and channel parameters in Wireless Sensor Networks (WSNs). They use the Unscented Kalman Filter (UKF) along with a time-variant noise process tracked by a Variational Bayesian approximation. The resultant algorithm, the Variational Bayesian Adaptive Unscented Kalman Filter (VBAUKF), does not suffer from performance degradation and the noise estimates match with the channel model. Adaptive filtering enables for optimal tracking performance in scenarios where the target objects traverse regions with different propagation characteristics.</a:t>
            </a:r>
            <a:endParaRPr/>
          </a:p>
          <a:p>
            <a:pPr indent="-311150" lvl="0" marL="457200" rtl="0" algn="l">
              <a:spcBef>
                <a:spcPts val="0"/>
              </a:spcBef>
              <a:spcAft>
                <a:spcPts val="0"/>
              </a:spcAft>
              <a:buSzPts val="1300"/>
              <a:buChar char="●"/>
            </a:pPr>
            <a:r>
              <a:rPr b="1" lang="en"/>
              <a:t>[Zhang, 2016]</a:t>
            </a:r>
            <a:r>
              <a:rPr lang="en"/>
              <a:t> - </a:t>
            </a:r>
            <a:r>
              <a:rPr lang="en"/>
              <a:t>A novel method is introduced,  which takes advantage of two filters - Gaussian Fitting Filter and Kalman Filter. Their analysis posits that the wide fluctuations in the RSSI cannot be completely eliminated by either Gaussian lter or Kalman filter alone. Thus they put forward the Gaussian-Kalman filtering algorithm. They first use the Gaussian Fitting filter with a large number of RSSI values. The estimate and standard deviation are used in the KF and finally linear regression is conducted on the output. Their algorithm was able to surpass both the Gaussian and Kalman filters in accuracy and noise elimination.</a:t>
            </a:r>
            <a:endParaRPr/>
          </a:p>
        </p:txBody>
      </p:sp>
      <p:sp>
        <p:nvSpPr>
          <p:cNvPr id="124" name="Google Shape;124;p19"/>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on Papers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729450" y="1309250"/>
            <a:ext cx="7688700" cy="3471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[Zafari, 2017]</a:t>
            </a:r>
            <a:r>
              <a:rPr lang="en"/>
              <a:t> - </a:t>
            </a:r>
            <a:r>
              <a:rPr lang="en"/>
              <a:t>A cascaded algorithm combining KF and PF was presented in this paper. The accuracy of localization is improved by 28.16% in 2D and 25.59% in 3D environmental contexts when compared to using only a PF. KF was used to smooth the signal and the smoothed RSSI values were used as input to PF for non-linear tracking. </a:t>
            </a:r>
            <a:endParaRPr/>
          </a:p>
          <a:p>
            <a:pPr indent="-311150" lvl="0" marL="457200" rtl="0" algn="l">
              <a:spcBef>
                <a:spcPts val="0"/>
              </a:spcBef>
              <a:spcAft>
                <a:spcPts val="0"/>
              </a:spcAft>
              <a:buSzPts val="1300"/>
              <a:buChar char="●"/>
            </a:pPr>
            <a:r>
              <a:rPr b="1" lang="en"/>
              <a:t>[Zafari, 2017]</a:t>
            </a:r>
            <a:r>
              <a:rPr lang="en"/>
              <a:t> - In this paper a</a:t>
            </a:r>
            <a:r>
              <a:rPr lang="en"/>
              <a:t>nother novel technique is proposed by the authors of the previous paper. They present a cascaded algorithm that combines PF and EKF in series to reduce the impact of multipath effects and noise on the RSSI. When compared with a lone PF, their Particle Filter - Extended Kalman Filter (PF-EKF) algorithm improved localization accuracy by 31.3% and 33.9% in 3D and 2D environments respectively. They also showed that the PF-EKF algorithm outperforms their previous work, the KF-PF cascaded algorithm in [Zafari, 2107].</a:t>
            </a:r>
            <a:endParaRPr/>
          </a:p>
        </p:txBody>
      </p:sp>
      <p:sp>
        <p:nvSpPr>
          <p:cNvPr id="130" name="Google Shape;130;p20"/>
          <p:cNvSpPr txBox="1"/>
          <p:nvPr>
            <p:ph type="title"/>
          </p:nvPr>
        </p:nvSpPr>
        <p:spPr>
          <a:xfrm>
            <a:off x="729450" y="59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on Papers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