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552" y="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0B85BC-F7F0-4682-BAF2-7138A1A95AE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Motivation: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mission operation costs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Motivation: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mission operation costs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471320" y="8260920"/>
            <a:ext cx="215820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530160" y="826092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471320" y="826092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6722640" y="3643200"/>
            <a:ext cx="11079360" cy="884016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6722640" y="3643200"/>
            <a:ext cx="11079360" cy="884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387320" y="357120"/>
            <a:ext cx="15608880" cy="140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471320" y="826092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530160" y="826092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471320" y="8260920"/>
            <a:ext cx="215820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471320" y="8260920"/>
            <a:ext cx="215820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530160" y="826092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471320" y="826092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6722640" y="3643200"/>
            <a:ext cx="11079360" cy="884016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6722640" y="3643200"/>
            <a:ext cx="11079360" cy="884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387320" y="357120"/>
            <a:ext cx="15608880" cy="140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471320" y="826092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884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530160" y="826092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530160" y="3643200"/>
            <a:ext cx="105318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471320" y="8260920"/>
            <a:ext cx="21582000" cy="421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834080" y="5196960"/>
            <a:ext cx="14715720" cy="1964160"/>
          </a:xfrm>
          <a:prstGeom prst="rect">
            <a:avLst/>
          </a:prstGeom>
        </p:spPr>
        <p:txBody>
          <a:bodyPr lIns="71280" tIns="71280" rIns="71280" bIns="71280" anchor="b"/>
          <a:lstStyle/>
          <a:p>
            <a:pPr algn="ctr">
              <a:lnSpc>
                <a:spcPct val="100000"/>
              </a:lnSpc>
            </a:pPr>
            <a:r>
              <a:rPr lang="en-US" sz="1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Title Text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834080" y="10626480"/>
            <a:ext cx="14715720" cy="1589040"/>
          </a:xfrm>
          <a:prstGeom prst="rect">
            <a:avLst/>
          </a:prstGeom>
        </p:spPr>
        <p:txBody>
          <a:bodyPr lIns="71280" tIns="71280" rIns="71280" bIns="7128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Click to edit the outline text format</a:t>
            </a:r>
            <a:endParaRPr lang="en-US" sz="5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Second Outline Level</a:t>
            </a:r>
            <a:endParaRPr lang="en-US" sz="5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Third Outline Level</a:t>
            </a:r>
            <a:endParaRPr lang="en-US" sz="5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Fourth Outline Level</a:t>
            </a:r>
            <a:endParaRPr lang="en-US" sz="5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Fifth Outline Level</a:t>
            </a:r>
            <a:endParaRPr lang="en-US" sz="5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Sixth Outline Level</a:t>
            </a:r>
            <a:endParaRPr lang="en-US" sz="5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Seventh Outline LevelBody Level One</a:t>
            </a:r>
            <a:endParaRPr lang="en-US" sz="5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Two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Three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Four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/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Five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4160" y="13073040"/>
            <a:ext cx="465840" cy="477360"/>
          </a:xfrm>
          <a:prstGeom prst="rect">
            <a:avLst/>
          </a:prstGeom>
        </p:spPr>
        <p:txBody>
          <a:bodyPr lIns="71280" tIns="71280" rIns="71280" bIns="71280"/>
          <a:lstStyle/>
          <a:p>
            <a:pPr algn="ctr">
              <a:lnSpc>
                <a:spcPct val="100000"/>
              </a:lnSpc>
            </a:pPr>
            <a:fld id="{A3632CD2-A660-4B81-ABC3-9F58D74002ED}" type="slidenum"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Helvetica Neue Light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387320" y="357120"/>
            <a:ext cx="15608880" cy="3035880"/>
          </a:xfrm>
          <a:prstGeom prst="rect">
            <a:avLst/>
          </a:prstGeom>
        </p:spPr>
        <p:txBody>
          <a:bodyPr lIns="71280" tIns="71280" rIns="71280" bIns="71280" anchor="ctr"/>
          <a:lstStyle/>
          <a:p>
            <a:pPr algn="ctr">
              <a:lnSpc>
                <a:spcPct val="100000"/>
              </a:lnSpc>
            </a:pPr>
            <a:r>
              <a:rPr lang="en-US" sz="1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Title Text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71320" y="3643200"/>
            <a:ext cx="21582000" cy="8840160"/>
          </a:xfrm>
          <a:prstGeom prst="rect">
            <a:avLst/>
          </a:prstGeom>
        </p:spPr>
        <p:txBody>
          <a:bodyPr lIns="71280" tIns="71280" rIns="71280" bIns="71280"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Click to edit the outline text format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5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Second Outline Level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Third Outline Level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5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Fourth Outline Level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Fifth Outline Level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Sixth Outline Level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5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Seventh Outline LevelBody Level One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1055520" lvl="1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5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Two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1500120" lvl="2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5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Three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1944720" lvl="3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5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Four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2389320" lvl="4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5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 Level Five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11954160" y="13073040"/>
            <a:ext cx="465840" cy="477360"/>
          </a:xfrm>
          <a:prstGeom prst="rect">
            <a:avLst/>
          </a:prstGeom>
        </p:spPr>
        <p:txBody>
          <a:bodyPr lIns="71280" tIns="71280" rIns="71280" bIns="71280"/>
          <a:lstStyle/>
          <a:p>
            <a:pPr algn="ctr">
              <a:lnSpc>
                <a:spcPct val="100000"/>
              </a:lnSpc>
            </a:pPr>
            <a:fld id="{55C90834-6EB3-448E-A3B6-FF768B606128}" type="slidenum"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Helvetica Neue Light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834080" y="1098000"/>
            <a:ext cx="14715720" cy="5232600"/>
          </a:xfrm>
          <a:prstGeom prst="rect">
            <a:avLst/>
          </a:prstGeom>
          <a:noFill/>
          <a:ln>
            <a:noFill/>
          </a:ln>
        </p:spPr>
        <p:txBody>
          <a:bodyPr lIns="71280" tIns="71280" rIns="71280" bIns="71280"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Reinforcement Learning
</a:t>
            </a:r>
            <a:r>
              <a:rPr lang="en-US" sz="8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 Spacecraft Mode Control: Midterm update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989240" y="11883600"/>
            <a:ext cx="14715720" cy="996840"/>
          </a:xfrm>
          <a:prstGeom prst="rect">
            <a:avLst/>
          </a:prstGeom>
          <a:noFill/>
          <a:ln>
            <a:noFill/>
          </a:ln>
        </p:spPr>
        <p:txBody>
          <a:bodyPr lIns="71280" tIns="71280" rIns="71280" bIns="71280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Harris . Teil . Hammad . Mills</a:t>
            </a:r>
            <a:endParaRPr lang="en-US" sz="5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2545560" y="9736200"/>
            <a:ext cx="19292400" cy="1172484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4"/>
          <p:cNvSpPr/>
          <p:nvPr/>
        </p:nvSpPr>
        <p:spPr>
          <a:xfrm>
            <a:off x="6480" y="8700480"/>
            <a:ext cx="24370920" cy="1379628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5"/>
          <p:cNvSpPr/>
          <p:nvPr/>
        </p:nvSpPr>
        <p:spPr>
          <a:xfrm>
            <a:off x="-3196440" y="7516080"/>
            <a:ext cx="30776400" cy="1616508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032212" y="315824"/>
            <a:ext cx="10159560" cy="1360440"/>
          </a:xfrm>
          <a:prstGeom prst="rect">
            <a:avLst/>
          </a:prstGeom>
          <a:noFill/>
          <a:ln>
            <a:noFill/>
          </a:ln>
        </p:spPr>
        <p:txBody>
          <a:bodyPr lIns="71280" tIns="71280" rIns="71280" bIns="71280"/>
          <a:lstStyle/>
          <a:p>
            <a:pPr algn="ctr">
              <a:lnSpc>
                <a:spcPct val="100000"/>
              </a:lnSpc>
            </a:pPr>
            <a:r>
              <a:rPr lang="en-US" sz="7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Environment Modeling
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Shape 2"/>
              <p:cNvSpPr txBox="1"/>
              <p:nvPr/>
            </p:nvSpPr>
            <p:spPr>
              <a:xfrm>
                <a:off x="949611" y="1676264"/>
                <a:ext cx="11914200" cy="7579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71280" tIns="71280" rIns="71280" bIns="71280"/>
              <a:lstStyle/>
              <a:p>
                <a:pPr>
                  <a:lnSpc>
                    <a:spcPct val="100000"/>
                  </a:lnSpc>
                </a:pPr>
                <a:r>
                  <a:rPr lang="en-US" sz="4000" b="1" u="sng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  <a:ea typeface="Courier New"/>
                  </a:rPr>
                  <a:t>Status</a:t>
                </a:r>
                <a:endParaRPr lang="en-US" sz="6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urier New"/>
                </a:endParaRPr>
              </a:p>
              <a:p>
                <a:pPr marL="611280" indent="-610920">
                  <a:lnSpc>
                    <a:spcPct val="100000"/>
                  </a:lnSpc>
                  <a:buClr>
                    <a:srgbClr val="FFFFFF"/>
                  </a:buClr>
                  <a:buSzPct val="145000"/>
                  <a:buFont typeface="Symbol" charset="2"/>
                  <a:buChar char=""/>
                </a:pPr>
                <a:r>
                  <a:rPr lang="en-US" sz="40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Reformulated problem as a Partially-Observable Markov Decision Process</a:t>
                </a:r>
              </a:p>
              <a:p>
                <a:pPr marL="611280" indent="-610920">
                  <a:lnSpc>
                    <a:spcPct val="100000"/>
                  </a:lnSpc>
                  <a:buClr>
                    <a:srgbClr val="FFFFFF"/>
                  </a:buClr>
                  <a:buSzPct val="145000"/>
                  <a:buFont typeface="Symbol" charset="2"/>
                  <a:buChar char=""/>
                </a:pPr>
                <a:r>
                  <a:rPr lang="en-US" sz="4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Implemented </a:t>
                </a:r>
                <a:r>
                  <a:rPr lang="en-US" sz="40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the full, nonlinear problem as a POMDP within the </a:t>
                </a:r>
                <a:r>
                  <a:rPr lang="en-US" sz="4000" spc="-1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OpenAI</a:t>
                </a:r>
                <a:r>
                  <a:rPr lang="en-US" sz="40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 Gym framework</a:t>
                </a:r>
              </a:p>
              <a:p>
                <a:pPr marL="611280" indent="-610920">
                  <a:lnSpc>
                    <a:spcPct val="100000"/>
                  </a:lnSpc>
                  <a:buClr>
                    <a:srgbClr val="FFFFFF"/>
                  </a:buClr>
                  <a:buSzPct val="145000"/>
                  <a:buFont typeface="Symbol" charset="2"/>
                  <a:buChar char=""/>
                </a:pPr>
                <a:r>
                  <a:rPr lang="en-US" sz="4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Operational mode models tested on schedule</a:t>
                </a:r>
              </a:p>
              <a:p>
                <a:pPr marL="611280" indent="-610920">
                  <a:lnSpc>
                    <a:spcPct val="100000"/>
                  </a:lnSpc>
                  <a:buClr>
                    <a:srgbClr val="FFFFFF"/>
                  </a:buClr>
                  <a:buSzPct val="145000"/>
                  <a:buFont typeface="Symbol" charset="2"/>
                  <a:buChar char=""/>
                </a:pPr>
                <a:r>
                  <a:rPr lang="en-US" sz="40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Currently using a quadratic reward/cost model indexed to fuel use, control error, and final error:</a:t>
                </a:r>
                <a:br>
                  <a:rPr lang="en-US" sz="40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800" b="0" i="1" strike="noStrike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4800" b="0" i="1" strike="noStrike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800" b="0" i="1" strike="noStrike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800" b="0" i="1" strike="noStrike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4800" b="1" i="1" strike="noStrike" spc="-1" smtClean="0">
                                <a:solidFill>
                                  <a:srgbClr val="FFFFFF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1" i="1" strike="noStrike" spc="-1" smtClean="0">
                                <a:solidFill>
                                  <a:srgbClr val="FFFFFF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  <m:sup>
                        <m: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8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ourier New"/>
                  </a:rPr>
                  <a:t>,</a:t>
                </a:r>
                <a:r>
                  <a:rPr lang="en-US" sz="48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4800" b="0" i="1" strike="noStrike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4800" b="0" i="1" strike="noStrike" spc="-1" smtClean="0">
                                <a:solidFill>
                                  <a:srgbClr val="FFFFFF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800" b="0" i="1" strike="noStrike" spc="-1" smtClean="0">
                                    <a:solidFill>
                                      <a:srgbClr val="FFFFFF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trike="noStrike" spc="-1" smtClean="0">
                                    <a:solidFill>
                                      <a:srgbClr val="FFFFFF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4800" b="0" i="1" strike="noStrike" spc="-1" smtClean="0">
                                    <a:solidFill>
                                      <a:srgbClr val="FFFFFF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𝑜𝑒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48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     w</a:t>
                </a:r>
                <a:r>
                  <a:rPr lang="en-US" sz="4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40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the control error,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b="1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4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the control usage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b="0" i="1" strike="noStrike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trike="noStrike" spc="-1" smtClean="0">
                                <a:solidFill>
                                  <a:srgbClr val="FFFFFF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trike="noStrike" spc="-1" smtClean="0">
                                <a:solidFill>
                                  <a:srgbClr val="FFFFFF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trike="noStrike" spc="-1" smtClean="0">
                                <a:solidFill>
                                  <a:srgbClr val="FFFFFF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𝑜𝑒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the difference between the final and desired orbit.</a:t>
                </a:r>
              </a:p>
            </p:txBody>
          </p:sp>
        </mc:Choice>
        <mc:Fallback>
          <p:sp>
            <p:nvSpPr>
              <p:cNvPr id="85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11" y="1676264"/>
                <a:ext cx="11914200" cy="7579869"/>
              </a:xfrm>
              <a:prstGeom prst="rect">
                <a:avLst/>
              </a:prstGeom>
              <a:blipFill>
                <a:blip r:embed="rId3"/>
                <a:stretch>
                  <a:fillRect l="-3275" t="-1368" r="-2815" b="-41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3"/>
          <p:cNvSpPr/>
          <p:nvPr/>
        </p:nvSpPr>
        <p:spPr>
          <a:xfrm>
            <a:off x="799560" y="9875832"/>
            <a:ext cx="12625200" cy="306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en-US" sz="4000" b="1" u="sng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To-Do Items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Explore different “unmodeled” perturbations</a:t>
            </a: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Construct baseline case for comparison (“How do we think it should work?”)</a:t>
            </a: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Check, improve runtime to speed learning process</a:t>
            </a: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E06E6-4618-4D1B-A7E4-0979F02CC7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6" t="6942" r="7808" b="4889"/>
          <a:stretch/>
        </p:blipFill>
        <p:spPr>
          <a:xfrm>
            <a:off x="16298464" y="9256133"/>
            <a:ext cx="6421273" cy="3501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D3C67-8F33-4B08-8B8A-2776015BA6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t="6735" r="7877"/>
          <a:stretch/>
        </p:blipFill>
        <p:spPr>
          <a:xfrm>
            <a:off x="15800920" y="4926372"/>
            <a:ext cx="7416360" cy="4214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D0809-90CA-419B-8D6B-8D86D2674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145" y="315824"/>
            <a:ext cx="6100135" cy="4494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123B9-4755-477D-9CC8-D4248BA24B93}"/>
              </a:ext>
            </a:extLst>
          </p:cNvPr>
          <p:cNvSpPr txBox="1"/>
          <p:nvPr/>
        </p:nvSpPr>
        <p:spPr>
          <a:xfrm>
            <a:off x="14735908" y="12757496"/>
            <a:ext cx="929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1: OD/Control Environment run with random actions. Top figure shows control/estimation error per mode, bottom figure shows corresponding costs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112160" y="523440"/>
            <a:ext cx="10159560" cy="1360440"/>
          </a:xfrm>
          <a:prstGeom prst="rect">
            <a:avLst/>
          </a:prstGeom>
          <a:noFill/>
          <a:ln>
            <a:noFill/>
          </a:ln>
        </p:spPr>
        <p:txBody>
          <a:bodyPr lIns="71280" tIns="71280" rIns="71280" bIns="71280"/>
          <a:lstStyle/>
          <a:p>
            <a:pPr algn="ctr">
              <a:lnSpc>
                <a:spcPct val="100000"/>
              </a:lnSpc>
            </a:pPr>
            <a:r>
              <a:rPr lang="en-US" sz="7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Learning Methods
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0477800" y="2229729"/>
            <a:ext cx="13587840" cy="5120640"/>
          </a:xfrm>
          <a:prstGeom prst="rect">
            <a:avLst/>
          </a:prstGeom>
          <a:noFill/>
          <a:ln>
            <a:noFill/>
          </a:ln>
        </p:spPr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en-US" sz="40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Progress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Currently running a lookup table version of Q Learning on </a:t>
            </a:r>
            <a:r>
              <a:rPr lang="en-US" sz="4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OpenAI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gym environments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Demonstrated success at learning simple environments with a discrete state, action space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Developed class to record and replay learning runs in gym environments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0434600" y="6618849"/>
            <a:ext cx="13631040" cy="548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en-US" sz="40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To-Do’s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Implement Q Learning using a neural net to regress the reward function over the environment action space.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Confirm performance using gym environments with a continuous state space (like the inverted pendulum cart problem)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Iterate and tune learning algorithm in the 6 </a:t>
            </a:r>
            <a:r>
              <a:rPr lang="en-US" sz="4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DoF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spacecraft environment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B334B-0675-42D6-871B-8F3972AE5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9" y="2628339"/>
            <a:ext cx="8394720" cy="4722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09184-AFD5-419E-9EE5-2CD25BDD8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84" y="8728094"/>
            <a:ext cx="6763694" cy="2534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139E77-A628-4A92-89EB-E0E0E3293A06}"/>
              </a:ext>
            </a:extLst>
          </p:cNvPr>
          <p:cNvSpPr txBox="1"/>
          <p:nvPr/>
        </p:nvSpPr>
        <p:spPr>
          <a:xfrm>
            <a:off x="641906" y="7623733"/>
            <a:ext cx="929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2: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OpenAI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“Cartpole” environment.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9979D4-6835-41CD-91C5-124A112BD2BF}"/>
              </a:ext>
            </a:extLst>
          </p:cNvPr>
          <p:cNvSpPr txBox="1"/>
          <p:nvPr/>
        </p:nvSpPr>
        <p:spPr>
          <a:xfrm>
            <a:off x="597447" y="11535462"/>
            <a:ext cx="929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 3: Block diagram for neural-network based Q-learning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112160" y="523440"/>
            <a:ext cx="10159560" cy="1360440"/>
          </a:xfrm>
          <a:prstGeom prst="rect">
            <a:avLst/>
          </a:prstGeom>
          <a:noFill/>
          <a:ln>
            <a:noFill/>
          </a:ln>
        </p:spPr>
        <p:txBody>
          <a:bodyPr lIns="71280" tIns="71280" rIns="71280" bIns="71280"/>
          <a:lstStyle/>
          <a:p>
            <a:pPr algn="ctr">
              <a:lnSpc>
                <a:spcPct val="100000"/>
              </a:lnSpc>
            </a:pPr>
            <a:r>
              <a:rPr lang="en-US" sz="7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Outlook and Questions
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286118" y="1654692"/>
            <a:ext cx="16051043" cy="3135240"/>
          </a:xfrm>
          <a:prstGeom prst="rect">
            <a:avLst/>
          </a:prstGeom>
          <a:noFill/>
          <a:ln>
            <a:noFill/>
          </a:ln>
        </p:spPr>
        <p:txBody>
          <a:bodyPr lIns="71280" tIns="71280" rIns="71280" bIns="71280"/>
          <a:lstStyle/>
          <a:p>
            <a:pPr algn="ctr">
              <a:lnSpc>
                <a:spcPct val="100000"/>
              </a:lnSpc>
            </a:pPr>
            <a:r>
              <a:rPr lang="en-US" sz="36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Remaining Items:</a:t>
            </a:r>
            <a:endParaRPr lang="en-US" sz="55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743310" indent="-742950">
              <a:lnSpc>
                <a:spcPct val="100000"/>
              </a:lnSpc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Adapt q-learning methods to the new scenarios</a:t>
            </a:r>
          </a:p>
          <a:p>
            <a:pPr marL="743310" indent="-742950">
              <a:lnSpc>
                <a:spcPct val="100000"/>
              </a:lnSpc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Explore other reinforcement learning techniques </a:t>
            </a:r>
            <a:endParaRPr lang="en-US" sz="55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743310" indent="-742950">
              <a:lnSpc>
                <a:spcPct val="100000"/>
              </a:lnSpc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Add complexity to the models in order to test the performance of RL in this space</a:t>
            </a:r>
            <a:endParaRPr lang="en-US" sz="55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55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66000" y="9583614"/>
            <a:ext cx="23291280" cy="393798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en-US" sz="36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Current Solutions: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Start with simple cases without uncertainty. Take trivial steps to ensure that the problem is solve-able, such as having fast control/estimation responses.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If simulation speed is a problem, reduce time fidelity or simulation duration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Test learning approaches and confirm their ability to learn “learnable” environments already available in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OpenAI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 Gym before testing them on our spacecraft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66000" y="4244220"/>
            <a:ext cx="11526000" cy="4005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en-US" sz="36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Environment Questions: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Is the problem learnable given the parameters? Many of the functions are tunable, and depending on the values used, they may not allow for learning.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How fast is the integrated simulation? In order to do many runs, the scenarios must run fast enough to allow for iteration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12311640" y="4244220"/>
            <a:ext cx="10542600" cy="4005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/>
          <a:lstStyle/>
          <a:p>
            <a:pPr>
              <a:lnSpc>
                <a:spcPct val="100000"/>
              </a:lnSpc>
            </a:pPr>
            <a:r>
              <a:rPr lang="en-US" sz="3600" b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Learning Questions: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How complex does the reward function neural net need to be to perform well (# of layers, # of neurons in each layer, cost function)?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How can we tune the reward function to facilitate faster learning?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ourier New"/>
              </a:rPr>
              <a:t>When should the learning algorithm focus on exploring vs refining the current best strategy?</a:t>
            </a:r>
          </a:p>
          <a:p>
            <a:pPr marL="611280" indent="-610920">
              <a:lnSpc>
                <a:spcPct val="100000"/>
              </a:lnSpc>
              <a:buClr>
                <a:srgbClr val="FFFFFF"/>
              </a:buClr>
              <a:buSzPct val="145000"/>
              <a:buFont typeface="Symbol" charset="2"/>
              <a:buChar char=""/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Which environment parameters do we need to focus 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465</Words>
  <Application>Microsoft Office PowerPoint</Application>
  <PresentationFormat>Custom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DejaVu Sans</vt:lpstr>
      <vt:lpstr>Helvetica Neue</vt:lpstr>
      <vt:lpstr>Helvetica Neue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Spacecraft Mode Control</dc:title>
  <dc:subject/>
  <dc:creator>Andrew</dc:creator>
  <dc:description/>
  <cp:lastModifiedBy>Andrew Harris</cp:lastModifiedBy>
  <cp:revision>44</cp:revision>
  <dcterms:modified xsi:type="dcterms:W3CDTF">2018-04-06T22:51:18Z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