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0B85BC-F7F0-4682-BAF2-7138A1A95AE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mission operation costs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mission operation costs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387320" y="357120"/>
            <a:ext cx="15608880" cy="1407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387320" y="357120"/>
            <a:ext cx="15608880" cy="1407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rIns="0" tIns="0" bIns="0"/>
          <a:p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34080" y="5196960"/>
            <a:ext cx="14715720" cy="1964160"/>
          </a:xfrm>
          <a:prstGeom prst="rect">
            <a:avLst/>
          </a:prstGeom>
        </p:spPr>
        <p:txBody>
          <a:bodyPr lIns="71280" rIns="71280" tIns="71280" bIns="71280" anchor="b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Title Text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34080" y="10626480"/>
            <a:ext cx="14715720" cy="1589040"/>
          </a:xfrm>
          <a:prstGeom prst="rect">
            <a:avLst/>
          </a:prstGeom>
        </p:spPr>
        <p:txBody>
          <a:bodyPr lIns="71280" rIns="71280" tIns="71280" bIns="7128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Click to edit the outline text </a:t>
            </a: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format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 Outline Level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Third Outline Level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Fourth Outline Level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Fifth Outline Level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Sixth Outline Level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Seventh Outline LevelBody Level </a:t>
            </a: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One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Two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Three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Four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Five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4160" y="13073040"/>
            <a:ext cx="465840" cy="47736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A3632CD2-A660-4B81-ABC3-9F58D74002ED}" type="slidenum"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a0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x</a:t>
            </a:r>
            <a:r>
              <a:rPr b="1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71280" rIns="71280" tIns="71280" bIns="7128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Click to edit the outline text format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 Outline Level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Third Outline Level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Fourth Outline Level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Fifth Outline Level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Sixth Outline Level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Seventh Outline LevelBody Level One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105552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Two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2" marL="150012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Three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3" marL="194472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Four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4" marL="238932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5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Five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11954160" y="13073040"/>
            <a:ext cx="465840" cy="47736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55C90834-6EB3-448E-A3B6-FF768B606128}" type="slidenum"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5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834080" y="1098000"/>
            <a:ext cx="14715720" cy="523260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Reinforcement </a:t>
            </a: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Learning</a:t>
            </a: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Spacecraft </a:t>
            </a:r>
            <a:r>
              <a:rPr b="1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Mode Control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989240" y="11883600"/>
            <a:ext cx="14715720" cy="996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Harris . Teil . Hammad . Mills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45560" y="9736200"/>
            <a:ext cx="19292400" cy="117248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6480" y="8700480"/>
            <a:ext cx="24370920" cy="1379628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-3196440" y="7516080"/>
            <a:ext cx="30776400" cy="1616508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46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112160" y="523440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Gym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Envi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ron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men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
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59680" y="3629880"/>
            <a:ext cx="11914200" cy="482436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Actions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Orbit Determination (OD): increase knowledge of position and velocity, without control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Control orbit: reduce error between estimated trajectory and reference trajectory, slowly losing knowledge of position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Thrust (apply large thrust to enter orbit)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Safe-Mode (Mitigate error, without control or orbit determination)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99200" y="8308440"/>
            <a:ext cx="12625200" cy="412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Station Keeping (SK): control and OD only to stay on the reference trajectory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Orbit Insertion (OI): Apply no error on trajectory and apply variable thrust along the reference arc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SK+OI+SK: chain initial station keeping with orbit insertion, followed by more station keeping.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916280" y="1745640"/>
            <a:ext cx="19945800" cy="14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Setting up the gym: creating actions the spacecraft can take and scenarios to apply these actions to learn optimal decisions.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5509520" y="4054320"/>
            <a:ext cx="5943240" cy="6857640"/>
          </a:xfrm>
          <a:prstGeom prst="ellipse">
            <a:avLst/>
          </a:prstGeom>
          <a:noFill/>
          <a:ln w="381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8927360" y="53596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18735480" y="5359680"/>
            <a:ext cx="628920" cy="633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18963720" y="968364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18773280" y="9683640"/>
            <a:ext cx="626400" cy="688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11" descr=""/>
          <p:cNvPicPr/>
          <p:nvPr/>
        </p:nvPicPr>
        <p:blipFill>
          <a:blip r:embed="rId3"/>
          <a:stretch/>
        </p:blipFill>
        <p:spPr>
          <a:xfrm>
            <a:off x="17131320" y="6702840"/>
            <a:ext cx="2742840" cy="2742840"/>
          </a:xfrm>
          <a:prstGeom prst="rect">
            <a:avLst/>
          </a:prstGeom>
          <a:ln>
            <a:noFill/>
          </a:ln>
        </p:spPr>
      </p:pic>
      <p:sp>
        <p:nvSpPr>
          <p:cNvPr id="94" name="CustomShape 10"/>
          <p:cNvSpPr/>
          <p:nvPr/>
        </p:nvSpPr>
        <p:spPr>
          <a:xfrm>
            <a:off x="13013280" y="4053600"/>
            <a:ext cx="10935360" cy="821160"/>
          </a:xfrm>
          <a:prstGeom prst="arc">
            <a:avLst>
              <a:gd name="adj1" fmla="val 10866738"/>
              <a:gd name="adj2" fmla="val 21502165"/>
            </a:avLst>
          </a:prstGeom>
          <a:noFill/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3" descr=""/>
          <p:cNvPicPr/>
          <p:nvPr/>
        </p:nvPicPr>
        <p:blipFill>
          <a:blip r:embed="rId4"/>
          <a:stretch/>
        </p:blipFill>
        <p:spPr>
          <a:xfrm>
            <a:off x="15175800" y="343260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96" name="CustomShape 11"/>
          <p:cNvSpPr/>
          <p:nvPr/>
        </p:nvSpPr>
        <p:spPr>
          <a:xfrm>
            <a:off x="13744800" y="415188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17612640" y="393552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16716600" y="396900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4"/>
          <p:cNvSpPr/>
          <p:nvPr/>
        </p:nvSpPr>
        <p:spPr>
          <a:xfrm>
            <a:off x="18396360" y="396144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14718240" y="405756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22988160" y="418176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21194280" y="404856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19293480" y="396900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>
            <a:off x="20205360" y="399888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22209840" y="4090320"/>
            <a:ext cx="182520" cy="182520"/>
          </a:xfrm>
          <a:prstGeom prst="ellipse">
            <a:avLst/>
          </a:prstGeom>
          <a:solidFill>
            <a:schemeClr val="tx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 flipH="1">
            <a:off x="18480600" y="8454600"/>
            <a:ext cx="6120" cy="24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 flipV="1">
            <a:off x="18481320" y="4054320"/>
            <a:ext cx="360" cy="43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3"/>
          <p:cNvSpPr/>
          <p:nvPr/>
        </p:nvSpPr>
        <p:spPr>
          <a:xfrm>
            <a:off x="13622760" y="34174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13458600" y="3417480"/>
            <a:ext cx="573840" cy="6332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22950360" y="339336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22759560" y="3393360"/>
            <a:ext cx="626760" cy="6904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46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112160" y="523440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L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a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r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i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g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M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h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d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s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
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59680" y="2194560"/>
            <a:ext cx="13587840" cy="51206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Progress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Currently running a lookup table version of Q Learning on OpenAI gym environments.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Demonstrated success at learning simple environments with a discrete state space.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Developed class to record and replay learning runs in gym environments.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16480" y="6583680"/>
            <a:ext cx="13631040" cy="548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-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’</a:t>
            </a: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Q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w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y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w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(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k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b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)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u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6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.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f46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112160" y="523440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i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m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l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i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a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d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Q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u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s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t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i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n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s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
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66560" y="1645920"/>
            <a:ext cx="11914200" cy="482436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Timeline: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Finish development and testing of the environment 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Adapt q-learning methods to the new scenarios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Add complexity to the models in order to test the limits of the learnability</a:t>
            </a: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5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66000" y="9144000"/>
            <a:ext cx="23291280" cy="437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Current solutions: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Start with the simplest case. Minimal variables and errors, and progressively increase the complexity. Ensure that control time is much faster than error propagation.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If the simulation runs slowly, allow for bigger time steps to at least allow for coarse learning.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Generalize learning approaches and confirm their ability to learn “learnable” environments already available in OpenAI Gym before testing them on our spacecraft environment.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66000" y="4960080"/>
            <a:ext cx="11914200" cy="400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Environment Questions: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Is the problem learnable given the parameters? Many of the functions are tunable, and depending on the values used, they may not allow for learning.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fast is the integrated simulation? In order to do many runs, the scenarios must run fast enough to allow for iteration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2801600" y="5120640"/>
            <a:ext cx="10542600" cy="400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/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Learning Questions: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complex does the reward function neural net need to be to perform well (# of layers, # of neurons in each layer, cost function)?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can we tune the reward function to facilitate faster learning?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When should the learning algorithm focus on exploring vs refining the current best strategy?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Application>LibreOffice/5.1.6.2$Linux_X86_64 LibreOffice_project/10m0$Build-2</Application>
  <Words>307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Andrew</dc:creator>
  <dc:description/>
  <dc:language>en-US</dc:language>
  <cp:lastModifiedBy/>
  <dcterms:modified xsi:type="dcterms:W3CDTF">2018-04-06T10:52:12Z</dcterms:modified>
  <cp:revision>37</cp:revision>
  <dc:subject/>
  <dc:title>Reinforcement Learning For Spacecraft Mode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