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1" r:id="rId4"/>
    <p:sldId id="262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64C"/>
    <a:srgbClr val="011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75" autoAdjust="0"/>
  </p:normalViewPr>
  <p:slideViewPr>
    <p:cSldViewPr snapToGrid="0">
      <p:cViewPr varScale="1">
        <p:scale>
          <a:sx n="51" d="100"/>
          <a:sy n="51" d="100"/>
        </p:scale>
        <p:origin x="18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09727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Motivation:</a:t>
            </a:r>
          </a:p>
          <a:p>
            <a:endParaRPr lang="en-US" dirty="0" smtClean="0"/>
          </a:p>
          <a:p>
            <a:r>
              <a:rPr lang="en-US" dirty="0" smtClean="0"/>
              <a:t>Space</a:t>
            </a:r>
            <a:r>
              <a:rPr lang="en-US" baseline="0" dirty="0" smtClean="0"/>
              <a:t> mission operation costs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55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">
    <p:bg>
      <p:bgPr>
        <a:solidFill>
          <a:srgbClr val="0118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4833937" y="5197078"/>
            <a:ext cx="14716126" cy="1964532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0626328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D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471267" y="3643312"/>
            <a:ext cx="21582338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>
            <a:lvl2pPr marL="1055687" indent="-611187"/>
            <a:lvl3pPr marL="1500187" indent="-611187"/>
            <a:lvl4pPr marL="1944687" indent="-611187"/>
            <a:lvl5pPr marL="2389187" indent="-611187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9pPr>
    </p:titleStyle>
    <p:bodyStyle>
      <a:lvl1pPr marL="611187" marR="0" indent="-611187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500" b="0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1pPr>
      <a:lvl2pPr marL="1208484" marR="0" indent="-763984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500" b="0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2pPr>
      <a:lvl3pPr marL="1652984" marR="0" indent="-763984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500" b="0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3pPr>
      <a:lvl4pPr marL="2097484" marR="0" indent="-763984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500" b="0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4pPr>
      <a:lvl5pPr marL="2541984" marR="0" indent="-763984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500" b="0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5pPr>
      <a:lvl6pPr marL="2986484" marR="0" indent="-763984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500" b="0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6pPr>
      <a:lvl7pPr marL="3430984" marR="0" indent="-763984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500" b="0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7pPr>
      <a:lvl8pPr marL="3875484" marR="0" indent="-763984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500" b="0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8pPr>
      <a:lvl9pPr marL="4319984" marR="0" indent="-763984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500" b="0" i="0" u="none" strike="noStrike" cap="none" spc="0" baseline="0">
          <a:ln>
            <a:noFill/>
          </a:ln>
          <a:solidFill>
            <a:srgbClr val="FFFFFF"/>
          </a:solidFill>
          <a:uFillTx/>
          <a:latin typeface="Courier"/>
          <a:ea typeface="Courier"/>
          <a:cs typeface="Courier"/>
          <a:sym typeface="Courier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8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rbit…"/>
          <p:cNvSpPr txBox="1">
            <a:spLocks noGrp="1"/>
          </p:cNvSpPr>
          <p:nvPr>
            <p:ph type="title"/>
          </p:nvPr>
        </p:nvSpPr>
        <p:spPr>
          <a:xfrm>
            <a:off x="4833937" y="1098093"/>
            <a:ext cx="14716126" cy="523311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13315">
              <a:defRPr sz="11088" b="0"/>
            </a:pPr>
            <a:r>
              <a:rPr lang="en-US" sz="8000" dirty="0" smtClean="0"/>
              <a:t>Reinforcement Learning</a:t>
            </a:r>
            <a:endParaRPr sz="8000" dirty="0" smtClean="0"/>
          </a:p>
          <a:p>
            <a:pPr defTabSz="813315">
              <a:defRPr sz="11088"/>
            </a:pPr>
            <a:r>
              <a:rPr lang="en-US" sz="8000" dirty="0" smtClean="0"/>
              <a:t>for Spacecraft Mode Control</a:t>
            </a:r>
            <a:endParaRPr sz="8000" dirty="0"/>
          </a:p>
        </p:txBody>
      </p:sp>
      <p:sp>
        <p:nvSpPr>
          <p:cNvPr id="52" name="Harris . Teil . Hammad . Mills"/>
          <p:cNvSpPr txBox="1">
            <a:spLocks noGrp="1"/>
          </p:cNvSpPr>
          <p:nvPr>
            <p:ph type="body" sz="quarter" idx="1"/>
          </p:nvPr>
        </p:nvSpPr>
        <p:spPr>
          <a:xfrm>
            <a:off x="4989167" y="11883565"/>
            <a:ext cx="14716126" cy="997064"/>
          </a:xfrm>
          <a:prstGeom prst="rect">
            <a:avLst/>
          </a:prstGeom>
        </p:spPr>
        <p:txBody>
          <a:bodyPr/>
          <a:lstStyle/>
          <a:p>
            <a:r>
              <a:t>Harris . Teil . Hammad . Mills</a:t>
            </a:r>
          </a:p>
        </p:txBody>
      </p:sp>
      <p:sp>
        <p:nvSpPr>
          <p:cNvPr id="53" name="Oval"/>
          <p:cNvSpPr/>
          <p:nvPr/>
        </p:nvSpPr>
        <p:spPr>
          <a:xfrm>
            <a:off x="2545560" y="9736151"/>
            <a:ext cx="19292879" cy="11725307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" name="Oval"/>
          <p:cNvSpPr/>
          <p:nvPr/>
        </p:nvSpPr>
        <p:spPr>
          <a:xfrm>
            <a:off x="6349" y="8700421"/>
            <a:ext cx="24371301" cy="13796766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" name="Oval"/>
          <p:cNvSpPr/>
          <p:nvPr/>
        </p:nvSpPr>
        <p:spPr>
          <a:xfrm>
            <a:off x="-3196419" y="7516147"/>
            <a:ext cx="30776839" cy="16165315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6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etails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Description</a:t>
            </a:r>
          </a:p>
          <a:p>
            <a:pPr>
              <a:spcBef>
                <a:spcPts val="0"/>
              </a:spcBef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Details…"/>
          <p:cNvSpPr txBox="1">
            <a:spLocks noGrp="1"/>
          </p:cNvSpPr>
          <p:nvPr>
            <p:ph type="body" idx="1"/>
          </p:nvPr>
        </p:nvSpPr>
        <p:spPr>
          <a:xfrm>
            <a:off x="1471267" y="3643312"/>
            <a:ext cx="9824262" cy="8840392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Motivation</a:t>
            </a:r>
          </a:p>
          <a:p>
            <a:pPr hangingPunct="1">
              <a:spcBef>
                <a:spcPts val="0"/>
              </a:spcBef>
            </a:pPr>
            <a:r>
              <a:rPr lang="en-US" sz="4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High operations cost makes </a:t>
            </a:r>
            <a:r>
              <a:rPr lang="en-US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4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utonomy a priority </a:t>
            </a:r>
            <a:endParaRPr lang="en-US" sz="4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hangingPunct="1">
              <a:spcBef>
                <a:spcPts val="0"/>
              </a:spcBef>
            </a:pPr>
            <a:r>
              <a:rPr lang="en-US" sz="4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On-board autonomy eliminates need for ground contact</a:t>
            </a:r>
          </a:p>
          <a:p>
            <a:pPr hangingPunct="1">
              <a:spcBef>
                <a:spcPts val="0"/>
              </a:spcBef>
            </a:pPr>
            <a:r>
              <a:rPr lang="en-US" sz="4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ML techniques could provide planning robust to dynamic environment</a:t>
            </a:r>
            <a:endParaRPr lang="en-US" sz="4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Bef>
                <a:spcPts val="0"/>
              </a:spcBef>
            </a:pP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Details…"/>
          <p:cNvSpPr txBox="1">
            <a:spLocks/>
          </p:cNvSpPr>
          <p:nvPr/>
        </p:nvSpPr>
        <p:spPr>
          <a:xfrm>
            <a:off x="12192000" y="3643312"/>
            <a:ext cx="106948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t">
            <a:normAutofit/>
          </a:bodyPr>
          <a:lstStyle>
            <a:lvl1pPr marL="611187" marR="0" indent="-611187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1pPr>
            <a:lvl2pPr marL="1055687" marR="0" indent="-611187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2pPr>
            <a:lvl3pPr marL="1500187" marR="0" indent="-611187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3pPr>
            <a:lvl4pPr marL="1944687" marR="0" indent="-611187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4pPr>
            <a:lvl5pPr marL="2389187" marR="0" indent="-611187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5pPr>
            <a:lvl6pPr marL="2986484" marR="0" indent="-763984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6pPr>
            <a:lvl7pPr marL="3430984" marR="0" indent="-763984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7pPr>
            <a:lvl8pPr marL="3875484" marR="0" indent="-763984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8pPr>
            <a:lvl9pPr marL="4319984" marR="0" indent="-763984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pPr marL="0" indent="0" hangingPunct="1">
              <a:spcBef>
                <a:spcPts val="0"/>
              </a:spcBef>
              <a:buFontTx/>
              <a:buNone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Project Description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Apply reinforcement learning to determine the best series of actions for a spacecraft to enter and maintain an orbit about a planet in deep space.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goal is to minimize error relative to a nominal orbit and perform the prescribed science mission.</a:t>
            </a:r>
            <a:endParaRPr lang="en-US" sz="4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hangingPunct="1">
              <a:spcBef>
                <a:spcPts val="0"/>
              </a:spcBef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6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etails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Proposed Work</a:t>
            </a:r>
          </a:p>
          <a:p>
            <a:pPr>
              <a:spcBef>
                <a:spcPts val="0"/>
              </a:spcBef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Details…"/>
          <p:cNvSpPr txBox="1">
            <a:spLocks noGrp="1"/>
          </p:cNvSpPr>
          <p:nvPr>
            <p:ph type="body" idx="1"/>
          </p:nvPr>
        </p:nvSpPr>
        <p:spPr>
          <a:xfrm>
            <a:off x="1471267" y="3643312"/>
            <a:ext cx="9824262" cy="8840392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Training Data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Training data will be simulated with linear relative error and state dynamics models.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High performance nonlinear orbital mechanics models will be used for later phases.</a:t>
            </a:r>
          </a:p>
          <a:p>
            <a:pPr marL="0" indent="0">
              <a:spcBef>
                <a:spcPts val="0"/>
              </a:spcBef>
              <a:buNone/>
            </a:pPr>
            <a:endParaRPr lang="en-US" sz="4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Why use Machine Learning?</a:t>
            </a:r>
          </a:p>
          <a:p>
            <a:pPr>
              <a:spcBef>
                <a:spcPts val="0"/>
              </a:spcBef>
            </a:pPr>
            <a:r>
              <a:rPr lang="en-US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Reinforcement learning has </a:t>
            </a:r>
            <a:r>
              <a:rPr lang="en-US" sz="4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had success in </a:t>
            </a:r>
            <a:r>
              <a:rPr lang="en-US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vehicle autonomy and </a:t>
            </a:r>
            <a:r>
              <a:rPr lang="en-US" sz="4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control.</a:t>
            </a:r>
            <a:endParaRPr sz="4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Details…"/>
          <p:cNvSpPr txBox="1">
            <a:spLocks/>
          </p:cNvSpPr>
          <p:nvPr/>
        </p:nvSpPr>
        <p:spPr>
          <a:xfrm>
            <a:off x="12192000" y="3643312"/>
            <a:ext cx="106948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t">
            <a:normAutofit/>
          </a:bodyPr>
          <a:lstStyle>
            <a:lvl1pPr marL="611187" marR="0" indent="-611187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1pPr>
            <a:lvl2pPr marL="1055687" marR="0" indent="-611187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2pPr>
            <a:lvl3pPr marL="1500187" marR="0" indent="-611187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3pPr>
            <a:lvl4pPr marL="1944687" marR="0" indent="-611187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4pPr>
            <a:lvl5pPr marL="2389187" marR="0" indent="-611187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5pPr>
            <a:lvl6pPr marL="2986484" marR="0" indent="-763984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6pPr>
            <a:lvl7pPr marL="3430984" marR="0" indent="-763984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7pPr>
            <a:lvl8pPr marL="3875484" marR="0" indent="-763984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8pPr>
            <a:lvl9pPr marL="4319984" marR="0" indent="-763984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pPr marL="0" indent="0" hangingPunct="1">
              <a:spcBef>
                <a:spcPts val="0"/>
              </a:spcBef>
              <a:buNone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Approach</a:t>
            </a:r>
          </a:p>
          <a:p>
            <a:pPr marL="444500" lvl="1" indent="0" hangingPunct="1">
              <a:spcBef>
                <a:spcPts val="0"/>
              </a:spcBef>
              <a:buNone/>
            </a:pPr>
            <a:r>
              <a:rPr lang="en-US" sz="4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Linear</a:t>
            </a:r>
          </a:p>
          <a:p>
            <a:pPr lvl="1" hangingPunct="1">
              <a:spcBef>
                <a:spcPts val="0"/>
              </a:spcBef>
            </a:pPr>
            <a:r>
              <a:rPr lang="en-US" sz="4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Develop models for learning environment.  (Consider error states that grow and shrink linearly)</a:t>
            </a:r>
          </a:p>
          <a:p>
            <a:pPr lvl="1" hangingPunct="1">
              <a:spcBef>
                <a:spcPts val="0"/>
              </a:spcBef>
            </a:pPr>
            <a:r>
              <a:rPr lang="en-US" sz="4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Temporal difference Q-learning</a:t>
            </a:r>
          </a:p>
          <a:p>
            <a:pPr lvl="1" hangingPunct="1">
              <a:spcBef>
                <a:spcPts val="0"/>
              </a:spcBef>
            </a:pPr>
            <a:r>
              <a:rPr lang="en-US" sz="4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Model-Based Maximum Likelihood methods</a:t>
            </a:r>
          </a:p>
          <a:p>
            <a:pPr marL="444500" lvl="1" indent="0" hangingPunct="1">
              <a:spcBef>
                <a:spcPts val="0"/>
              </a:spcBef>
              <a:buNone/>
            </a:pPr>
            <a:r>
              <a:rPr lang="en-US" sz="4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Nonlinear</a:t>
            </a:r>
          </a:p>
          <a:p>
            <a:pPr lvl="1" hangingPunct="1">
              <a:spcBef>
                <a:spcPts val="0"/>
              </a:spcBef>
            </a:pPr>
            <a:r>
              <a:rPr lang="en-US" sz="4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Apply learned algorithms to “true” nonlinear system.</a:t>
            </a:r>
          </a:p>
          <a:p>
            <a:pPr hangingPunct="1">
              <a:spcBef>
                <a:spcPts val="0"/>
              </a:spcBef>
            </a:pPr>
            <a:endParaRPr lang="en-US" sz="4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232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6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etails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  <a:p>
            <a:pPr>
              <a:spcBef>
                <a:spcPts val="0"/>
              </a:spcBef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Details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79907" y="2454220"/>
                <a:ext cx="9824262" cy="10058400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4400" dirty="0" smtClean="0">
                    <a:latin typeface="Calibri Light" panose="020F0302020204030204" pitchFamily="34" charset="0"/>
                    <a:ea typeface="Arial Unicode MS" panose="020B0604020202020204" pitchFamily="34" charset="-128"/>
                    <a:cs typeface="Calibri Light" panose="020F0302020204030204" pitchFamily="34" charset="0"/>
                  </a:rPr>
                  <a:t>State Description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400" b="0" i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Calibri Light" panose="020F0302020204030204" pitchFamily="34" charset="0"/>
                      </a:rPr>
                      <m:t>X</m:t>
                    </m:r>
                    <m:r>
                      <a:rPr lang="en-US" sz="4400" b="0" i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Calibri Light" panose="020F0302020204030204" pitchFamily="34" charset="0"/>
                      </a:rPr>
                      <m:t>=[</m:t>
                    </m:r>
                    <m:r>
                      <m:rPr>
                        <m:sty m:val="p"/>
                      </m:rPr>
                      <a:rPr lang="en-US" sz="4400" b="0" i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Calibri Light" panose="020F0302020204030204" pitchFamily="34" charset="0"/>
                      </a:rPr>
                      <m:t>r</m:t>
                    </m:r>
                    <m:r>
                      <a:rPr lang="en-US" sz="4400" b="0" i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Calibri Light" panose="020F0302020204030204" pitchFamily="34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4400" b="0" i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Calibri Light" panose="020F0302020204030204" pitchFamily="34" charset="0"/>
                      </a:rPr>
                      <m:t>v</m:t>
                    </m:r>
                    <m:sSup>
                      <m:sSupPr>
                        <m:ctrlPr>
                          <a:rPr lang="en-US" sz="440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4400" b="0" i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Calibri Light" panose="020F0302020204030204" pitchFamily="34" charset="0"/>
                          </a:rPr>
                          <m:t>]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4400" b="0" i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Calibri Light" panose="020F0302020204030204" pitchFamily="34" charset="0"/>
                          </a:rPr>
                          <m:t>T</m:t>
                        </m:r>
                      </m:sup>
                    </m:sSup>
                    <m:r>
                      <a:rPr lang="en-US" sz="44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4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44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US" sz="44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4400" dirty="0" smtClean="0">
                    <a:latin typeface="Calibri Light" panose="020F0302020204030204" pitchFamily="34" charset="0"/>
                    <a:ea typeface="Arial Unicode MS" panose="020B0604020202020204" pitchFamily="34" charset="-128"/>
                    <a:cs typeface="Calibri Light" panose="020F0302020204030204" pitchFamily="34" charset="0"/>
                  </a:rPr>
                  <a:t>: true state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400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Calibri Light" panose="020F0302020204030204" pitchFamily="34" charset="0"/>
                          </a:rPr>
                          <m:t>X</m:t>
                        </m:r>
                      </m:e>
                      <m:sub>
                        <m:r>
                          <a:rPr lang="en-US" sz="4400" b="0" i="0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Calibri Light" panose="020F03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4400" b="0" i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Calibri Light" panose="020F0302020204030204" pitchFamily="34" charset="0"/>
                      </a:rPr>
                      <m:t>=[</m:t>
                    </m:r>
                    <m:sSub>
                      <m:sSubPr>
                        <m:ctrlPr>
                          <a:rPr lang="en-US" sz="4400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Calibri Light" panose="020F0302020204030204" pitchFamily="34" charset="0"/>
                          </a:rPr>
                          <m:t>r</m:t>
                        </m:r>
                      </m:e>
                      <m:sub>
                        <m:r>
                          <a:rPr lang="en-US" sz="4400" b="0" i="0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Calibri Light" panose="020F03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4400" b="0" i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Calibri Light" panose="020F03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440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Calibri Light" panose="020F0302020204030204" pitchFamily="34" charset="0"/>
                          </a:rPr>
                          <m:t>v</m:t>
                        </m:r>
                      </m:e>
                      <m:sub>
                        <m:r>
                          <a:rPr lang="en-US" sz="4400" b="0" i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Calibri Light" panose="020F0302020204030204" pitchFamily="34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440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4400" b="0" i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Calibri Light" panose="020F0302020204030204" pitchFamily="34" charset="0"/>
                          </a:rPr>
                          <m:t>]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4400" b="0" i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Calibri Light" panose="020F0302020204030204" pitchFamily="34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4400" dirty="0" smtClean="0">
                    <a:latin typeface="Calibri Light" panose="020F0302020204030204" pitchFamily="34" charset="0"/>
                    <a:ea typeface="Arial Unicode MS" panose="020B0604020202020204" pitchFamily="34" charset="-128"/>
                    <a:cs typeface="Calibri Light" panose="020F0302020204030204" pitchFamily="34" charset="0"/>
                  </a:rPr>
                  <a:t>: reference trajectory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4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X</m:t>
                        </m:r>
                      </m:e>
                    </m:acc>
                    <m:r>
                      <a:rPr lang="en-US" sz="44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4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44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US" sz="44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4400" dirty="0">
                    <a:latin typeface="Calibri Light" panose="020F0302020204030204" pitchFamily="34" charset="0"/>
                    <a:ea typeface="Arial Unicode MS" panose="020B0604020202020204" pitchFamily="34" charset="-128"/>
                    <a:cs typeface="Calibri Light" panose="020F0302020204030204" pitchFamily="34" charset="0"/>
                  </a:rPr>
                  <a:t>: state </a:t>
                </a:r>
                <a:r>
                  <a:rPr lang="en-US" sz="4400" dirty="0" smtClean="0">
                    <a:latin typeface="Calibri Light" panose="020F0302020204030204" pitchFamily="34" charset="0"/>
                    <a:ea typeface="Arial Unicode MS" panose="020B0604020202020204" pitchFamily="34" charset="-128"/>
                    <a:cs typeface="Calibri Light" panose="020F0302020204030204" pitchFamily="34" charset="0"/>
                  </a:rPr>
                  <a:t>estimate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x</m:t>
                    </m:r>
                    <m:r>
                      <a:rPr lang="en-US" sz="4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4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X</m:t>
                    </m:r>
                    <m:r>
                      <a:rPr lang="en-US" sz="4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44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sz="4400" dirty="0" smtClean="0">
                    <a:latin typeface="Calibri Light" panose="020F0302020204030204" pitchFamily="34" charset="0"/>
                    <a:ea typeface="Arial Unicode MS" panose="020B0604020202020204" pitchFamily="34" charset="-128"/>
                    <a:cs typeface="Calibri Light" panose="020F0302020204030204" pitchFamily="34" charset="0"/>
                  </a:rPr>
                  <a:t>: estimation error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𝐸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∈{0, 1}</m:t>
                    </m:r>
                  </m:oMath>
                </a14:m>
                <a:r>
                  <a:rPr lang="en-US" sz="4400" dirty="0" smtClean="0">
                    <a:latin typeface="Calibri Light" panose="020F0302020204030204" pitchFamily="34" charset="0"/>
                    <a:ea typeface="Arial Unicode MS" panose="020B0604020202020204" pitchFamily="34" charset="-128"/>
                    <a:cs typeface="Calibri Light" panose="020F0302020204030204" pitchFamily="34" charset="0"/>
                  </a:rPr>
                  <a:t>: error indicator</a:t>
                </a:r>
                <a:endParaRPr lang="en-US" sz="4400" dirty="0">
                  <a:latin typeface="Calibri Light" panose="020F0302020204030204" pitchFamily="34" charset="0"/>
                  <a:ea typeface="Arial Unicode MS" panose="020B0604020202020204" pitchFamily="34" charset="-128"/>
                  <a:cs typeface="Calibri Light" panose="020F03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4400" dirty="0" smtClean="0">
                  <a:latin typeface="Calibri Light" panose="020F0302020204030204" pitchFamily="34" charset="0"/>
                  <a:ea typeface="Arial Unicode MS" panose="020B0604020202020204" pitchFamily="34" charset="-128"/>
                  <a:cs typeface="Calibri Light" panose="020F03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4400" dirty="0" smtClean="0">
                    <a:latin typeface="Calibri Light" panose="020F0302020204030204" pitchFamily="34" charset="0"/>
                    <a:ea typeface="Arial Unicode MS" panose="020B0604020202020204" pitchFamily="34" charset="-128"/>
                    <a:cs typeface="Calibri Light" panose="020F0302020204030204" pitchFamily="34" charset="0"/>
                  </a:rPr>
                  <a:t>Action Model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4400" dirty="0" smtClean="0">
                    <a:latin typeface="Calibri Light" panose="020F0302020204030204" pitchFamily="34" charset="0"/>
                    <a:ea typeface="Arial Unicode MS" panose="020B0604020202020204" pitchFamily="34" charset="-128"/>
                    <a:cs typeface="Calibri Light" panose="020F0302020204030204" pitchFamily="34" charset="0"/>
                  </a:rPr>
                  <a:t>Orbit Determination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x</m:t>
                    </m:r>
                    <m:r>
                      <a:rPr lang="en-US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→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0</m:t>
                    </m:r>
                  </m:oMath>
                </a14:m>
                <a:endParaRPr lang="en-US" sz="4400" dirty="0" smtClean="0">
                  <a:latin typeface="Calibri Light" panose="020F0302020204030204" pitchFamily="34" charset="0"/>
                  <a:ea typeface="Arial Unicode MS" panose="020B0604020202020204" pitchFamily="34" charset="-128"/>
                  <a:cs typeface="Calibri Light" panose="020F03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4400" dirty="0" smtClean="0">
                    <a:latin typeface="Calibri Light" panose="020F0302020204030204" pitchFamily="34" charset="0"/>
                    <a:ea typeface="Arial Unicode MS" panose="020B0604020202020204" pitchFamily="34" charset="-128"/>
                    <a:cs typeface="Calibri Light" panose="020F0302020204030204" pitchFamily="34" charset="0"/>
                  </a:rPr>
                  <a:t>Orbit Control 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40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Calibri Light" panose="020F0302020204030204" pitchFamily="34" charset="0"/>
                          </a:rPr>
                        </m:ctrlPr>
                      </m:acc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Calibri Light" panose="020F0302020204030204" pitchFamily="34" charset="0"/>
                          </a:rPr>
                          <m:t>𝑋</m:t>
                        </m:r>
                      </m:e>
                    </m:acc>
                    <m:r>
                      <a:rPr lang="en-US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→</m:t>
                    </m:r>
                    <m:sSub>
                      <m:sSubPr>
                        <m:ctrlP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4400" dirty="0" smtClean="0">
                  <a:latin typeface="Calibri Light" panose="020F0302020204030204" pitchFamily="34" charset="0"/>
                  <a:ea typeface="Arial Unicode MS" panose="020B0604020202020204" pitchFamily="34" charset="-128"/>
                  <a:cs typeface="Calibri Light" panose="020F03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4400" dirty="0" smtClean="0">
                    <a:latin typeface="Calibri Light" panose="020F0302020204030204" pitchFamily="34" charset="0"/>
                    <a:ea typeface="Arial Unicode MS" panose="020B0604020202020204" pitchFamily="34" charset="-128"/>
                    <a:cs typeface="Calibri Light" panose="020F0302020204030204" pitchFamily="34" charset="0"/>
                  </a:rPr>
                  <a:t>Mission Maneuver - </a:t>
                </a:r>
                <a14:m>
                  <m:oMath xmlns:m="http://schemas.openxmlformats.org/officeDocument/2006/math">
                    <m:r>
                      <a:rPr lang="en-US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∆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𝑉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≫0</m:t>
                    </m:r>
                  </m:oMath>
                </a14:m>
                <a:endParaRPr lang="en-US" sz="4400" dirty="0" smtClean="0">
                  <a:latin typeface="Calibri Light" panose="020F0302020204030204" pitchFamily="34" charset="0"/>
                  <a:ea typeface="Arial Unicode MS" panose="020B0604020202020204" pitchFamily="34" charset="-128"/>
                  <a:cs typeface="Calibri Light" panose="020F03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4400" dirty="0" smtClean="0">
                    <a:latin typeface="Calibri Light" panose="020F0302020204030204" pitchFamily="34" charset="0"/>
                    <a:ea typeface="Arial Unicode MS" panose="020B0604020202020204" pitchFamily="34" charset="-128"/>
                    <a:cs typeface="Calibri Light" panose="020F0302020204030204" pitchFamily="34" charset="0"/>
                  </a:rPr>
                  <a:t>Science Operations - obtain reward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4400" dirty="0" smtClean="0">
                    <a:latin typeface="Calibri Light" panose="020F0302020204030204" pitchFamily="34" charset="0"/>
                    <a:ea typeface="Arial Unicode MS" panose="020B0604020202020204" pitchFamily="34" charset="-128"/>
                    <a:cs typeface="Calibri Light" panose="020F0302020204030204" pitchFamily="34" charset="0"/>
                  </a:rPr>
                  <a:t>Safe Mode -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Calibri Light" panose="020F0302020204030204" pitchFamily="34" charset="0"/>
                      </a:rPr>
                      <m:t>𝐸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→0</m:t>
                    </m:r>
                  </m:oMath>
                </a14:m>
                <a:endParaRPr lang="en-US" sz="4400" dirty="0">
                  <a:latin typeface="Calibri Light" panose="020F0302020204030204" pitchFamily="34" charset="0"/>
                  <a:ea typeface="Arial Unicode MS" panose="020B0604020202020204" pitchFamily="34" charset="-128"/>
                  <a:cs typeface="Calibri Light" panose="020F030202020403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US" sz="4400" dirty="0" smtClean="0">
                  <a:latin typeface="Calibri Light" panose="020F0302020204030204" pitchFamily="34" charset="0"/>
                  <a:ea typeface="Arial Unicode MS" panose="020B0604020202020204" pitchFamily="34" charset="-128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42" name="Detail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79907" y="2454220"/>
                <a:ext cx="9824262" cy="10058400"/>
              </a:xfrm>
              <a:prstGeom prst="rect">
                <a:avLst/>
              </a:prstGeom>
              <a:blipFill rotWithShape="0">
                <a:blip r:embed="rId2"/>
                <a:stretch>
                  <a:fillRect l="-4407" t="-1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13013360" y="3393282"/>
            <a:ext cx="10935794" cy="7519138"/>
            <a:chOff x="13013360" y="2668271"/>
            <a:chExt cx="10935794" cy="751913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5553CA88-CABA-487A-9DAB-50B373187153}"/>
                </a:ext>
              </a:extLst>
            </p:cNvPr>
            <p:cNvSpPr/>
            <p:nvPr/>
          </p:nvSpPr>
          <p:spPr>
            <a:xfrm>
              <a:off x="15509457" y="3329409"/>
              <a:ext cx="5943600" cy="685800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xmlns="" id="{2F45DA05-F66C-4577-9503-16870AD2F389}"/>
                    </a:ext>
                  </a:extLst>
                </p:cNvPr>
                <p:cNvSpPr/>
                <p:nvPr/>
              </p:nvSpPr>
              <p:spPr>
                <a:xfrm>
                  <a:off x="18735542" y="4634564"/>
                  <a:ext cx="629147" cy="6335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 defTabSz="914400" hangingPunct="1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</m:sSub>
                    </m:oMath>
                  </a14:m>
                  <a:r>
                    <a:rPr lang="en-US" sz="1800" b="0" kern="1200" dirty="0">
                      <a:solidFill>
                        <a:srgbClr val="000000"/>
                      </a:solidFill>
                      <a:latin typeface="Arial"/>
                      <a:ea typeface="+mn-ea"/>
                      <a:cs typeface="+mn-cs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F45DA05-F66C-4577-9503-16870AD2F3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35542" y="4634564"/>
                  <a:ext cx="629147" cy="63357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xmlns="" id="{D1F318BA-7A47-46BA-BA09-FB2A0B028149}"/>
                    </a:ext>
                  </a:extLst>
                </p:cNvPr>
                <p:cNvSpPr/>
                <p:nvPr/>
              </p:nvSpPr>
              <p:spPr>
                <a:xfrm>
                  <a:off x="18773198" y="8958563"/>
                  <a:ext cx="626646" cy="6890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 defTabSz="914400" hangingPunct="1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lang="en-US" sz="1800" b="0" kern="1200" dirty="0">
                      <a:solidFill>
                        <a:srgbClr val="000000"/>
                      </a:solidFill>
                      <a:latin typeface="Arial"/>
                      <a:ea typeface="+mn-ea"/>
                      <a:cs typeface="+mn-cs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1F318BA-7A47-46BA-BA09-FB2A0B0281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73198" y="8958563"/>
                  <a:ext cx="626646" cy="6890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1257" y="5977880"/>
              <a:ext cx="2743200" cy="2743200"/>
            </a:xfrm>
            <a:prstGeom prst="rect">
              <a:avLst/>
            </a:prstGeom>
          </p:spPr>
        </p:pic>
        <p:sp>
          <p:nvSpPr>
            <p:cNvPr id="28" name="Arc 27"/>
            <p:cNvSpPr/>
            <p:nvPr/>
          </p:nvSpPr>
          <p:spPr>
            <a:xfrm>
              <a:off x="13013360" y="3328476"/>
              <a:ext cx="10935794" cy="821532"/>
            </a:xfrm>
            <a:prstGeom prst="arc">
              <a:avLst>
                <a:gd name="adj1" fmla="val 10866738"/>
                <a:gd name="adj2" fmla="val 21502165"/>
              </a:avLst>
            </a:prstGeom>
            <a:noFill/>
            <a:ln w="38100" cap="flat">
              <a:solidFill>
                <a:srgbClr val="FFFFFF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75809" y="2707482"/>
              <a:ext cx="1371600" cy="1371600"/>
            </a:xfrm>
            <a:prstGeom prst="rect">
              <a:avLst/>
            </a:prstGeom>
          </p:spPr>
        </p:pic>
        <p:sp>
          <p:nvSpPr>
            <p:cNvPr id="41" name="Oval 40"/>
            <p:cNvSpPr/>
            <p:nvPr/>
          </p:nvSpPr>
          <p:spPr>
            <a:xfrm>
              <a:off x="13744881" y="3426857"/>
              <a:ext cx="182880" cy="182880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17612577" y="3210402"/>
              <a:ext cx="182880" cy="182880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16716681" y="3243977"/>
              <a:ext cx="182880" cy="182880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8396219" y="3236570"/>
              <a:ext cx="182880" cy="182880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14718162" y="3332525"/>
              <a:ext cx="182880" cy="182880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22988008" y="3456861"/>
              <a:ext cx="182880" cy="182880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21194107" y="3323669"/>
              <a:ext cx="182880" cy="182880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9293396" y="3243977"/>
              <a:ext cx="182880" cy="182880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20205488" y="3273981"/>
              <a:ext cx="182880" cy="182880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22209742" y="3365421"/>
              <a:ext cx="182880" cy="182880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5B0CFC83-0ACD-4334-9A9E-93A7EBD3949A}"/>
                </a:ext>
              </a:extLst>
            </p:cNvPr>
            <p:cNvCxnSpPr/>
            <p:nvPr/>
          </p:nvCxnSpPr>
          <p:spPr>
            <a:xfrm flipH="1">
              <a:off x="18481257" y="7729717"/>
              <a:ext cx="6402" cy="2457692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xmlns="" id="{41FBB4D5-83F3-4CF0-BE72-CC5C1A6350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81257" y="3329411"/>
              <a:ext cx="0" cy="4400306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xmlns="" id="{2F45DA05-F66C-4577-9503-16870AD2F389}"/>
                    </a:ext>
                  </a:extLst>
                </p:cNvPr>
                <p:cNvSpPr/>
                <p:nvPr/>
              </p:nvSpPr>
              <p:spPr>
                <a:xfrm>
                  <a:off x="13458523" y="2692501"/>
                  <a:ext cx="574068" cy="6335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 defTabSz="914400" hangingPunct="1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800" b="0" kern="1200" dirty="0">
                      <a:solidFill>
                        <a:srgbClr val="000000"/>
                      </a:solidFill>
                      <a:latin typeface="Arial"/>
                      <a:ea typeface="+mn-ea"/>
                      <a:cs typeface="+mn-cs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F45DA05-F66C-4577-9503-16870AD2F3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8523" y="2692501"/>
                  <a:ext cx="574068" cy="63357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xmlns="" id="{2F45DA05-F66C-4577-9503-16870AD2F389}"/>
                    </a:ext>
                  </a:extLst>
                </p:cNvPr>
                <p:cNvSpPr/>
                <p:nvPr/>
              </p:nvSpPr>
              <p:spPr>
                <a:xfrm>
                  <a:off x="22759681" y="2668271"/>
                  <a:ext cx="627031" cy="6907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 defTabSz="914400" hangingPunct="1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lang="en-US" sz="3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1800" b="0" kern="1200" dirty="0">
                      <a:solidFill>
                        <a:srgbClr val="000000"/>
                      </a:solidFill>
                      <a:latin typeface="Arial"/>
                      <a:ea typeface="+mn-ea"/>
                      <a:cs typeface="+mn-cs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F45DA05-F66C-4577-9503-16870AD2F3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9681" y="2668271"/>
                  <a:ext cx="627031" cy="69070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437249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183</Words>
  <Application>Microsoft Office PowerPoint</Application>
  <PresentationFormat>Custom</PresentationFormat>
  <Paragraphs>46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 Unicode MS</vt:lpstr>
      <vt:lpstr>Arial</vt:lpstr>
      <vt:lpstr>Calibri</vt:lpstr>
      <vt:lpstr>Calibri Light</vt:lpstr>
      <vt:lpstr>Cambria Math</vt:lpstr>
      <vt:lpstr>Courier</vt:lpstr>
      <vt:lpstr>Helvetica Neue</vt:lpstr>
      <vt:lpstr>Helvetica Neue Light</vt:lpstr>
      <vt:lpstr>Helvetica Neue Medium</vt:lpstr>
      <vt:lpstr>Black</vt:lpstr>
      <vt:lpstr>Reinforcement Learning for Spacecraft Mode Control</vt:lpstr>
      <vt:lpstr>Project Description </vt:lpstr>
      <vt:lpstr>Proposed Work </vt:lpstr>
      <vt:lpstr>Problem Statement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For Spacecraft Mode Control</dc:title>
  <dc:creator>Andrew</dc:creator>
  <cp:lastModifiedBy>Andrew Mills</cp:lastModifiedBy>
  <cp:revision>28</cp:revision>
  <dcterms:modified xsi:type="dcterms:W3CDTF">2018-03-02T22:18:09Z</dcterms:modified>
</cp:coreProperties>
</file>