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15" r:id="rId2"/>
    <p:sldId id="333" r:id="rId3"/>
    <p:sldId id="320" r:id="rId4"/>
    <p:sldId id="342" r:id="rId5"/>
    <p:sldId id="343" r:id="rId6"/>
    <p:sldId id="310" r:id="rId7"/>
    <p:sldId id="317" r:id="rId8"/>
    <p:sldId id="359" r:id="rId9"/>
    <p:sldId id="355" r:id="rId10"/>
    <p:sldId id="331" r:id="rId11"/>
    <p:sldId id="356" r:id="rId12"/>
    <p:sldId id="358" r:id="rId13"/>
    <p:sldId id="312" r:id="rId14"/>
    <p:sldId id="313" r:id="rId15"/>
    <p:sldId id="353" r:id="rId16"/>
    <p:sldId id="345" r:id="rId17"/>
    <p:sldId id="346" r:id="rId18"/>
    <p:sldId id="347" r:id="rId19"/>
    <p:sldId id="360" r:id="rId20"/>
    <p:sldId id="351" r:id="rId21"/>
    <p:sldId id="348" r:id="rId22"/>
    <p:sldId id="349" r:id="rId23"/>
    <p:sldId id="350" r:id="rId24"/>
    <p:sldId id="35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642C"/>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2" autoAdjust="0"/>
    <p:restoredTop sz="93841" autoAdjust="0"/>
  </p:normalViewPr>
  <p:slideViewPr>
    <p:cSldViewPr>
      <p:cViewPr varScale="1">
        <p:scale>
          <a:sx n="109" d="100"/>
          <a:sy n="109" d="100"/>
        </p:scale>
        <p:origin x="1506" y="96"/>
      </p:cViewPr>
      <p:guideLst>
        <p:guide orient="horz" pos="2160"/>
        <p:guide pos="2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964590-A4CE-440F-B466-0C0DC01EFCD0}" type="datetimeFigureOut">
              <a:rPr lang="en-US" smtClean="0"/>
              <a:t>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6431F-09A3-496E-891A-9232AD84D02D}" type="slidenum">
              <a:rPr lang="en-US" smtClean="0"/>
              <a:t>‹#›</a:t>
            </a:fld>
            <a:endParaRPr lang="en-US"/>
          </a:p>
        </p:txBody>
      </p:sp>
    </p:spTree>
    <p:extLst>
      <p:ext uri="{BB962C8B-B14F-4D97-AF65-F5344CB8AC3E}">
        <p14:creationId xmlns:p14="http://schemas.microsoft.com/office/powerpoint/2010/main" val="73746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We’ll be working through the motivation behind this work, a quick summary of the machine learning overview presented in the paper with a focus on challenges for spacecraft applications, and then attempt to apply this approach to a simplified version of the aerobraking problem.</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8A6431F-09A3-496E-891A-9232AD84D02D}" type="slidenum">
              <a:rPr lang="en-US" smtClean="0"/>
              <a:t>2</a:t>
            </a:fld>
            <a:endParaRPr lang="en-US"/>
          </a:p>
        </p:txBody>
      </p:sp>
    </p:spTree>
    <p:extLst>
      <p:ext uri="{BB962C8B-B14F-4D97-AF65-F5344CB8AC3E}">
        <p14:creationId xmlns:p14="http://schemas.microsoft.com/office/powerpoint/2010/main" val="2239000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trained algorithms would be transitioned to flight. A key advantage of this approach is that learning can continue on-board using real sensor data, allowing for on-flight adaptation. Most of the computational complexity of these algorithms lies in the creation of the training simulations, not in the actual implementation of the learning routines.</a:t>
            </a:r>
          </a:p>
        </p:txBody>
      </p:sp>
      <p:sp>
        <p:nvSpPr>
          <p:cNvPr id="4" name="Slide Number Placeholder 3"/>
          <p:cNvSpPr>
            <a:spLocks noGrp="1"/>
          </p:cNvSpPr>
          <p:nvPr>
            <p:ph type="sldNum" sz="quarter" idx="10"/>
          </p:nvPr>
        </p:nvSpPr>
        <p:spPr/>
        <p:txBody>
          <a:bodyPr/>
          <a:lstStyle/>
          <a:p>
            <a:fld id="{B8A6431F-09A3-496E-891A-9232AD84D02D}" type="slidenum">
              <a:rPr lang="en-US" smtClean="0"/>
              <a:t>12</a:t>
            </a:fld>
            <a:endParaRPr lang="en-US"/>
          </a:p>
        </p:txBody>
      </p:sp>
    </p:spTree>
    <p:extLst>
      <p:ext uri="{BB962C8B-B14F-4D97-AF65-F5344CB8AC3E}">
        <p14:creationId xmlns:p14="http://schemas.microsoft.com/office/powerpoint/2010/main" val="120600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easy to discuss this approach at a high level. To really demonstrate it, we’ve crafted a simplified version of the aerobraking problem to be addressed by a reinforcement learning technique.</a:t>
            </a:r>
          </a:p>
        </p:txBody>
      </p:sp>
      <p:sp>
        <p:nvSpPr>
          <p:cNvPr id="4" name="Slide Number Placeholder 3"/>
          <p:cNvSpPr>
            <a:spLocks noGrp="1"/>
          </p:cNvSpPr>
          <p:nvPr>
            <p:ph type="sldNum" sz="quarter" idx="10"/>
          </p:nvPr>
        </p:nvSpPr>
        <p:spPr/>
        <p:txBody>
          <a:bodyPr/>
          <a:lstStyle/>
          <a:p>
            <a:fld id="{B8A6431F-09A3-496E-891A-9232AD84D02D}" type="slidenum">
              <a:rPr lang="en-US" smtClean="0"/>
              <a:t>13</a:t>
            </a:fld>
            <a:endParaRPr lang="en-US"/>
          </a:p>
        </p:txBody>
      </p:sp>
    </p:spTree>
    <p:extLst>
      <p:ext uri="{BB962C8B-B14F-4D97-AF65-F5344CB8AC3E}">
        <p14:creationId xmlns:p14="http://schemas.microsoft.com/office/powerpoint/2010/main" val="3644813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context of this work, we define the “aerobraking problem” as the issue of reaching a specified reference orbit – a target radius of apoapsis and radius of periapsis – using only atmospheric drag and small control burns at apoapsis. </a:t>
            </a:r>
          </a:p>
          <a:p>
            <a:pPr marL="171450" indent="-171450">
              <a:buFontTx/>
              <a:buChar char="-"/>
            </a:pPr>
            <a:r>
              <a:rPr lang="en-US" dirty="0"/>
              <a:t>In the general case, this simplified problem takes that spacecraft position and velocity states are observed, but atmospheric states are not; additional sensors, such as accelerometers, are not considered. </a:t>
            </a:r>
          </a:p>
        </p:txBody>
      </p:sp>
      <p:sp>
        <p:nvSpPr>
          <p:cNvPr id="4" name="Slide Number Placeholder 3"/>
          <p:cNvSpPr>
            <a:spLocks noGrp="1"/>
          </p:cNvSpPr>
          <p:nvPr>
            <p:ph type="sldNum" sz="quarter" idx="10"/>
          </p:nvPr>
        </p:nvSpPr>
        <p:spPr/>
        <p:txBody>
          <a:bodyPr/>
          <a:lstStyle/>
          <a:p>
            <a:fld id="{B8A6431F-09A3-496E-891A-9232AD84D02D}" type="slidenum">
              <a:rPr lang="en-US" smtClean="0"/>
              <a:t>14</a:t>
            </a:fld>
            <a:endParaRPr lang="en-US"/>
          </a:p>
        </p:txBody>
      </p:sp>
    </p:spTree>
    <p:extLst>
      <p:ext uri="{BB962C8B-B14F-4D97-AF65-F5344CB8AC3E}">
        <p14:creationId xmlns:p14="http://schemas.microsoft.com/office/powerpoint/2010/main" val="1692987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Mathematically, we model the problem using 2-body orbital mechanics and considering simple cannonball drag as the only perturbing force. Additionally, we take the atmosphere to be exponentially distributed.</a:t>
            </a:r>
          </a:p>
        </p:txBody>
      </p:sp>
      <p:sp>
        <p:nvSpPr>
          <p:cNvPr id="4" name="Slide Number Placeholder 3"/>
          <p:cNvSpPr>
            <a:spLocks noGrp="1"/>
          </p:cNvSpPr>
          <p:nvPr>
            <p:ph type="sldNum" sz="quarter" idx="10"/>
          </p:nvPr>
        </p:nvSpPr>
        <p:spPr/>
        <p:txBody>
          <a:bodyPr/>
          <a:lstStyle/>
          <a:p>
            <a:fld id="{B8A6431F-09A3-496E-891A-9232AD84D02D}" type="slidenum">
              <a:rPr lang="en-US" smtClean="0"/>
              <a:t>15</a:t>
            </a:fld>
            <a:endParaRPr lang="en-US"/>
          </a:p>
        </p:txBody>
      </p:sp>
    </p:spTree>
    <p:extLst>
      <p:ext uri="{BB962C8B-B14F-4D97-AF65-F5344CB8AC3E}">
        <p14:creationId xmlns:p14="http://schemas.microsoft.com/office/powerpoint/2010/main" val="1947433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problem is underactuated and continuous, and in some ways resembles the car-mountain problem from earlier. As such, we’ve attempted to address the problem in a similar manner, and apply a discrete binning approach to the states and actions. Additionally, we discretize the problem such that the orbit and action are re-evaluated only once per orbit. </a:t>
            </a:r>
          </a:p>
        </p:txBody>
      </p:sp>
      <p:sp>
        <p:nvSpPr>
          <p:cNvPr id="4" name="Slide Number Placeholder 3"/>
          <p:cNvSpPr>
            <a:spLocks noGrp="1"/>
          </p:cNvSpPr>
          <p:nvPr>
            <p:ph type="sldNum" sz="quarter" idx="10"/>
          </p:nvPr>
        </p:nvSpPr>
        <p:spPr/>
        <p:txBody>
          <a:bodyPr/>
          <a:lstStyle/>
          <a:p>
            <a:fld id="{B8A6431F-09A3-496E-891A-9232AD84D02D}" type="slidenum">
              <a:rPr lang="en-US" smtClean="0"/>
              <a:t>16</a:t>
            </a:fld>
            <a:endParaRPr lang="en-US"/>
          </a:p>
        </p:txBody>
      </p:sp>
    </p:spTree>
    <p:extLst>
      <p:ext uri="{BB962C8B-B14F-4D97-AF65-F5344CB8AC3E}">
        <p14:creationId xmlns:p14="http://schemas.microsoft.com/office/powerpoint/2010/main" val="1991701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this discretization, we can consider the problem as a 4-state, 2-observation, single-action POMDP</a:t>
            </a:r>
          </a:p>
        </p:txBody>
      </p:sp>
      <p:sp>
        <p:nvSpPr>
          <p:cNvPr id="4" name="Slide Number Placeholder 3"/>
          <p:cNvSpPr>
            <a:spLocks noGrp="1"/>
          </p:cNvSpPr>
          <p:nvPr>
            <p:ph type="sldNum" sz="quarter" idx="10"/>
          </p:nvPr>
        </p:nvSpPr>
        <p:spPr/>
        <p:txBody>
          <a:bodyPr/>
          <a:lstStyle/>
          <a:p>
            <a:fld id="{B8A6431F-09A3-496E-891A-9232AD84D02D}" type="slidenum">
              <a:rPr lang="en-US" smtClean="0"/>
              <a:t>17</a:t>
            </a:fld>
            <a:endParaRPr lang="en-US"/>
          </a:p>
        </p:txBody>
      </p:sp>
    </p:spTree>
    <p:extLst>
      <p:ext uri="{BB962C8B-B14F-4D97-AF65-F5344CB8AC3E}">
        <p14:creationId xmlns:p14="http://schemas.microsoft.com/office/powerpoint/2010/main" val="212817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Space vehicle autonomy promises to both reduce mission costs and offer utility that ground-commanded missions could not achieve. At the same time, there are huge costs associated with the development and implementation of autonomy routines.</a:t>
            </a:r>
          </a:p>
        </p:txBody>
      </p:sp>
      <p:sp>
        <p:nvSpPr>
          <p:cNvPr id="4" name="Slide Number Placeholder 3"/>
          <p:cNvSpPr>
            <a:spLocks noGrp="1"/>
          </p:cNvSpPr>
          <p:nvPr>
            <p:ph type="sldNum" sz="quarter" idx="10"/>
          </p:nvPr>
        </p:nvSpPr>
        <p:spPr/>
        <p:txBody>
          <a:bodyPr/>
          <a:lstStyle/>
          <a:p>
            <a:fld id="{B8A6431F-09A3-496E-891A-9232AD84D02D}" type="slidenum">
              <a:rPr lang="en-US" smtClean="0"/>
              <a:t>3</a:t>
            </a:fld>
            <a:endParaRPr lang="en-US"/>
          </a:p>
        </p:txBody>
      </p:sp>
    </p:spTree>
    <p:extLst>
      <p:ext uri="{BB962C8B-B14F-4D97-AF65-F5344CB8AC3E}">
        <p14:creationId xmlns:p14="http://schemas.microsoft.com/office/powerpoint/2010/main" val="144402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best exemplified in examining how prior missions have implemented and executed autonomy routines. Generalizing at a high level, autonomy is typically accomplished by specifying operational modes to address relevant sub-problems. This figure, taken from a 2005 paper about the final impact or sequence for Deep Impact, illustrates the approach of specifying an end-to-end mode sequence with defined transition criterion. This requires developers to extensively test via monte-</a:t>
            </a:r>
            <a:r>
              <a:rPr lang="en-US" dirty="0" err="1"/>
              <a:t>carlo</a:t>
            </a:r>
            <a:r>
              <a:rPr lang="en-US" dirty="0"/>
              <a:t> or random sampling, which is time consuming and provides no real guarantees beyond ad-hoc convergence. </a:t>
            </a:r>
          </a:p>
        </p:txBody>
      </p:sp>
      <p:sp>
        <p:nvSpPr>
          <p:cNvPr id="4" name="Slide Number Placeholder 3"/>
          <p:cNvSpPr>
            <a:spLocks noGrp="1"/>
          </p:cNvSpPr>
          <p:nvPr>
            <p:ph type="sldNum" sz="quarter" idx="10"/>
          </p:nvPr>
        </p:nvSpPr>
        <p:spPr/>
        <p:txBody>
          <a:bodyPr/>
          <a:lstStyle/>
          <a:p>
            <a:fld id="{B8A6431F-09A3-496E-891A-9232AD84D02D}" type="slidenum">
              <a:rPr lang="en-US" smtClean="0"/>
              <a:t>4</a:t>
            </a:fld>
            <a:endParaRPr lang="en-US"/>
          </a:p>
        </p:txBody>
      </p:sp>
    </p:spTree>
    <p:extLst>
      <p:ext uri="{BB962C8B-B14F-4D97-AF65-F5344CB8AC3E}">
        <p14:creationId xmlns:p14="http://schemas.microsoft.com/office/powerpoint/2010/main" val="1393736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same time, the field of machine learning and more specifically machine learning is emerging as a general-purpose strategy for controlling challenging, under-modeled, or highly nonlinear systems in an autonomous and robust manner. One prominent example of this is Google’s </a:t>
            </a:r>
            <a:r>
              <a:rPr lang="en-US" dirty="0" err="1"/>
              <a:t>AlphaZero</a:t>
            </a:r>
            <a:r>
              <a:rPr lang="en-US" dirty="0"/>
              <a:t> algorithm, which used deep reinforcement learning and adversarial training to improve its performance; after a few hours of self-training, the algorithm routinely beat the previous hand-tuned master </a:t>
            </a:r>
            <a:r>
              <a:rPr lang="en-US" dirty="0" err="1"/>
              <a:t>Stockfish</a:t>
            </a:r>
            <a:r>
              <a:rPr lang="en-US" dirty="0"/>
              <a:t> by exploiting strategies not admitted by human-driven methods.</a:t>
            </a:r>
          </a:p>
          <a:p>
            <a:pPr marL="171450" indent="-171450">
              <a:buFontTx/>
              <a:buChar char="-"/>
            </a:pPr>
            <a:r>
              <a:rPr lang="en-US" dirty="0"/>
              <a:t>Of course, not all problems are as observable or deterministic as chess, but the robotics field has made great use of reinforcement learning to control dynamically complex aircraft (such as this quadcopter) or bipedal walking robots, among other things</a:t>
            </a:r>
          </a:p>
          <a:p>
            <a:pPr marL="171450" indent="-171450">
              <a:buFontTx/>
              <a:buChar char="-"/>
            </a:pPr>
            <a:r>
              <a:rPr lang="en-US" dirty="0"/>
              <a:t>This work is intended to outline the relevance of these techniques to spacecraft applications, outline space-specific challenges, and present a sample of how one specific mission class – aerobraking – might be addressed by a reinforcement learning technique.</a:t>
            </a:r>
          </a:p>
        </p:txBody>
      </p:sp>
      <p:sp>
        <p:nvSpPr>
          <p:cNvPr id="4" name="Slide Number Placeholder 3"/>
          <p:cNvSpPr>
            <a:spLocks noGrp="1"/>
          </p:cNvSpPr>
          <p:nvPr>
            <p:ph type="sldNum" sz="quarter" idx="10"/>
          </p:nvPr>
        </p:nvSpPr>
        <p:spPr/>
        <p:txBody>
          <a:bodyPr/>
          <a:lstStyle/>
          <a:p>
            <a:fld id="{B8A6431F-09A3-496E-891A-9232AD84D02D}" type="slidenum">
              <a:rPr lang="en-US" smtClean="0"/>
              <a:t>5</a:t>
            </a:fld>
            <a:endParaRPr lang="en-US"/>
          </a:p>
        </p:txBody>
      </p:sp>
    </p:spTree>
    <p:extLst>
      <p:ext uri="{BB962C8B-B14F-4D97-AF65-F5344CB8AC3E}">
        <p14:creationId xmlns:p14="http://schemas.microsoft.com/office/powerpoint/2010/main" val="258384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is a subtype of the general class of algorithms whose performance improves as they obtain additional data. Inspired by </a:t>
            </a:r>
            <a:r>
              <a:rPr lang="en-US" dirty="0" err="1"/>
              <a:t>Pavlonian</a:t>
            </a:r>
            <a:r>
              <a:rPr lang="en-US" dirty="0"/>
              <a:t> psychology, reinforcement learning techniques fundamentally aim to maximize the reward earned by an agent interacting with an environment which may or may not be well understood. The theory of these techniques is founded in optimal control, and some implementation details resembles other optimizers (such as dynamic programming) at a high level. This class of </a:t>
            </a:r>
            <a:r>
              <a:rPr lang="en-US" dirty="0" err="1"/>
              <a:t>alggorithms</a:t>
            </a:r>
            <a:r>
              <a:rPr lang="en-US" dirty="0"/>
              <a:t> has been used to address problems that are difficult to address with conventional techniques, such as the mountain-car problem shown here – in which a car must “learn” to rock back and forth in this valley to build up momentum. </a:t>
            </a:r>
          </a:p>
        </p:txBody>
      </p:sp>
      <p:sp>
        <p:nvSpPr>
          <p:cNvPr id="4" name="Slide Number Placeholder 3"/>
          <p:cNvSpPr>
            <a:spLocks noGrp="1"/>
          </p:cNvSpPr>
          <p:nvPr>
            <p:ph type="sldNum" sz="quarter" idx="10"/>
          </p:nvPr>
        </p:nvSpPr>
        <p:spPr/>
        <p:txBody>
          <a:bodyPr/>
          <a:lstStyle/>
          <a:p>
            <a:fld id="{B8A6431F-09A3-496E-891A-9232AD84D02D}" type="slidenum">
              <a:rPr lang="en-US" smtClean="0"/>
              <a:t>7</a:t>
            </a:fld>
            <a:endParaRPr lang="en-US"/>
          </a:p>
        </p:txBody>
      </p:sp>
    </p:spTree>
    <p:extLst>
      <p:ext uri="{BB962C8B-B14F-4D97-AF65-F5344CB8AC3E}">
        <p14:creationId xmlns:p14="http://schemas.microsoft.com/office/powerpoint/2010/main" val="168808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is usually considered in the context of Markov Decision Processes or their partially observable cousins (MDPs and POMDPs, respectively). These systems consist of a set of states, S, a set of Observations O, a set of actions A, and a set of rewards R and the functions that map between them. While the general POMDP problem is not tractable, approximate solutions are found to provide good performance. Additionally, these frameworks can directly incorporate Bayesian networks (another sub-class known as </a:t>
            </a:r>
            <a:r>
              <a:rPr lang="en-US" dirty="0" err="1"/>
              <a:t>bayes</a:t>
            </a:r>
            <a:r>
              <a:rPr lang="en-US" dirty="0"/>
              <a:t>-adaptive decision processes), providing yet another framework for the learning of problem dynamics.</a:t>
            </a:r>
          </a:p>
        </p:txBody>
      </p:sp>
      <p:sp>
        <p:nvSpPr>
          <p:cNvPr id="4" name="Slide Number Placeholder 3"/>
          <p:cNvSpPr>
            <a:spLocks noGrp="1"/>
          </p:cNvSpPr>
          <p:nvPr>
            <p:ph type="sldNum" sz="quarter" idx="10"/>
          </p:nvPr>
        </p:nvSpPr>
        <p:spPr/>
        <p:txBody>
          <a:bodyPr/>
          <a:lstStyle/>
          <a:p>
            <a:fld id="{B8A6431F-09A3-496E-891A-9232AD84D02D}" type="slidenum">
              <a:rPr lang="en-US" smtClean="0"/>
              <a:t>8</a:t>
            </a:fld>
            <a:endParaRPr lang="en-US"/>
          </a:p>
        </p:txBody>
      </p:sp>
    </p:spTree>
    <p:extLst>
      <p:ext uri="{BB962C8B-B14F-4D97-AF65-F5344CB8AC3E}">
        <p14:creationId xmlns:p14="http://schemas.microsoft.com/office/powerpoint/2010/main" val="310436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a:t>
            </a:r>
            <a:r>
              <a:rPr lang="en-US" dirty="0" err="1"/>
              <a:t>astro</a:t>
            </a:r>
            <a:r>
              <a:rPr lang="en-US" dirty="0"/>
              <a:t>-specific problems spoil the ease of this approach. First, most reinforcement learning techniques are considered in the context of discrete spaces; gridded rooms, classes of actions, etc. Even in a simple case, most spacecraft problems consider six continuous variables to represent spacecraft states alone, making discretization painful. The car=mountain problem, which also exists in a continuous space, suggests some solutions and Is actually readily solved with coarse discretization or function approximation.</a:t>
            </a:r>
          </a:p>
          <a:p>
            <a:pPr marL="171450" indent="-171450">
              <a:buFontTx/>
              <a:buChar char="-"/>
            </a:pPr>
            <a:r>
              <a:rPr lang="en-US" dirty="0"/>
              <a:t>Additionally, we have good models for the motion </a:t>
            </a:r>
            <a:r>
              <a:rPr lang="en-US" dirty="0" err="1"/>
              <a:t>fo</a:t>
            </a:r>
            <a:r>
              <a:rPr lang="en-US" dirty="0"/>
              <a:t> spacecraft on the whole, give or take knowledge of a few </a:t>
            </a:r>
            <a:r>
              <a:rPr lang="en-US" dirty="0" err="1"/>
              <a:t>paramters</a:t>
            </a:r>
            <a:r>
              <a:rPr lang="en-US" dirty="0"/>
              <a:t> (such as atmospheric density or reflectivity coefficients). Few reinforcement learning algorithms are set-up to easily incorporate this information. We can make sure this information is used by training on so-called “expert priors” – i.e., having a human specify an initial solution approach informed by knowledge of the system dynamics. We’re currently looking into other ways to incorporate these models while folding in uncertainty.</a:t>
            </a:r>
          </a:p>
          <a:p>
            <a:pPr marL="171450" indent="-171450">
              <a:buFontTx/>
              <a:buChar char="-"/>
            </a:pPr>
            <a:r>
              <a:rPr lang="en-US" dirty="0"/>
              <a:t>Finally, space missions are typically not data rich with respect to their environments and have limited opportunities to try to learn </a:t>
            </a:r>
          </a:p>
        </p:txBody>
      </p:sp>
      <p:sp>
        <p:nvSpPr>
          <p:cNvPr id="4" name="Slide Number Placeholder 3"/>
          <p:cNvSpPr>
            <a:spLocks noGrp="1"/>
          </p:cNvSpPr>
          <p:nvPr>
            <p:ph type="sldNum" sz="quarter" idx="10"/>
          </p:nvPr>
        </p:nvSpPr>
        <p:spPr/>
        <p:txBody>
          <a:bodyPr/>
          <a:lstStyle/>
          <a:p>
            <a:fld id="{B8A6431F-09A3-496E-891A-9232AD84D02D}" type="slidenum">
              <a:rPr lang="en-US" smtClean="0"/>
              <a:t>9</a:t>
            </a:fld>
            <a:endParaRPr lang="en-US"/>
          </a:p>
        </p:txBody>
      </p:sp>
    </p:spTree>
    <p:extLst>
      <p:ext uri="{BB962C8B-B14F-4D97-AF65-F5344CB8AC3E}">
        <p14:creationId xmlns:p14="http://schemas.microsoft.com/office/powerpoint/2010/main" val="2975061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these challenges established, a description of the implementation of one of these algorithms for general use autonomy outlines the advantages of the approach. First, a given autonomy problem would be reframed within the MDP/POMDP framework by identifying relevant problem features, reward states, and dynamic models. Based on these models, a suitable reinforcement learning approach would be selected; if this is hard to determine, many “general-purpose” </a:t>
            </a:r>
          </a:p>
        </p:txBody>
      </p:sp>
      <p:sp>
        <p:nvSpPr>
          <p:cNvPr id="4" name="Slide Number Placeholder 3"/>
          <p:cNvSpPr>
            <a:spLocks noGrp="1"/>
          </p:cNvSpPr>
          <p:nvPr>
            <p:ph type="sldNum" sz="quarter" idx="10"/>
          </p:nvPr>
        </p:nvSpPr>
        <p:spPr/>
        <p:txBody>
          <a:bodyPr/>
          <a:lstStyle/>
          <a:p>
            <a:fld id="{B8A6431F-09A3-496E-891A-9232AD84D02D}" type="slidenum">
              <a:rPr lang="en-US" smtClean="0"/>
              <a:t>10</a:t>
            </a:fld>
            <a:endParaRPr lang="en-US"/>
          </a:p>
        </p:txBody>
      </p:sp>
    </p:spTree>
    <p:extLst>
      <p:ext uri="{BB962C8B-B14F-4D97-AF65-F5344CB8AC3E}">
        <p14:creationId xmlns:p14="http://schemas.microsoft.com/office/powerpoint/2010/main" val="1609368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selected algorithm would be trained using dynamic models that capture relevant dynamics and evaluate quickly. The use of a reward function provides a direct manner for evaluating algorithm performance and the convergence of the training process. Once acceptably trained, higher-fidelity models can be used to test the robustness of the algorithm under more realistic performance. </a:t>
            </a:r>
          </a:p>
        </p:txBody>
      </p:sp>
      <p:sp>
        <p:nvSpPr>
          <p:cNvPr id="4" name="Slide Number Placeholder 3"/>
          <p:cNvSpPr>
            <a:spLocks noGrp="1"/>
          </p:cNvSpPr>
          <p:nvPr>
            <p:ph type="sldNum" sz="quarter" idx="10"/>
          </p:nvPr>
        </p:nvSpPr>
        <p:spPr/>
        <p:txBody>
          <a:bodyPr/>
          <a:lstStyle/>
          <a:p>
            <a:fld id="{B8A6431F-09A3-496E-891A-9232AD84D02D}" type="slidenum">
              <a:rPr lang="en-US" smtClean="0"/>
              <a:t>11</a:t>
            </a:fld>
            <a:endParaRPr lang="en-US"/>
          </a:p>
        </p:txBody>
      </p:sp>
    </p:spTree>
    <p:extLst>
      <p:ext uri="{BB962C8B-B14F-4D97-AF65-F5344CB8AC3E}">
        <p14:creationId xmlns:p14="http://schemas.microsoft.com/office/powerpoint/2010/main" val="1094133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402336" y="923544"/>
            <a:ext cx="8348472" cy="2231136"/>
          </a:xfrm>
        </p:spPr>
        <p:txBody>
          <a:bodyPr anchor="b" anchorCtr="0">
            <a:normAutofit/>
          </a:bodyPr>
          <a:lstStyle>
            <a:lvl1pPr>
              <a:defRPr sz="4400" b="1">
                <a:solidFill>
                  <a:schemeClr val="tx2"/>
                </a:solidFill>
                <a:effectLst/>
              </a:defRPr>
            </a:lvl1pPr>
          </a:lstStyle>
          <a:p>
            <a:r>
              <a:rPr lang="en-US" dirty="0"/>
              <a:t>Paper Title</a:t>
            </a:r>
          </a:p>
        </p:txBody>
      </p:sp>
      <p:sp>
        <p:nvSpPr>
          <p:cNvPr id="3" name="Subtitle 2"/>
          <p:cNvSpPr>
            <a:spLocks noGrp="1"/>
          </p:cNvSpPr>
          <p:nvPr>
            <p:ph type="subTitle" idx="1" hasCustomPrompt="1"/>
          </p:nvPr>
        </p:nvSpPr>
        <p:spPr>
          <a:xfrm>
            <a:off x="402336" y="3529584"/>
            <a:ext cx="8348472" cy="2231136"/>
          </a:xfrm>
        </p:spPr>
        <p:txBody>
          <a:bodyPr>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a:t>
            </a:r>
          </a:p>
        </p:txBody>
      </p:sp>
      <p:sp>
        <p:nvSpPr>
          <p:cNvPr id="5" name="Footer Placeholder 4"/>
          <p:cNvSpPr>
            <a:spLocks noGrp="1"/>
          </p:cNvSpPr>
          <p:nvPr>
            <p:ph type="ftr" sz="quarter" idx="11"/>
          </p:nvPr>
        </p:nvSpPr>
        <p:spPr>
          <a:xfrm>
            <a:off x="2247900" y="5867400"/>
            <a:ext cx="4648200" cy="838200"/>
          </a:xfrm>
        </p:spPr>
        <p:txBody>
          <a:bodyPr/>
          <a:lstStyle>
            <a:lvl1pPr>
              <a:defRPr sz="1600">
                <a:solidFill>
                  <a:schemeClr val="tx1">
                    <a:lumMod val="75000"/>
                    <a:lumOff val="25000"/>
                  </a:schemeClr>
                </a:solidFill>
              </a:defRPr>
            </a:lvl1pPr>
          </a:lstStyle>
          <a:p>
            <a:r>
              <a:rPr lang="en-US" dirty="0"/>
              <a:t>Conference Title, Location, Date</a:t>
            </a:r>
          </a:p>
        </p:txBody>
      </p:sp>
      <p:pic>
        <p:nvPicPr>
          <p:cNvPr id="8" name="ccar_logo_lightBG_color.png"/>
          <p:cNvPicPr/>
          <p:nvPr userDrawn="1"/>
        </p:nvPicPr>
        <p:blipFill>
          <a:blip r:embed="rId2">
            <a:extLst/>
          </a:blip>
          <a:stretch>
            <a:fillRect/>
          </a:stretch>
        </p:blipFill>
        <p:spPr>
          <a:xfrm>
            <a:off x="152400" y="5419522"/>
            <a:ext cx="2441448" cy="1197864"/>
          </a:xfrm>
          <a:prstGeom prst="rect">
            <a:avLst/>
          </a:prstGeom>
          <a:ln w="12700">
            <a:miter lim="400000"/>
          </a:ln>
        </p:spPr>
      </p:pic>
      <p:sp>
        <p:nvSpPr>
          <p:cNvPr id="10" name="Shape 10"/>
          <p:cNvSpPr/>
          <p:nvPr userDrawn="1"/>
        </p:nvSpPr>
        <p:spPr>
          <a:xfrm>
            <a:off x="457200" y="3337561"/>
            <a:ext cx="8229600" cy="114"/>
          </a:xfrm>
          <a:prstGeom prst="line">
            <a:avLst/>
          </a:prstGeom>
          <a:ln w="12700">
            <a:solidFill>
              <a:srgbClr val="9A9A9A"/>
            </a:solidFill>
            <a:miter lim="400000"/>
          </a:ln>
        </p:spPr>
        <p:txBody>
          <a:bodyPr lIns="0" tIns="0" rIns="0" bIns="0" anchor="ctr"/>
          <a:lstStyle/>
          <a:p>
            <a:pPr lvl="0">
              <a:defRPr sz="1200">
                <a:solidFill>
                  <a:srgbClr val="000000"/>
                </a:solidFill>
                <a:latin typeface="Helvetica"/>
                <a:ea typeface="Helvetica"/>
                <a:cs typeface="Helvetica"/>
                <a:sym typeface="Helvetica"/>
              </a:defRPr>
            </a:pPr>
            <a:endParaRPr/>
          </a:p>
        </p:txBody>
      </p:sp>
      <p:pic>
        <p:nvPicPr>
          <p:cNvPr id="11" name="pasted-image.pdf"/>
          <p:cNvPicPr/>
          <p:nvPr userDrawn="1"/>
        </p:nvPicPr>
        <p:blipFill>
          <a:blip r:embed="rId3">
            <a:extLst/>
          </a:blip>
          <a:stretch>
            <a:fillRect/>
          </a:stretch>
        </p:blipFill>
        <p:spPr>
          <a:xfrm>
            <a:off x="7010400" y="5419381"/>
            <a:ext cx="1908223" cy="1198147"/>
          </a:xfrm>
          <a:prstGeom prst="rect">
            <a:avLst/>
          </a:prstGeom>
          <a:ln w="12700">
            <a:miter lim="400000"/>
          </a:ln>
          <a:effectLst>
            <a:outerShdw blurRad="63500" dist="25400" dir="5400000" rotWithShape="0">
              <a:srgbClr val="000000">
                <a:alpha val="50000"/>
              </a:srgbClr>
            </a:outerShdw>
          </a:effectLst>
        </p:spPr>
      </p:pic>
    </p:spTree>
    <p:extLst>
      <p:ext uri="{BB962C8B-B14F-4D97-AF65-F5344CB8AC3E}">
        <p14:creationId xmlns:p14="http://schemas.microsoft.com/office/powerpoint/2010/main" val="375610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ooter Placeholder 2"/>
          <p:cNvSpPr>
            <a:spLocks noGrp="1"/>
          </p:cNvSpPr>
          <p:nvPr>
            <p:ph type="ftr" sz="quarter" idx="11"/>
          </p:nvPr>
        </p:nvSpPr>
        <p:spPr/>
        <p:txBody>
          <a:bodyPr/>
          <a:lstStyle/>
          <a:p>
            <a:r>
              <a:rPr lang="en-US"/>
              <a:t>Conference Title, Location, Date</a:t>
            </a:r>
          </a:p>
        </p:txBody>
      </p:sp>
      <p:sp>
        <p:nvSpPr>
          <p:cNvPr id="4" name="Slide Number Placeholder 3"/>
          <p:cNvSpPr>
            <a:spLocks noGrp="1"/>
          </p:cNvSpPr>
          <p:nvPr>
            <p:ph type="sldNum" sz="quarter" idx="12"/>
          </p:nvPr>
        </p:nvSpPr>
        <p:spPr/>
        <p:txBody>
          <a:bodyPr/>
          <a:lstStyle/>
          <a:p>
            <a:fld id="{E0459DFA-7925-415A-8F9E-926CA7011ECD}" type="slidenum">
              <a:rPr lang="en-US" smtClean="0"/>
              <a:t>‹#›</a:t>
            </a:fld>
            <a:endParaRPr lang="en-US"/>
          </a:p>
        </p:txBody>
      </p:sp>
      <p:sp>
        <p:nvSpPr>
          <p:cNvPr id="7" name="Rectangle 6"/>
          <p:cNvSpPr/>
          <p:nvPr userDrawn="1"/>
        </p:nvSpPr>
        <p:spPr>
          <a:xfrm>
            <a:off x="6876288" y="82296"/>
            <a:ext cx="2121408" cy="1335024"/>
          </a:xfrm>
          <a:prstGeom prst="rect">
            <a:avLst/>
          </a:prstGeom>
          <a:blipFill dpi="0" rotWithShape="1">
            <a:blip r:embed="rId2">
              <a:alphaModFix amt="5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09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AS AIAA">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402336" y="923544"/>
            <a:ext cx="8348472" cy="2231136"/>
          </a:xfrm>
        </p:spPr>
        <p:txBody>
          <a:bodyPr anchor="b" anchorCtr="0">
            <a:normAutofit/>
          </a:bodyPr>
          <a:lstStyle>
            <a:lvl1pPr>
              <a:defRPr sz="4400" b="1">
                <a:solidFill>
                  <a:schemeClr val="tx2"/>
                </a:solidFill>
                <a:effectLst/>
              </a:defRPr>
            </a:lvl1pPr>
          </a:lstStyle>
          <a:p>
            <a:r>
              <a:rPr lang="en-US" dirty="0"/>
              <a:t>Paper Title</a:t>
            </a:r>
          </a:p>
        </p:txBody>
      </p:sp>
      <p:sp>
        <p:nvSpPr>
          <p:cNvPr id="3" name="Subtitle 2"/>
          <p:cNvSpPr>
            <a:spLocks noGrp="1"/>
          </p:cNvSpPr>
          <p:nvPr>
            <p:ph type="subTitle" idx="1" hasCustomPrompt="1"/>
          </p:nvPr>
        </p:nvSpPr>
        <p:spPr>
          <a:xfrm>
            <a:off x="402336" y="3529584"/>
            <a:ext cx="8348472" cy="2231136"/>
          </a:xfrm>
        </p:spPr>
        <p:txBody>
          <a:bodyPr>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a:t>
            </a:r>
          </a:p>
        </p:txBody>
      </p:sp>
      <p:sp>
        <p:nvSpPr>
          <p:cNvPr id="5" name="Footer Placeholder 4"/>
          <p:cNvSpPr>
            <a:spLocks noGrp="1"/>
          </p:cNvSpPr>
          <p:nvPr>
            <p:ph type="ftr" sz="quarter" idx="11"/>
          </p:nvPr>
        </p:nvSpPr>
        <p:spPr>
          <a:xfrm>
            <a:off x="2247900" y="5867400"/>
            <a:ext cx="4648200" cy="838200"/>
          </a:xfrm>
        </p:spPr>
        <p:txBody>
          <a:bodyPr/>
          <a:lstStyle>
            <a:lvl1pPr>
              <a:defRPr sz="1600">
                <a:solidFill>
                  <a:schemeClr val="tx1">
                    <a:lumMod val="75000"/>
                    <a:lumOff val="25000"/>
                  </a:schemeClr>
                </a:solidFill>
              </a:defRPr>
            </a:lvl1pPr>
          </a:lstStyle>
          <a:p>
            <a:r>
              <a:rPr lang="en-US"/>
              <a:t>Conference Title, Location, Date</a:t>
            </a:r>
            <a:endParaRPr lang="en-US" dirty="0"/>
          </a:p>
        </p:txBody>
      </p:sp>
      <p:pic>
        <p:nvPicPr>
          <p:cNvPr id="8" name="ccar_logo_lightBG_color.png"/>
          <p:cNvPicPr/>
          <p:nvPr userDrawn="1"/>
        </p:nvPicPr>
        <p:blipFill>
          <a:blip r:embed="rId2">
            <a:extLst/>
          </a:blip>
          <a:stretch>
            <a:fillRect/>
          </a:stretch>
        </p:blipFill>
        <p:spPr>
          <a:xfrm>
            <a:off x="149352" y="5419522"/>
            <a:ext cx="2441448" cy="1197864"/>
          </a:xfrm>
          <a:prstGeom prst="rect">
            <a:avLst/>
          </a:prstGeom>
          <a:ln w="12700">
            <a:miter lim="400000"/>
          </a:ln>
        </p:spPr>
      </p:pic>
      <p:pic>
        <p:nvPicPr>
          <p:cNvPr id="9" name="pasted-image.pdf"/>
          <p:cNvPicPr/>
          <p:nvPr userDrawn="1"/>
        </p:nvPicPr>
        <p:blipFill>
          <a:blip r:embed="rId3">
            <a:extLst/>
          </a:blip>
          <a:stretch>
            <a:fillRect/>
          </a:stretch>
        </p:blipFill>
        <p:spPr>
          <a:xfrm>
            <a:off x="7010400" y="5419381"/>
            <a:ext cx="1908223" cy="1198147"/>
          </a:xfrm>
          <a:prstGeom prst="rect">
            <a:avLst/>
          </a:prstGeom>
          <a:ln w="12700">
            <a:miter lim="400000"/>
          </a:ln>
          <a:effectLst>
            <a:outerShdw blurRad="63500" dist="25400" dir="5400000" rotWithShape="0">
              <a:srgbClr val="000000">
                <a:alpha val="50000"/>
              </a:srgbClr>
            </a:outerShdw>
          </a:effectLst>
        </p:spPr>
      </p:pic>
      <p:sp>
        <p:nvSpPr>
          <p:cNvPr id="10" name="Shape 10"/>
          <p:cNvSpPr/>
          <p:nvPr userDrawn="1"/>
        </p:nvSpPr>
        <p:spPr>
          <a:xfrm>
            <a:off x="457200" y="3337561"/>
            <a:ext cx="8229600" cy="114"/>
          </a:xfrm>
          <a:prstGeom prst="line">
            <a:avLst/>
          </a:prstGeom>
          <a:ln w="12700">
            <a:solidFill>
              <a:srgbClr val="9A9A9A"/>
            </a:solidFill>
            <a:miter lim="400000"/>
          </a:ln>
        </p:spPr>
        <p:txBody>
          <a:bodyPr lIns="0" tIns="0" rIns="0" bIns="0" anchor="ctr"/>
          <a:lstStyle/>
          <a:p>
            <a:pPr lvl="0">
              <a:defRPr sz="1200">
                <a:solidFill>
                  <a:srgbClr val="000000"/>
                </a:solidFill>
                <a:latin typeface="Helvetica"/>
                <a:ea typeface="Helvetica"/>
                <a:cs typeface="Helvetica"/>
                <a:sym typeface="Helvetica"/>
              </a:defRPr>
            </a:pPr>
            <a:endParaRPr/>
          </a:p>
        </p:txBody>
      </p:sp>
      <p:pic>
        <p:nvPicPr>
          <p:cNvPr id="11" name="Picture 8"/>
          <p:cNvPicPr>
            <a:picLocks noChangeAspect="1" noChangeArrowheads="1"/>
          </p:cNvPicPr>
          <p:nvPr userDrawn="1"/>
        </p:nvPicPr>
        <p:blipFill>
          <a:blip r:embed="rId4" cstate="print"/>
          <a:srcRect/>
          <a:stretch>
            <a:fillRect/>
          </a:stretch>
        </p:blipFill>
        <p:spPr bwMode="auto">
          <a:xfrm>
            <a:off x="152400" y="152400"/>
            <a:ext cx="1773355" cy="869042"/>
          </a:xfrm>
          <a:prstGeom prst="rect">
            <a:avLst/>
          </a:prstGeom>
          <a:noFill/>
          <a:ln w="12700">
            <a:noFill/>
            <a:miter lim="800000"/>
            <a:headEnd/>
            <a:tailEnd/>
          </a:ln>
        </p:spPr>
      </p:pic>
      <p:pic>
        <p:nvPicPr>
          <p:cNvPr id="12" name="Picture 9"/>
          <p:cNvPicPr>
            <a:picLocks noChangeAspect="1" noChangeArrowheads="1"/>
          </p:cNvPicPr>
          <p:nvPr userDrawn="1"/>
        </p:nvPicPr>
        <p:blipFill>
          <a:blip r:embed="rId5" cstate="print"/>
          <a:srcRect/>
          <a:stretch>
            <a:fillRect/>
          </a:stretch>
        </p:blipFill>
        <p:spPr bwMode="auto">
          <a:xfrm>
            <a:off x="6934200" y="201712"/>
            <a:ext cx="2011994" cy="770418"/>
          </a:xfrm>
          <a:prstGeom prst="rect">
            <a:avLst/>
          </a:prstGeom>
          <a:noFill/>
          <a:ln w="12700">
            <a:noFill/>
            <a:miter lim="800000"/>
            <a:headEnd/>
            <a:tailEnd/>
          </a:ln>
        </p:spPr>
      </p:pic>
      <p:sp>
        <p:nvSpPr>
          <p:cNvPr id="13" name="Text Placeholder 11"/>
          <p:cNvSpPr>
            <a:spLocks noGrp="1"/>
          </p:cNvSpPr>
          <p:nvPr>
            <p:ph type="body" sz="quarter" idx="13" hasCustomPrompt="1"/>
          </p:nvPr>
        </p:nvSpPr>
        <p:spPr>
          <a:xfrm>
            <a:off x="2754346" y="381095"/>
            <a:ext cx="3635308" cy="411652"/>
          </a:xfrm>
        </p:spPr>
        <p:txBody>
          <a:bodyPr anchor="ctr" anchorCtr="0">
            <a:noAutofit/>
          </a:bodyPr>
          <a:lstStyle>
            <a:lvl1pPr algn="ctr">
              <a:buFontTx/>
              <a:buNone/>
              <a:defRPr sz="1600" baseline="0">
                <a:solidFill>
                  <a:schemeClr val="tx1">
                    <a:lumMod val="75000"/>
                    <a:lumOff val="25000"/>
                  </a:schemeClr>
                </a:solidFill>
              </a:defRPr>
            </a:lvl1pPr>
            <a:lvl2pPr>
              <a:buFontTx/>
              <a:buNone/>
              <a:defRPr/>
            </a:lvl2pPr>
            <a:lvl3pPr>
              <a:buFontTx/>
              <a:buNone/>
              <a:defRPr/>
            </a:lvl3pPr>
            <a:lvl4pPr>
              <a:buFontTx/>
              <a:buNone/>
              <a:defRPr/>
            </a:lvl4pPr>
            <a:lvl5pPr>
              <a:buFontTx/>
              <a:buNone/>
              <a:defRPr/>
            </a:lvl5pPr>
          </a:lstStyle>
          <a:p>
            <a:pPr lvl="0"/>
            <a:r>
              <a:rPr lang="en-US" dirty="0"/>
              <a:t>Paper No. AAS XX-XXX</a:t>
            </a:r>
          </a:p>
        </p:txBody>
      </p:sp>
    </p:spTree>
    <p:extLst>
      <p:ext uri="{BB962C8B-B14F-4D97-AF65-F5344CB8AC3E}">
        <p14:creationId xmlns:p14="http://schemas.microsoft.com/office/powerpoint/2010/main" val="378699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Dark">
    <p:spTree>
      <p:nvGrpSpPr>
        <p:cNvPr id="1" name=""/>
        <p:cNvGrpSpPr/>
        <p:nvPr/>
      </p:nvGrpSpPr>
      <p:grpSpPr>
        <a:xfrm>
          <a:off x="0" y="0"/>
          <a:ext cx="0" cy="0"/>
          <a:chOff x="0" y="0"/>
          <a:chExt cx="0" cy="0"/>
        </a:xfrm>
      </p:grpSpPr>
      <p:pic>
        <p:nvPicPr>
          <p:cNvPr id="11" name="AuroraBorealis.jpg"/>
          <p:cNvPicPr/>
          <p:nvPr userDrawn="1"/>
        </p:nvPicPr>
        <p:blipFill>
          <a:blip r:embed="rId2">
            <a:extLst/>
          </a:blip>
          <a:stretch>
            <a:fillRect/>
          </a:stretch>
        </p:blipFill>
        <p:spPr>
          <a:xfrm>
            <a:off x="0" y="0"/>
            <a:ext cx="9144000" cy="6858000"/>
          </a:xfrm>
          <a:prstGeom prst="rect">
            <a:avLst/>
          </a:prstGeom>
          <a:ln w="12700">
            <a:miter lim="400000"/>
          </a:ln>
        </p:spPr>
      </p:pic>
      <p:pic>
        <p:nvPicPr>
          <p:cNvPr id="13" name="ccar_logo_darkBG_color.png"/>
          <p:cNvPicPr/>
          <p:nvPr userDrawn="1"/>
        </p:nvPicPr>
        <p:blipFill>
          <a:blip r:embed="rId3">
            <a:extLst/>
          </a:blip>
          <a:stretch>
            <a:fillRect/>
          </a:stretch>
        </p:blipFill>
        <p:spPr>
          <a:xfrm>
            <a:off x="72225" y="124827"/>
            <a:ext cx="2442375" cy="1198146"/>
          </a:xfrm>
          <a:prstGeom prst="rect">
            <a:avLst/>
          </a:prstGeom>
          <a:ln w="12700">
            <a:miter lim="400000"/>
          </a:ln>
        </p:spPr>
      </p:pic>
      <p:sp>
        <p:nvSpPr>
          <p:cNvPr id="2" name="Title 1"/>
          <p:cNvSpPr>
            <a:spLocks noGrp="1"/>
          </p:cNvSpPr>
          <p:nvPr>
            <p:ph type="ctrTitle" hasCustomPrompt="1"/>
          </p:nvPr>
        </p:nvSpPr>
        <p:spPr>
          <a:xfrm>
            <a:off x="402336" y="923544"/>
            <a:ext cx="8348472" cy="2231136"/>
          </a:xfrm>
        </p:spPr>
        <p:txBody>
          <a:bodyPr anchor="b" anchorCtr="0">
            <a:normAutofit/>
          </a:bodyPr>
          <a:lstStyle>
            <a:lvl1pPr algn="ctr">
              <a:defRPr sz="4400" b="1">
                <a:solidFill>
                  <a:schemeClr val="tx2"/>
                </a:solidFill>
                <a:effectLst/>
              </a:defRPr>
            </a:lvl1pPr>
          </a:lstStyle>
          <a:p>
            <a:r>
              <a:rPr lang="en-US" dirty="0"/>
              <a:t>Paper Title</a:t>
            </a:r>
          </a:p>
        </p:txBody>
      </p:sp>
      <p:sp>
        <p:nvSpPr>
          <p:cNvPr id="3" name="Subtitle 2"/>
          <p:cNvSpPr>
            <a:spLocks noGrp="1"/>
          </p:cNvSpPr>
          <p:nvPr>
            <p:ph type="subTitle" idx="1" hasCustomPrompt="1"/>
          </p:nvPr>
        </p:nvSpPr>
        <p:spPr>
          <a:xfrm>
            <a:off x="402336" y="3529584"/>
            <a:ext cx="8348472" cy="2231136"/>
          </a:xfrm>
        </p:spPr>
        <p:txBody>
          <a:bodyPr>
            <a:normAutofit/>
          </a:bodyPr>
          <a:lstStyle>
            <a:lvl1pPr marL="0" indent="0" algn="ctr">
              <a:buNone/>
              <a:defRPr sz="2000" b="1">
                <a:solidFill>
                  <a:schemeClr val="bg1"/>
                </a:solidFill>
                <a:effectLst>
                  <a:glow rad="152400">
                    <a:schemeClr val="tx1">
                      <a:alpha val="13000"/>
                    </a:schemeClr>
                  </a:glow>
                  <a:outerShdw blurRad="101600" dist="50800" dir="2700000" algn="tl" rotWithShape="0">
                    <a:prstClr val="black">
                      <a:alpha val="5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1st Author</a:t>
            </a:r>
          </a:p>
          <a:p>
            <a:r>
              <a:rPr lang="en-US" dirty="0"/>
              <a:t>Title</a:t>
            </a:r>
          </a:p>
        </p:txBody>
      </p:sp>
      <p:pic>
        <p:nvPicPr>
          <p:cNvPr id="9" name="pasted-image.pdf"/>
          <p:cNvPicPr/>
          <p:nvPr userDrawn="1"/>
        </p:nvPicPr>
        <p:blipFill>
          <a:blip r:embed="rId4">
            <a:extLst/>
          </a:blip>
          <a:stretch>
            <a:fillRect/>
          </a:stretch>
        </p:blipFill>
        <p:spPr>
          <a:xfrm>
            <a:off x="7053584" y="124827"/>
            <a:ext cx="1908223" cy="1198147"/>
          </a:xfrm>
          <a:prstGeom prst="rect">
            <a:avLst/>
          </a:prstGeom>
          <a:ln w="12700">
            <a:miter lim="400000"/>
          </a:ln>
          <a:effectLst>
            <a:outerShdw blurRad="63500" dist="25400" dir="5400000" rotWithShape="0">
              <a:srgbClr val="000000">
                <a:alpha val="50000"/>
              </a:srgbClr>
            </a:outerShdw>
          </a:effectLst>
        </p:spPr>
      </p:pic>
      <p:sp>
        <p:nvSpPr>
          <p:cNvPr id="10" name="Shape 10"/>
          <p:cNvSpPr/>
          <p:nvPr userDrawn="1"/>
        </p:nvSpPr>
        <p:spPr>
          <a:xfrm>
            <a:off x="457200" y="3337561"/>
            <a:ext cx="8229600" cy="114"/>
          </a:xfrm>
          <a:prstGeom prst="line">
            <a:avLst/>
          </a:prstGeom>
          <a:ln w="12700">
            <a:solidFill>
              <a:srgbClr val="9A9A9A"/>
            </a:solidFill>
            <a:miter lim="400000"/>
          </a:ln>
        </p:spPr>
        <p:txBody>
          <a:bodyPr lIns="0" tIns="0" rIns="0" bIns="0" anchor="ctr"/>
          <a:lstStyle/>
          <a:p>
            <a:pPr lvl="0">
              <a:defRPr sz="1200">
                <a:solidFill>
                  <a:srgbClr val="000000"/>
                </a:solidFill>
                <a:latin typeface="Helvetica"/>
                <a:ea typeface="Helvetica"/>
                <a:cs typeface="Helvetica"/>
                <a:sym typeface="Helvetica"/>
              </a:defRPr>
            </a:pPr>
            <a:endParaRPr/>
          </a:p>
        </p:txBody>
      </p:sp>
      <p:sp>
        <p:nvSpPr>
          <p:cNvPr id="4" name="Footer Placeholder 3"/>
          <p:cNvSpPr>
            <a:spLocks noGrp="1"/>
          </p:cNvSpPr>
          <p:nvPr>
            <p:ph type="ftr" sz="quarter" idx="10"/>
          </p:nvPr>
        </p:nvSpPr>
        <p:spPr>
          <a:xfrm>
            <a:off x="397764" y="5867400"/>
            <a:ext cx="8348472" cy="838200"/>
          </a:xfrm>
          <a:effectLst/>
        </p:spPr>
        <p:txBody>
          <a:bodyPr/>
          <a:lstStyle>
            <a:lvl1pPr>
              <a:defRPr sz="1800">
                <a:solidFill>
                  <a:schemeClr val="tx1"/>
                </a:solidFill>
                <a:effectLst/>
              </a:defRPr>
            </a:lvl1pPr>
          </a:lstStyle>
          <a:p>
            <a:r>
              <a:rPr lang="en-US" dirty="0"/>
              <a:t>Closeout Meeting, August 1</a:t>
            </a:r>
            <a:r>
              <a:rPr lang="en-US" baseline="30000" dirty="0"/>
              <a:t>st</a:t>
            </a:r>
            <a:r>
              <a:rPr lang="en-US" dirty="0"/>
              <a:t> 2017</a:t>
            </a:r>
          </a:p>
        </p:txBody>
      </p:sp>
      <p:sp>
        <p:nvSpPr>
          <p:cNvPr id="6" name="Slide Number Placeholder 5"/>
          <p:cNvSpPr>
            <a:spLocks noGrp="1"/>
          </p:cNvSpPr>
          <p:nvPr>
            <p:ph type="sldNum" sz="quarter" idx="11"/>
          </p:nvPr>
        </p:nvSpPr>
        <p:spPr/>
        <p:txBody>
          <a:bodyPr/>
          <a:lstStyle/>
          <a:p>
            <a:fld id="{E0459DFA-7925-415A-8F9E-926CA7011ECD}" type="slidenum">
              <a:rPr lang="en-US" smtClean="0"/>
              <a:t>‹#›</a:t>
            </a:fld>
            <a:endParaRPr lang="en-US"/>
          </a:p>
        </p:txBody>
      </p:sp>
    </p:spTree>
    <p:extLst>
      <p:ext uri="{BB962C8B-B14F-4D97-AF65-F5344CB8AC3E}">
        <p14:creationId xmlns:p14="http://schemas.microsoft.com/office/powerpoint/2010/main" val="137405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Dark AAS AIAA">
    <p:spTree>
      <p:nvGrpSpPr>
        <p:cNvPr id="1" name=""/>
        <p:cNvGrpSpPr/>
        <p:nvPr/>
      </p:nvGrpSpPr>
      <p:grpSpPr>
        <a:xfrm>
          <a:off x="0" y="0"/>
          <a:ext cx="0" cy="0"/>
          <a:chOff x="0" y="0"/>
          <a:chExt cx="0" cy="0"/>
        </a:xfrm>
      </p:grpSpPr>
      <p:pic>
        <p:nvPicPr>
          <p:cNvPr id="11" name="AuroraBorealis.jpg"/>
          <p:cNvPicPr/>
          <p:nvPr userDrawn="1"/>
        </p:nvPicPr>
        <p:blipFill>
          <a:blip r:embed="rId2">
            <a:extLst/>
          </a:blip>
          <a:stretch>
            <a:fillRect/>
          </a:stretch>
        </p:blipFill>
        <p:spPr>
          <a:xfrm>
            <a:off x="0" y="0"/>
            <a:ext cx="9144000" cy="6858000"/>
          </a:xfrm>
          <a:prstGeom prst="rect">
            <a:avLst/>
          </a:prstGeom>
          <a:ln w="12700">
            <a:miter lim="400000"/>
          </a:ln>
        </p:spPr>
      </p:pic>
      <p:pic>
        <p:nvPicPr>
          <p:cNvPr id="13" name="ccar_logo_darkBG_color.png"/>
          <p:cNvPicPr/>
          <p:nvPr userDrawn="1"/>
        </p:nvPicPr>
        <p:blipFill>
          <a:blip r:embed="rId3">
            <a:extLst/>
          </a:blip>
          <a:stretch>
            <a:fillRect/>
          </a:stretch>
        </p:blipFill>
        <p:spPr>
          <a:xfrm>
            <a:off x="72225" y="124827"/>
            <a:ext cx="2442375" cy="1198146"/>
          </a:xfrm>
          <a:prstGeom prst="rect">
            <a:avLst/>
          </a:prstGeom>
          <a:ln w="12700">
            <a:miter lim="400000"/>
          </a:ln>
        </p:spPr>
      </p:pic>
      <p:sp>
        <p:nvSpPr>
          <p:cNvPr id="2" name="Title 1"/>
          <p:cNvSpPr>
            <a:spLocks noGrp="1"/>
          </p:cNvSpPr>
          <p:nvPr>
            <p:ph type="ctrTitle" hasCustomPrompt="1"/>
          </p:nvPr>
        </p:nvSpPr>
        <p:spPr>
          <a:xfrm>
            <a:off x="402336" y="923544"/>
            <a:ext cx="8348472" cy="2231136"/>
          </a:xfrm>
        </p:spPr>
        <p:txBody>
          <a:bodyPr anchor="b" anchorCtr="0">
            <a:normAutofit/>
          </a:bodyPr>
          <a:lstStyle>
            <a:lvl1pPr algn="ctr">
              <a:defRPr sz="4400" b="1">
                <a:solidFill>
                  <a:schemeClr val="tx2"/>
                </a:solidFill>
                <a:effectLst/>
              </a:defRPr>
            </a:lvl1pPr>
          </a:lstStyle>
          <a:p>
            <a:r>
              <a:rPr lang="en-US" dirty="0"/>
              <a:t>Paper Title</a:t>
            </a:r>
          </a:p>
        </p:txBody>
      </p:sp>
      <p:sp>
        <p:nvSpPr>
          <p:cNvPr id="3" name="Subtitle 2"/>
          <p:cNvSpPr>
            <a:spLocks noGrp="1"/>
          </p:cNvSpPr>
          <p:nvPr>
            <p:ph type="subTitle" idx="1" hasCustomPrompt="1"/>
          </p:nvPr>
        </p:nvSpPr>
        <p:spPr>
          <a:xfrm>
            <a:off x="402336" y="3529584"/>
            <a:ext cx="8348472" cy="2231136"/>
          </a:xfrm>
        </p:spPr>
        <p:txBody>
          <a:bodyPr>
            <a:normAutofit/>
          </a:bodyPr>
          <a:lstStyle>
            <a:lvl1pPr marL="0" indent="0" algn="ctr">
              <a:buNone/>
              <a:defRPr sz="2000" b="1">
                <a:solidFill>
                  <a:schemeClr val="bg1"/>
                </a:solidFill>
                <a:effectLst>
                  <a:glow rad="152400">
                    <a:schemeClr val="tx1">
                      <a:alpha val="13000"/>
                    </a:schemeClr>
                  </a:glow>
                  <a:outerShdw blurRad="101600" dist="50800" dir="2700000" algn="tl" rotWithShape="0">
                    <a:prstClr val="black">
                      <a:alpha val="5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1st Author</a:t>
            </a:r>
          </a:p>
          <a:p>
            <a:r>
              <a:rPr lang="en-US" dirty="0"/>
              <a:t>Title</a:t>
            </a:r>
          </a:p>
        </p:txBody>
      </p:sp>
      <p:pic>
        <p:nvPicPr>
          <p:cNvPr id="9" name="pasted-image.pdf"/>
          <p:cNvPicPr/>
          <p:nvPr userDrawn="1"/>
        </p:nvPicPr>
        <p:blipFill>
          <a:blip r:embed="rId4">
            <a:extLst/>
          </a:blip>
          <a:stretch>
            <a:fillRect/>
          </a:stretch>
        </p:blipFill>
        <p:spPr>
          <a:xfrm>
            <a:off x="7053584" y="124827"/>
            <a:ext cx="1908223" cy="1198147"/>
          </a:xfrm>
          <a:prstGeom prst="rect">
            <a:avLst/>
          </a:prstGeom>
          <a:ln w="12700">
            <a:miter lim="400000"/>
          </a:ln>
          <a:effectLst>
            <a:outerShdw blurRad="63500" dist="25400" dir="5400000" rotWithShape="0">
              <a:srgbClr val="000000">
                <a:alpha val="50000"/>
              </a:srgbClr>
            </a:outerShdw>
          </a:effectLst>
        </p:spPr>
      </p:pic>
      <p:sp>
        <p:nvSpPr>
          <p:cNvPr id="10" name="Shape 10"/>
          <p:cNvSpPr/>
          <p:nvPr userDrawn="1"/>
        </p:nvSpPr>
        <p:spPr>
          <a:xfrm>
            <a:off x="457200" y="3337561"/>
            <a:ext cx="8229600" cy="114"/>
          </a:xfrm>
          <a:prstGeom prst="line">
            <a:avLst/>
          </a:prstGeom>
          <a:ln w="12700">
            <a:solidFill>
              <a:srgbClr val="9A9A9A"/>
            </a:solidFill>
            <a:miter lim="400000"/>
          </a:ln>
        </p:spPr>
        <p:txBody>
          <a:bodyPr lIns="0" tIns="0" rIns="0" bIns="0" anchor="ctr"/>
          <a:lstStyle/>
          <a:p>
            <a:pPr lvl="0">
              <a:defRPr sz="1200">
                <a:solidFill>
                  <a:srgbClr val="000000"/>
                </a:solidFill>
                <a:latin typeface="Helvetica"/>
                <a:ea typeface="Helvetica"/>
                <a:cs typeface="Helvetica"/>
                <a:sym typeface="Helvetica"/>
              </a:defRPr>
            </a:pPr>
            <a:endParaRPr/>
          </a:p>
        </p:txBody>
      </p:sp>
      <p:sp>
        <p:nvSpPr>
          <p:cNvPr id="4" name="Footer Placeholder 3"/>
          <p:cNvSpPr>
            <a:spLocks noGrp="1"/>
          </p:cNvSpPr>
          <p:nvPr>
            <p:ph type="ftr" sz="quarter" idx="10"/>
          </p:nvPr>
        </p:nvSpPr>
        <p:spPr>
          <a:xfrm>
            <a:off x="397764" y="5867400"/>
            <a:ext cx="8348472" cy="838200"/>
          </a:xfrm>
          <a:effectLst/>
        </p:spPr>
        <p:txBody>
          <a:bodyPr/>
          <a:lstStyle>
            <a:lvl1pPr>
              <a:defRPr sz="1800">
                <a:solidFill>
                  <a:schemeClr val="tx1"/>
                </a:solidFill>
                <a:effectLst/>
              </a:defRPr>
            </a:lvl1pPr>
          </a:lstStyle>
          <a:p>
            <a:r>
              <a:rPr lang="en-US"/>
              <a:t>Conference Title, Location, Date</a:t>
            </a:r>
            <a:endParaRPr lang="en-US" dirty="0"/>
          </a:p>
        </p:txBody>
      </p:sp>
      <p:sp>
        <p:nvSpPr>
          <p:cNvPr id="6" name="Slide Number Placeholder 5"/>
          <p:cNvSpPr>
            <a:spLocks noGrp="1"/>
          </p:cNvSpPr>
          <p:nvPr>
            <p:ph type="sldNum" sz="quarter" idx="11"/>
          </p:nvPr>
        </p:nvSpPr>
        <p:spPr/>
        <p:txBody>
          <a:bodyPr/>
          <a:lstStyle/>
          <a:p>
            <a:fld id="{E0459DFA-7925-415A-8F9E-926CA7011ECD}" type="slidenum">
              <a:rPr lang="en-US" smtClean="0"/>
              <a:t>‹#›</a:t>
            </a:fld>
            <a:endParaRPr lang="en-US"/>
          </a:p>
        </p:txBody>
      </p:sp>
      <p:sp>
        <p:nvSpPr>
          <p:cNvPr id="12" name="Text Placeholder 11"/>
          <p:cNvSpPr>
            <a:spLocks noGrp="1"/>
          </p:cNvSpPr>
          <p:nvPr>
            <p:ph type="body" sz="quarter" idx="13" hasCustomPrompt="1"/>
          </p:nvPr>
        </p:nvSpPr>
        <p:spPr>
          <a:xfrm>
            <a:off x="2754346" y="381095"/>
            <a:ext cx="3635308" cy="411652"/>
          </a:xfrm>
        </p:spPr>
        <p:txBody>
          <a:bodyPr anchor="ctr" anchorCtr="0">
            <a:noAutofit/>
          </a:bodyPr>
          <a:lstStyle>
            <a:lvl1pPr algn="ctr">
              <a:buFontTx/>
              <a:buNone/>
              <a:defRPr sz="1600" baseline="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Paper No. AAS XX-XXX</a:t>
            </a:r>
          </a:p>
        </p:txBody>
      </p:sp>
    </p:spTree>
    <p:extLst>
      <p:ext uri="{BB962C8B-B14F-4D97-AF65-F5344CB8AC3E}">
        <p14:creationId xmlns:p14="http://schemas.microsoft.com/office/powerpoint/2010/main" val="234155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dirty="0"/>
              <a:t>AAS Guidance Navigation and Control Conference, 5 February 2018</a:t>
            </a:r>
          </a:p>
        </p:txBody>
      </p:sp>
      <p:sp>
        <p:nvSpPr>
          <p:cNvPr id="6" name="Slide Number Placeholder 5"/>
          <p:cNvSpPr>
            <a:spLocks noGrp="1"/>
          </p:cNvSpPr>
          <p:nvPr>
            <p:ph type="sldNum" sz="quarter" idx="12"/>
          </p:nvPr>
        </p:nvSpPr>
        <p:spPr/>
        <p:txBody>
          <a:bodyPr/>
          <a:lstStyle/>
          <a:p>
            <a:fld id="{E0459DFA-7925-415A-8F9E-926CA7011ECD}" type="slidenum">
              <a:rPr lang="en-US" smtClean="0"/>
              <a:t>‹#›</a:t>
            </a:fld>
            <a:endParaRPr lang="en-US"/>
          </a:p>
        </p:txBody>
      </p:sp>
    </p:spTree>
    <p:extLst>
      <p:ext uri="{BB962C8B-B14F-4D97-AF65-F5344CB8AC3E}">
        <p14:creationId xmlns:p14="http://schemas.microsoft.com/office/powerpoint/2010/main" val="235469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vl1pPr>
          </a:lstStyle>
          <a:p>
            <a:r>
              <a:rPr lang="en-US" dirty="0"/>
              <a:t>AAS Guidance Navigation and Control Conference, 5 February 2018</a:t>
            </a:r>
          </a:p>
        </p:txBody>
      </p:sp>
      <p:sp>
        <p:nvSpPr>
          <p:cNvPr id="6" name="Slide Number Placeholder 5"/>
          <p:cNvSpPr>
            <a:spLocks noGrp="1"/>
          </p:cNvSpPr>
          <p:nvPr>
            <p:ph type="sldNum" sz="quarter" idx="12"/>
          </p:nvPr>
        </p:nvSpPr>
        <p:spPr/>
        <p:txBody>
          <a:bodyPr/>
          <a:lstStyle/>
          <a:p>
            <a:fld id="{E0459DFA-7925-415A-8F9E-926CA7011ECD}" type="slidenum">
              <a:rPr lang="en-US" smtClean="0"/>
              <a:t>‹#›</a:t>
            </a:fld>
            <a:endParaRPr lang="en-US"/>
          </a:p>
        </p:txBody>
      </p:sp>
      <p:sp>
        <p:nvSpPr>
          <p:cNvPr id="7" name="Title 1"/>
          <p:cNvSpPr>
            <a:spLocks noGrp="1"/>
          </p:cNvSpPr>
          <p:nvPr>
            <p:ph type="title"/>
          </p:nvPr>
        </p:nvSpPr>
        <p:spPr>
          <a:xfrm>
            <a:off x="304800" y="2133600"/>
            <a:ext cx="8534400" cy="3124200"/>
          </a:xfrm>
        </p:spPr>
        <p:txBody>
          <a:bodyPr>
            <a:normAutofit/>
          </a:bodyPr>
          <a:lstStyle>
            <a:lvl1pPr algn="ctr">
              <a:defRPr sz="4400">
                <a:solidFill>
                  <a:schemeClr val="tx2"/>
                </a:solidFill>
                <a:effectLst/>
              </a:defRPr>
            </a:lvl1pPr>
          </a:lstStyle>
          <a:p>
            <a:r>
              <a:rPr lang="en-US"/>
              <a:t>Click to edit Master title style</a:t>
            </a:r>
            <a:endParaRPr lang="en-US" dirty="0"/>
          </a:p>
        </p:txBody>
      </p:sp>
    </p:spTree>
    <p:extLst>
      <p:ext uri="{BB962C8B-B14F-4D97-AF65-F5344CB8AC3E}">
        <p14:creationId xmlns:p14="http://schemas.microsoft.com/office/powerpoint/2010/main" val="180432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191000" cy="47244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267200" cy="47244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dirty="0"/>
              <a:t>AAS Guidance Navigation and Control Conference, 5 February 2018</a:t>
            </a:r>
          </a:p>
        </p:txBody>
      </p:sp>
      <p:sp>
        <p:nvSpPr>
          <p:cNvPr id="7" name="Slide Number Placeholder 6"/>
          <p:cNvSpPr>
            <a:spLocks noGrp="1"/>
          </p:cNvSpPr>
          <p:nvPr>
            <p:ph type="sldNum" sz="quarter" idx="12"/>
          </p:nvPr>
        </p:nvSpPr>
        <p:spPr/>
        <p:txBody>
          <a:bodyPr/>
          <a:lstStyle/>
          <a:p>
            <a:fld id="{E0459DFA-7925-415A-8F9E-926CA7011ECD}" type="slidenum">
              <a:rPr lang="en-US" smtClean="0"/>
              <a:t>‹#›</a:t>
            </a:fld>
            <a:endParaRPr lang="en-US"/>
          </a:p>
        </p:txBody>
      </p:sp>
    </p:spTree>
    <p:extLst>
      <p:ext uri="{BB962C8B-B14F-4D97-AF65-F5344CB8AC3E}">
        <p14:creationId xmlns:p14="http://schemas.microsoft.com/office/powerpoint/2010/main" val="50992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535113"/>
            <a:ext cx="41925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04800" y="2174874"/>
            <a:ext cx="4192588" cy="4149725"/>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1941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4"/>
            <a:ext cx="4194175" cy="4149725"/>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defRPr/>
            </a:lvl1pPr>
          </a:lstStyle>
          <a:p>
            <a:r>
              <a:rPr lang="en-US" dirty="0"/>
              <a:t>AAS Guidance Navigation and Control Conference, 5 February 2018</a:t>
            </a:r>
          </a:p>
        </p:txBody>
      </p:sp>
      <p:sp>
        <p:nvSpPr>
          <p:cNvPr id="9" name="Slide Number Placeholder 8"/>
          <p:cNvSpPr>
            <a:spLocks noGrp="1"/>
          </p:cNvSpPr>
          <p:nvPr>
            <p:ph type="sldNum" sz="quarter" idx="12"/>
          </p:nvPr>
        </p:nvSpPr>
        <p:spPr/>
        <p:txBody>
          <a:bodyPr/>
          <a:lstStyle/>
          <a:p>
            <a:fld id="{E0459DFA-7925-415A-8F9E-926CA7011ECD}" type="slidenum">
              <a:rPr lang="en-US" smtClean="0"/>
              <a:t>‹#›</a:t>
            </a:fld>
            <a:endParaRPr lang="en-US"/>
          </a:p>
        </p:txBody>
      </p:sp>
    </p:spTree>
    <p:extLst>
      <p:ext uri="{BB962C8B-B14F-4D97-AF65-F5344CB8AC3E}">
        <p14:creationId xmlns:p14="http://schemas.microsoft.com/office/powerpoint/2010/main" val="211467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r>
              <a:rPr lang="en-US" dirty="0"/>
              <a:t>AAS Guidance Navigation and Control Conference, 5 February 2018</a:t>
            </a:r>
          </a:p>
        </p:txBody>
      </p:sp>
      <p:sp>
        <p:nvSpPr>
          <p:cNvPr id="5" name="Slide Number Placeholder 4"/>
          <p:cNvSpPr>
            <a:spLocks noGrp="1"/>
          </p:cNvSpPr>
          <p:nvPr>
            <p:ph type="sldNum" sz="quarter" idx="12"/>
          </p:nvPr>
        </p:nvSpPr>
        <p:spPr/>
        <p:txBody>
          <a:bodyPr/>
          <a:lstStyle/>
          <a:p>
            <a:fld id="{E0459DFA-7925-415A-8F9E-926CA7011ECD}" type="slidenum">
              <a:rPr lang="en-US" smtClean="0"/>
              <a:t>‹#›</a:t>
            </a:fld>
            <a:endParaRPr lang="en-US"/>
          </a:p>
        </p:txBody>
      </p:sp>
    </p:spTree>
    <p:extLst>
      <p:ext uri="{BB962C8B-B14F-4D97-AF65-F5344CB8AC3E}">
        <p14:creationId xmlns:p14="http://schemas.microsoft.com/office/powerpoint/2010/main" val="94642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12" cstate="print"/>
          <a:srcRect l="11603" t="38934" b="42328"/>
          <a:stretch>
            <a:fillRect/>
          </a:stretch>
        </p:blipFill>
        <p:spPr bwMode="auto">
          <a:xfrm>
            <a:off x="1" y="1"/>
            <a:ext cx="9144514" cy="1454188"/>
          </a:xfrm>
          <a:prstGeom prst="rect">
            <a:avLst/>
          </a:prstGeom>
          <a:noFill/>
          <a:ln w="6350">
            <a:solidFill>
              <a:srgbClr val="000000"/>
            </a:solidFill>
            <a:miter lim="800000"/>
            <a:headEnd/>
            <a:tailEnd/>
          </a:ln>
          <a:effectLst>
            <a:reflection blurRad="6350" stA="52000" endA="300" endPos="35000" dir="5400000" sy="-100000" algn="bl" rotWithShape="0"/>
          </a:effectLst>
        </p:spPr>
      </p:pic>
      <p:sp>
        <p:nvSpPr>
          <p:cNvPr id="2" name="Title Placeholder 1"/>
          <p:cNvSpPr>
            <a:spLocks noGrp="1"/>
          </p:cNvSpPr>
          <p:nvPr>
            <p:ph type="title"/>
          </p:nvPr>
        </p:nvSpPr>
        <p:spPr>
          <a:xfrm>
            <a:off x="304800" y="152400"/>
            <a:ext cx="6566552" cy="1143000"/>
          </a:xfrm>
          <a:prstGeom prst="rect">
            <a:avLst/>
          </a:prstGeom>
          <a:effectLst>
            <a:glow rad="127000">
              <a:schemeClr val="bg1">
                <a:lumMod val="95000"/>
              </a:schemeClr>
            </a:glo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600200"/>
            <a:ext cx="8534400" cy="4724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04800" y="6477000"/>
            <a:ext cx="83058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Briefing, 7/31/17</a:t>
            </a:r>
          </a:p>
        </p:txBody>
      </p:sp>
      <p:sp>
        <p:nvSpPr>
          <p:cNvPr id="6" name="Slide Number Placeholder 5"/>
          <p:cNvSpPr>
            <a:spLocks noGrp="1"/>
          </p:cNvSpPr>
          <p:nvPr>
            <p:ph type="sldNum" sz="quarter" idx="4"/>
          </p:nvPr>
        </p:nvSpPr>
        <p:spPr>
          <a:xfrm>
            <a:off x="8610600" y="6477000"/>
            <a:ext cx="3810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E0459DFA-7925-415A-8F9E-926CA7011ECD}" type="slidenum">
              <a:rPr lang="en-US" smtClean="0"/>
              <a:t>‹#›</a:t>
            </a:fld>
            <a:endParaRPr lang="en-US"/>
          </a:p>
        </p:txBody>
      </p:sp>
      <p:pic>
        <p:nvPicPr>
          <p:cNvPr id="8" name="pasted-image.pdf"/>
          <p:cNvPicPr/>
          <p:nvPr/>
        </p:nvPicPr>
        <p:blipFill>
          <a:blip r:embed="rId13">
            <a:extLst/>
          </a:blip>
          <a:stretch>
            <a:fillRect/>
          </a:stretch>
        </p:blipFill>
        <p:spPr>
          <a:xfrm>
            <a:off x="7052385" y="124968"/>
            <a:ext cx="1911096" cy="1197864"/>
          </a:xfrm>
          <a:prstGeom prst="rect">
            <a:avLst/>
          </a:prstGeom>
          <a:ln w="12700">
            <a:miter lim="400000"/>
          </a:ln>
        </p:spPr>
      </p:pic>
    </p:spTree>
    <p:extLst>
      <p:ext uri="{BB962C8B-B14F-4D97-AF65-F5344CB8AC3E}">
        <p14:creationId xmlns:p14="http://schemas.microsoft.com/office/powerpoint/2010/main" val="2912358401"/>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8" r:id="rId4"/>
    <p:sldLayoutId id="2147483650" r:id="rId5"/>
    <p:sldLayoutId id="2147483651" r:id="rId6"/>
    <p:sldLayoutId id="2147483652" r:id="rId7"/>
    <p:sldLayoutId id="2147483653" r:id="rId8"/>
    <p:sldLayoutId id="2147483654" r:id="rId9"/>
    <p:sldLayoutId id="2147483655" r:id="rId10"/>
  </p:sldLayoutIdLst>
  <p:hf sldNum="0" hdr="0" dt="0"/>
  <p:txStyles>
    <p:titleStyle>
      <a:lvl1pPr algn="l" defTabSz="914400" rtl="0" eaLnBrk="1" latinLnBrk="0" hangingPunct="1">
        <a:spcBef>
          <a:spcPct val="0"/>
        </a:spcBef>
        <a:buNone/>
        <a:defRPr sz="3200" b="1" kern="1200" baseline="0">
          <a:solidFill>
            <a:schemeClr val="bg1"/>
          </a:solidFill>
          <a:effectLst>
            <a:glow rad="152400">
              <a:schemeClr val="tx1">
                <a:alpha val="13000"/>
              </a:schemeClr>
            </a:glow>
            <a:outerShdw blurRad="101600" dist="50800" dir="2700000" algn="tl">
              <a:srgbClr val="000000">
                <a:alpha val="50000"/>
              </a:srgbClr>
            </a:outerShdw>
          </a:effectLst>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ED97-C985-43EE-ABC7-BF31F34D50B2}"/>
              </a:ext>
            </a:extLst>
          </p:cNvPr>
          <p:cNvSpPr>
            <a:spLocks noGrp="1"/>
          </p:cNvSpPr>
          <p:nvPr>
            <p:ph type="ctrTitle"/>
          </p:nvPr>
        </p:nvSpPr>
        <p:spPr/>
        <p:txBody>
          <a:bodyPr/>
          <a:lstStyle/>
          <a:p>
            <a:r>
              <a:rPr lang="en-US" dirty="0"/>
              <a:t>Reinforcement Learning for Aerobraking Autonomy</a:t>
            </a:r>
          </a:p>
        </p:txBody>
      </p:sp>
      <p:sp>
        <p:nvSpPr>
          <p:cNvPr id="3" name="Subtitle 2">
            <a:extLst>
              <a:ext uri="{FF2B5EF4-FFF2-40B4-BE49-F238E27FC236}">
                <a16:creationId xmlns:a16="http://schemas.microsoft.com/office/drawing/2014/main" id="{F645F616-2DBB-465B-9C9F-53509FEFBD68}"/>
              </a:ext>
            </a:extLst>
          </p:cNvPr>
          <p:cNvSpPr>
            <a:spLocks noGrp="1"/>
          </p:cNvSpPr>
          <p:nvPr>
            <p:ph type="subTitle" idx="1"/>
          </p:nvPr>
        </p:nvSpPr>
        <p:spPr>
          <a:xfrm>
            <a:off x="402336" y="3529584"/>
            <a:ext cx="4169664" cy="2231136"/>
          </a:xfrm>
        </p:spPr>
        <p:txBody>
          <a:bodyPr/>
          <a:lstStyle/>
          <a:p>
            <a:r>
              <a:rPr lang="en-US" dirty="0"/>
              <a:t>Mr. Andrew Harris</a:t>
            </a:r>
          </a:p>
          <a:p>
            <a:r>
              <a:rPr lang="en-US" sz="1600" i="1" dirty="0"/>
              <a:t>Research Assistant, CU Boulder</a:t>
            </a:r>
          </a:p>
        </p:txBody>
      </p:sp>
      <p:sp>
        <p:nvSpPr>
          <p:cNvPr id="4" name="Footer Placeholder 3">
            <a:extLst>
              <a:ext uri="{FF2B5EF4-FFF2-40B4-BE49-F238E27FC236}">
                <a16:creationId xmlns:a16="http://schemas.microsoft.com/office/drawing/2014/main" id="{10C563C9-ABFB-4B89-979F-57970EC55806}"/>
              </a:ext>
            </a:extLst>
          </p:cNvPr>
          <p:cNvSpPr>
            <a:spLocks noGrp="1"/>
          </p:cNvSpPr>
          <p:nvPr>
            <p:ph type="ftr" sz="quarter" idx="10"/>
          </p:nvPr>
        </p:nvSpPr>
        <p:spPr/>
        <p:txBody>
          <a:bodyPr/>
          <a:lstStyle/>
          <a:p>
            <a:r>
              <a:rPr lang="en-US" dirty="0"/>
              <a:t>AAS Guidance Navigation and Control Conference, 5 February 2018</a:t>
            </a:r>
          </a:p>
        </p:txBody>
      </p:sp>
      <p:sp>
        <p:nvSpPr>
          <p:cNvPr id="6" name="Subtitle 2">
            <a:extLst>
              <a:ext uri="{FF2B5EF4-FFF2-40B4-BE49-F238E27FC236}">
                <a16:creationId xmlns:a16="http://schemas.microsoft.com/office/drawing/2014/main" id="{04B5ABB1-98BC-4762-A3C1-4C489C3DE631}"/>
              </a:ext>
            </a:extLst>
          </p:cNvPr>
          <p:cNvSpPr txBox="1">
            <a:spLocks/>
          </p:cNvSpPr>
          <p:nvPr/>
        </p:nvSpPr>
        <p:spPr>
          <a:xfrm>
            <a:off x="4608810" y="3429000"/>
            <a:ext cx="4306590" cy="22311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bg1"/>
                </a:solidFill>
                <a:effectLst>
                  <a:glow rad="152400">
                    <a:schemeClr val="tx1">
                      <a:alpha val="13000"/>
                    </a:schemeClr>
                  </a:glow>
                  <a:outerShdw blurRad="101600" dist="50800" dir="2700000" algn="tl" rotWithShape="0">
                    <a:prstClr val="black">
                      <a:alpha val="50000"/>
                    </a:prstClr>
                  </a:outerShdw>
                </a:effectLst>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a:t>Dr. </a:t>
            </a:r>
            <a:r>
              <a:rPr lang="en-US" dirty="0" err="1"/>
              <a:t>Hanspeter</a:t>
            </a:r>
            <a:r>
              <a:rPr lang="en-US" dirty="0"/>
              <a:t> Schaub</a:t>
            </a:r>
          </a:p>
          <a:p>
            <a:r>
              <a:rPr lang="en-US" sz="1600" i="1" dirty="0"/>
              <a:t>Glenn L. Murphy Professor of Engineering, CU Boulder</a:t>
            </a:r>
          </a:p>
        </p:txBody>
      </p:sp>
    </p:spTree>
    <p:extLst>
      <p:ext uri="{BB962C8B-B14F-4D97-AF65-F5344CB8AC3E}">
        <p14:creationId xmlns:p14="http://schemas.microsoft.com/office/powerpoint/2010/main" val="307225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FE53A4-1A3C-42FC-88DE-8CD1039092B2}"/>
              </a:ext>
            </a:extLst>
          </p:cNvPr>
          <p:cNvSpPr>
            <a:spLocks noGrp="1"/>
          </p:cNvSpPr>
          <p:nvPr>
            <p:ph type="ftr" sz="quarter" idx="11"/>
          </p:nvPr>
        </p:nvSpPr>
        <p:spPr/>
        <p:txBody>
          <a:bodyPr/>
          <a:lstStyle/>
          <a:p>
            <a:r>
              <a:rPr lang="en-US" dirty="0"/>
              <a:t>AAS Guidance Navigation and Control Conference, 5 February 2018</a:t>
            </a:r>
          </a:p>
        </p:txBody>
      </p:sp>
      <p:sp>
        <p:nvSpPr>
          <p:cNvPr id="5" name="Title 1">
            <a:extLst>
              <a:ext uri="{FF2B5EF4-FFF2-40B4-BE49-F238E27FC236}">
                <a16:creationId xmlns:a16="http://schemas.microsoft.com/office/drawing/2014/main" id="{CEFDF2DF-8031-468B-A3CD-82A7D8493E56}"/>
              </a:ext>
            </a:extLst>
          </p:cNvPr>
          <p:cNvSpPr>
            <a:spLocks noGrp="1"/>
          </p:cNvSpPr>
          <p:nvPr>
            <p:ph type="title"/>
          </p:nvPr>
        </p:nvSpPr>
        <p:spPr>
          <a:xfrm>
            <a:off x="304800" y="152400"/>
            <a:ext cx="6566552" cy="1143000"/>
          </a:xfrm>
        </p:spPr>
        <p:txBody>
          <a:bodyPr/>
          <a:lstStyle/>
          <a:p>
            <a:r>
              <a:rPr lang="en-US" dirty="0"/>
              <a:t>Proposed Implementation Approach I</a:t>
            </a:r>
          </a:p>
        </p:txBody>
      </p:sp>
      <p:sp>
        <p:nvSpPr>
          <p:cNvPr id="6" name="Content Placeholder 2">
            <a:extLst>
              <a:ext uri="{FF2B5EF4-FFF2-40B4-BE49-F238E27FC236}">
                <a16:creationId xmlns:a16="http://schemas.microsoft.com/office/drawing/2014/main" id="{46876B5E-2C0D-408F-B579-9D8F799EA478}"/>
              </a:ext>
            </a:extLst>
          </p:cNvPr>
          <p:cNvSpPr>
            <a:spLocks noGrp="1"/>
          </p:cNvSpPr>
          <p:nvPr>
            <p:ph idx="1"/>
          </p:nvPr>
        </p:nvSpPr>
        <p:spPr>
          <a:xfrm>
            <a:off x="304800" y="2590800"/>
            <a:ext cx="8534400" cy="3733800"/>
          </a:xfrm>
        </p:spPr>
        <p:txBody>
          <a:bodyPr>
            <a:normAutofit/>
          </a:bodyPr>
          <a:lstStyle/>
          <a:p>
            <a:pPr marL="514350" indent="-514350">
              <a:buFont typeface="+mj-lt"/>
              <a:buAutoNum type="arabicPeriod"/>
            </a:pPr>
            <a:r>
              <a:rPr lang="en-US" sz="2800" dirty="0"/>
              <a:t>Frame autonomy problem within MDP/POMDP framework</a:t>
            </a:r>
          </a:p>
          <a:p>
            <a:pPr marL="914400" lvl="1" indent="-514350">
              <a:buFont typeface="+mj-lt"/>
              <a:buAutoNum type="romanUcPeriod"/>
            </a:pPr>
            <a:r>
              <a:rPr lang="en-US" sz="2400" dirty="0"/>
              <a:t>Identify relevant problem features, dynamic models</a:t>
            </a:r>
          </a:p>
          <a:p>
            <a:pPr marL="914400" lvl="1" indent="-514350">
              <a:buFont typeface="+mj-lt"/>
              <a:buAutoNum type="romanUcPeriod"/>
            </a:pPr>
            <a:r>
              <a:rPr lang="en-US" sz="2400" dirty="0"/>
              <a:t>Specify reward/value states</a:t>
            </a:r>
          </a:p>
          <a:p>
            <a:pPr marL="914400" lvl="1" indent="-514350">
              <a:buFont typeface="+mj-lt"/>
              <a:buAutoNum type="romanUcPeriod"/>
            </a:pPr>
            <a:r>
              <a:rPr lang="en-US" sz="2400" dirty="0"/>
              <a:t>Select reinforcement-learning algorithm approach</a:t>
            </a:r>
          </a:p>
          <a:p>
            <a:endParaRPr lang="en-US" sz="2800" dirty="0"/>
          </a:p>
        </p:txBody>
      </p:sp>
    </p:spTree>
    <p:extLst>
      <p:ext uri="{BB962C8B-B14F-4D97-AF65-F5344CB8AC3E}">
        <p14:creationId xmlns:p14="http://schemas.microsoft.com/office/powerpoint/2010/main" val="2261522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FE53A4-1A3C-42FC-88DE-8CD1039092B2}"/>
              </a:ext>
            </a:extLst>
          </p:cNvPr>
          <p:cNvSpPr>
            <a:spLocks noGrp="1"/>
          </p:cNvSpPr>
          <p:nvPr>
            <p:ph type="ftr" sz="quarter" idx="11"/>
          </p:nvPr>
        </p:nvSpPr>
        <p:spPr/>
        <p:txBody>
          <a:bodyPr/>
          <a:lstStyle/>
          <a:p>
            <a:r>
              <a:rPr lang="en-US" dirty="0"/>
              <a:t>AAS Guidance Navigation and Control Conference, 5 February 2018</a:t>
            </a:r>
          </a:p>
        </p:txBody>
      </p:sp>
      <p:sp>
        <p:nvSpPr>
          <p:cNvPr id="5" name="Title 1">
            <a:extLst>
              <a:ext uri="{FF2B5EF4-FFF2-40B4-BE49-F238E27FC236}">
                <a16:creationId xmlns:a16="http://schemas.microsoft.com/office/drawing/2014/main" id="{CEFDF2DF-8031-468B-A3CD-82A7D8493E56}"/>
              </a:ext>
            </a:extLst>
          </p:cNvPr>
          <p:cNvSpPr>
            <a:spLocks noGrp="1"/>
          </p:cNvSpPr>
          <p:nvPr>
            <p:ph type="title"/>
          </p:nvPr>
        </p:nvSpPr>
        <p:spPr>
          <a:xfrm>
            <a:off x="304800" y="152400"/>
            <a:ext cx="6566552" cy="1143000"/>
          </a:xfrm>
        </p:spPr>
        <p:txBody>
          <a:bodyPr/>
          <a:lstStyle/>
          <a:p>
            <a:r>
              <a:rPr lang="en-US" dirty="0"/>
              <a:t>Proposed Implementation Approach II</a:t>
            </a:r>
          </a:p>
        </p:txBody>
      </p:sp>
      <p:sp>
        <p:nvSpPr>
          <p:cNvPr id="6" name="Content Placeholder 2">
            <a:extLst>
              <a:ext uri="{FF2B5EF4-FFF2-40B4-BE49-F238E27FC236}">
                <a16:creationId xmlns:a16="http://schemas.microsoft.com/office/drawing/2014/main" id="{46876B5E-2C0D-408F-B579-9D8F799EA478}"/>
              </a:ext>
            </a:extLst>
          </p:cNvPr>
          <p:cNvSpPr>
            <a:spLocks noGrp="1"/>
          </p:cNvSpPr>
          <p:nvPr>
            <p:ph idx="1"/>
          </p:nvPr>
        </p:nvSpPr>
        <p:spPr>
          <a:xfrm>
            <a:off x="304800" y="2590800"/>
            <a:ext cx="8534400" cy="3733800"/>
          </a:xfrm>
        </p:spPr>
        <p:txBody>
          <a:bodyPr>
            <a:normAutofit/>
          </a:bodyPr>
          <a:lstStyle/>
          <a:p>
            <a:pPr marL="400050" lvl="1" indent="-400050">
              <a:buNone/>
            </a:pPr>
            <a:r>
              <a:rPr lang="en-US" sz="2800" dirty="0"/>
              <a:t>2.  Train selected algorithm using assumed dynamics</a:t>
            </a:r>
          </a:p>
          <a:p>
            <a:pPr marL="914400" lvl="1" indent="-514350">
              <a:buFont typeface="+mj-lt"/>
              <a:buAutoNum type="romanUcPeriod"/>
            </a:pPr>
            <a:r>
              <a:rPr lang="en-US" sz="2400" dirty="0"/>
              <a:t>High-speed, medium-fidelity training model to capture relevant dynamics</a:t>
            </a:r>
          </a:p>
          <a:p>
            <a:pPr marL="914400" lvl="1" indent="-514350">
              <a:buFont typeface="+mj-lt"/>
              <a:buAutoNum type="romanUcPeriod"/>
            </a:pPr>
            <a:r>
              <a:rPr lang="en-US" sz="2400" dirty="0"/>
              <a:t>Test using varied dynamics, state transition models</a:t>
            </a:r>
          </a:p>
          <a:p>
            <a:pPr marL="914400" lvl="1" indent="-514350">
              <a:buFont typeface="+mj-lt"/>
              <a:buAutoNum type="romanUcPeriod"/>
            </a:pPr>
            <a:r>
              <a:rPr lang="en-US" sz="2400" dirty="0"/>
              <a:t>Reward function provides acceptance testing criterion</a:t>
            </a:r>
          </a:p>
          <a:p>
            <a:endParaRPr lang="en-US" sz="2800" dirty="0"/>
          </a:p>
        </p:txBody>
      </p:sp>
    </p:spTree>
    <p:extLst>
      <p:ext uri="{BB962C8B-B14F-4D97-AF65-F5344CB8AC3E}">
        <p14:creationId xmlns:p14="http://schemas.microsoft.com/office/powerpoint/2010/main" val="93857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FE53A4-1A3C-42FC-88DE-8CD1039092B2}"/>
              </a:ext>
            </a:extLst>
          </p:cNvPr>
          <p:cNvSpPr>
            <a:spLocks noGrp="1"/>
          </p:cNvSpPr>
          <p:nvPr>
            <p:ph type="ftr" sz="quarter" idx="11"/>
          </p:nvPr>
        </p:nvSpPr>
        <p:spPr/>
        <p:txBody>
          <a:bodyPr/>
          <a:lstStyle/>
          <a:p>
            <a:r>
              <a:rPr lang="en-US" dirty="0"/>
              <a:t>AAS Guidance Navigation and Control Conference, 5 February 2018</a:t>
            </a:r>
          </a:p>
        </p:txBody>
      </p:sp>
      <p:sp>
        <p:nvSpPr>
          <p:cNvPr id="5" name="Title 1">
            <a:extLst>
              <a:ext uri="{FF2B5EF4-FFF2-40B4-BE49-F238E27FC236}">
                <a16:creationId xmlns:a16="http://schemas.microsoft.com/office/drawing/2014/main" id="{CEFDF2DF-8031-468B-A3CD-82A7D8493E56}"/>
              </a:ext>
            </a:extLst>
          </p:cNvPr>
          <p:cNvSpPr>
            <a:spLocks noGrp="1"/>
          </p:cNvSpPr>
          <p:nvPr>
            <p:ph type="title"/>
          </p:nvPr>
        </p:nvSpPr>
        <p:spPr>
          <a:xfrm>
            <a:off x="304800" y="152400"/>
            <a:ext cx="6566552" cy="1143000"/>
          </a:xfrm>
        </p:spPr>
        <p:txBody>
          <a:bodyPr/>
          <a:lstStyle/>
          <a:p>
            <a:r>
              <a:rPr lang="en-US" dirty="0"/>
              <a:t>Proposed Implementation Approach III</a:t>
            </a:r>
          </a:p>
        </p:txBody>
      </p:sp>
      <p:sp>
        <p:nvSpPr>
          <p:cNvPr id="6" name="Content Placeholder 2">
            <a:extLst>
              <a:ext uri="{FF2B5EF4-FFF2-40B4-BE49-F238E27FC236}">
                <a16:creationId xmlns:a16="http://schemas.microsoft.com/office/drawing/2014/main" id="{46876B5E-2C0D-408F-B579-9D8F799EA478}"/>
              </a:ext>
            </a:extLst>
          </p:cNvPr>
          <p:cNvSpPr>
            <a:spLocks noGrp="1"/>
          </p:cNvSpPr>
          <p:nvPr>
            <p:ph idx="1"/>
          </p:nvPr>
        </p:nvSpPr>
        <p:spPr>
          <a:xfrm>
            <a:off x="304800" y="2895600"/>
            <a:ext cx="8534400" cy="3429000"/>
          </a:xfrm>
        </p:spPr>
        <p:txBody>
          <a:bodyPr>
            <a:normAutofit/>
          </a:bodyPr>
          <a:lstStyle/>
          <a:p>
            <a:pPr marL="400050" lvl="1" indent="-400050">
              <a:buNone/>
            </a:pPr>
            <a:r>
              <a:rPr lang="en-US" sz="2800" dirty="0"/>
              <a:t>3</a:t>
            </a:r>
            <a:r>
              <a:rPr lang="en-US" sz="2800"/>
              <a:t>. On-Board </a:t>
            </a:r>
            <a:r>
              <a:rPr lang="en-US" sz="2800" dirty="0"/>
              <a:t>implementation</a:t>
            </a:r>
          </a:p>
          <a:p>
            <a:pPr marL="914400" lvl="2" indent="-514350">
              <a:buFont typeface="+mj-lt"/>
              <a:buAutoNum type="romanUcPeriod"/>
            </a:pPr>
            <a:r>
              <a:rPr lang="en-US" sz="2400" dirty="0"/>
              <a:t>Transfer learned algorithm to flight system</a:t>
            </a:r>
          </a:p>
          <a:p>
            <a:pPr marL="914400" lvl="2" indent="-514350">
              <a:buFont typeface="+mj-lt"/>
              <a:buAutoNum type="romanUcPeriod"/>
            </a:pPr>
            <a:r>
              <a:rPr lang="en-US" sz="2400" dirty="0"/>
              <a:t>[Optional] Continue training on-board using real sensor data</a:t>
            </a:r>
          </a:p>
          <a:p>
            <a:endParaRPr lang="en-US" sz="2800" dirty="0"/>
          </a:p>
        </p:txBody>
      </p:sp>
    </p:spTree>
    <p:extLst>
      <p:ext uri="{BB962C8B-B14F-4D97-AF65-F5344CB8AC3E}">
        <p14:creationId xmlns:p14="http://schemas.microsoft.com/office/powerpoint/2010/main" val="27164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A15409-60E2-4B9A-9345-12B952BEE8AC}"/>
              </a:ext>
            </a:extLst>
          </p:cNvPr>
          <p:cNvSpPr>
            <a:spLocks noGrp="1"/>
          </p:cNvSpPr>
          <p:nvPr>
            <p:ph type="ftr" sz="quarter" idx="11"/>
          </p:nvPr>
        </p:nvSpPr>
        <p:spPr/>
        <p:txBody>
          <a:bodyPr/>
          <a:lstStyle/>
          <a:p>
            <a:r>
              <a:rPr lang="en-US" dirty="0"/>
              <a:t>AAS Guidance Navigation and Control Conference, 5 February 2018</a:t>
            </a:r>
          </a:p>
        </p:txBody>
      </p:sp>
      <p:sp>
        <p:nvSpPr>
          <p:cNvPr id="3" name="Title 2">
            <a:extLst>
              <a:ext uri="{FF2B5EF4-FFF2-40B4-BE49-F238E27FC236}">
                <a16:creationId xmlns:a16="http://schemas.microsoft.com/office/drawing/2014/main" id="{7D06ACB8-08F5-49B8-B25E-D7DD49A16EDF}"/>
              </a:ext>
            </a:extLst>
          </p:cNvPr>
          <p:cNvSpPr>
            <a:spLocks noGrp="1"/>
          </p:cNvSpPr>
          <p:nvPr>
            <p:ph type="title"/>
          </p:nvPr>
        </p:nvSpPr>
        <p:spPr/>
        <p:txBody>
          <a:bodyPr/>
          <a:lstStyle/>
          <a:p>
            <a:r>
              <a:rPr lang="en-US" dirty="0"/>
              <a:t>Sample Problem: Aerobraking</a:t>
            </a:r>
          </a:p>
        </p:txBody>
      </p:sp>
    </p:spTree>
    <p:extLst>
      <p:ext uri="{BB962C8B-B14F-4D97-AF65-F5344CB8AC3E}">
        <p14:creationId xmlns:p14="http://schemas.microsoft.com/office/powerpoint/2010/main" val="308846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11F2563-85EA-4A31-9E3D-5C418926A486}"/>
              </a:ext>
            </a:extLst>
          </p:cNvPr>
          <p:cNvSpPr/>
          <p:nvPr/>
        </p:nvSpPr>
        <p:spPr>
          <a:xfrm>
            <a:off x="6376971" y="3355699"/>
            <a:ext cx="2066925" cy="2013438"/>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874F6-9A90-438E-91AC-2A516D2C8FF0}"/>
              </a:ext>
            </a:extLst>
          </p:cNvPr>
          <p:cNvSpPr>
            <a:spLocks noGrp="1"/>
          </p:cNvSpPr>
          <p:nvPr>
            <p:ph type="title"/>
          </p:nvPr>
        </p:nvSpPr>
        <p:spPr/>
        <p:txBody>
          <a:bodyPr/>
          <a:lstStyle/>
          <a:p>
            <a:r>
              <a:rPr lang="en-US" dirty="0"/>
              <a:t>Aerobraking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43DDBB-613F-42F2-BCCA-364232F7BCEF}"/>
                  </a:ext>
                </a:extLst>
              </p:cNvPr>
              <p:cNvSpPr>
                <a:spLocks noGrp="1"/>
              </p:cNvSpPr>
              <p:nvPr>
                <p:ph idx="1"/>
              </p:nvPr>
            </p:nvSpPr>
            <p:spPr>
              <a:xfrm>
                <a:off x="295731" y="2228882"/>
                <a:ext cx="5529190" cy="4126836"/>
              </a:xfrm>
            </p:spPr>
            <p:txBody>
              <a:bodyPr>
                <a:normAutofit/>
              </a:bodyPr>
              <a:lstStyle/>
              <a:p>
                <a:r>
                  <a:rPr lang="en-US" sz="2400" dirty="0"/>
                  <a:t>Simplified version of the “real” aerobraking autonomy problem</a:t>
                </a:r>
              </a:p>
              <a:p>
                <a:r>
                  <a:rPr lang="en-US" sz="2400" dirty="0"/>
                  <a:t>Planar orbit control </a:t>
                </a:r>
              </a:p>
              <a:p>
                <a:r>
                  <a:rPr lang="en-US" sz="2400" dirty="0"/>
                  <a:t>Only spacecraft states are observed</a:t>
                </a:r>
              </a:p>
              <a:p>
                <a:r>
                  <a:rPr lang="en-US" sz="2400" dirty="0"/>
                  <a:t>Spacecraft attempts to control periapsis altitude to modulate energy loss</a:t>
                </a:r>
              </a:p>
              <a:p>
                <a:r>
                  <a:rPr lang="en-US" sz="2400" dirty="0"/>
                  <a:t>Objective: Reach a desired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𝑎</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𝑝</m:t>
                        </m:r>
                      </m:sub>
                    </m:sSub>
                  </m:oMath>
                </a14:m>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6A43DDBB-613F-42F2-BCCA-364232F7BCEF}"/>
                  </a:ext>
                </a:extLst>
              </p:cNvPr>
              <p:cNvSpPr>
                <a:spLocks noGrp="1" noRot="1" noChangeAspect="1" noMove="1" noResize="1" noEditPoints="1" noAdjustHandles="1" noChangeArrowheads="1" noChangeShapeType="1" noTextEdit="1"/>
              </p:cNvSpPr>
              <p:nvPr>
                <p:ph idx="1"/>
              </p:nvPr>
            </p:nvSpPr>
            <p:spPr>
              <a:xfrm>
                <a:off x="295731" y="2228882"/>
                <a:ext cx="5529190" cy="4126836"/>
              </a:xfrm>
              <a:blipFill>
                <a:blip r:embed="rId3"/>
                <a:stretch>
                  <a:fillRect l="-1544" t="-1034" r="-28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573DF17-017C-48E9-BFA7-3EC49AB237D2}"/>
              </a:ext>
            </a:extLst>
          </p:cNvPr>
          <p:cNvSpPr>
            <a:spLocks noGrp="1"/>
          </p:cNvSpPr>
          <p:nvPr>
            <p:ph type="ftr" sz="quarter" idx="11"/>
          </p:nvPr>
        </p:nvSpPr>
        <p:spPr/>
        <p:txBody>
          <a:bodyPr/>
          <a:lstStyle/>
          <a:p>
            <a:r>
              <a:rPr lang="en-US" dirty="0"/>
              <a:t>AAS Guidance Navigation and Control Conference, 5 February 2018</a:t>
            </a:r>
          </a:p>
        </p:txBody>
      </p:sp>
      <p:pic>
        <p:nvPicPr>
          <p:cNvPr id="6" name="Picture 5">
            <a:extLst>
              <a:ext uri="{FF2B5EF4-FFF2-40B4-BE49-F238E27FC236}">
                <a16:creationId xmlns:a16="http://schemas.microsoft.com/office/drawing/2014/main" id="{D3A6E1F8-1101-4F68-9B5C-7FE5877955D3}"/>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980963" y="3961808"/>
            <a:ext cx="858940" cy="858940"/>
          </a:xfrm>
          <a:prstGeom prst="rect">
            <a:avLst/>
          </a:prstGeom>
        </p:spPr>
      </p:pic>
      <p:sp>
        <p:nvSpPr>
          <p:cNvPr id="18" name="Oval 17">
            <a:extLst>
              <a:ext uri="{FF2B5EF4-FFF2-40B4-BE49-F238E27FC236}">
                <a16:creationId xmlns:a16="http://schemas.microsoft.com/office/drawing/2014/main" id="{07DA83F5-17BF-47C3-BF09-DB50EEACCCF4}"/>
              </a:ext>
            </a:extLst>
          </p:cNvPr>
          <p:cNvSpPr/>
          <p:nvPr/>
        </p:nvSpPr>
        <p:spPr>
          <a:xfrm>
            <a:off x="6224937" y="3181318"/>
            <a:ext cx="2370992" cy="23622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553CA88-CABA-487A-9DAB-50B373187153}"/>
              </a:ext>
            </a:extLst>
          </p:cNvPr>
          <p:cNvSpPr/>
          <p:nvPr/>
        </p:nvSpPr>
        <p:spPr>
          <a:xfrm>
            <a:off x="6170718" y="2057400"/>
            <a:ext cx="2479463" cy="320033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5B0CFC83-0ACD-4334-9A9E-93A7EBD3949A}"/>
              </a:ext>
            </a:extLst>
          </p:cNvPr>
          <p:cNvCxnSpPr>
            <a:endCxn id="7" idx="0"/>
          </p:cNvCxnSpPr>
          <p:nvPr/>
        </p:nvCxnSpPr>
        <p:spPr>
          <a:xfrm flipV="1">
            <a:off x="7410433" y="2057400"/>
            <a:ext cx="17" cy="230501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1FBB4D5-83F3-4CF0-BE72-CC5C1A6350E9}"/>
              </a:ext>
            </a:extLst>
          </p:cNvPr>
          <p:cNvCxnSpPr>
            <a:cxnSpLocks/>
            <a:endCxn id="7" idx="4"/>
          </p:cNvCxnSpPr>
          <p:nvPr/>
        </p:nvCxnSpPr>
        <p:spPr>
          <a:xfrm>
            <a:off x="7410433" y="4362418"/>
            <a:ext cx="17" cy="89531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F45DA05-F66C-4577-9503-16870AD2F389}"/>
                  </a:ext>
                </a:extLst>
              </p:cNvPr>
              <p:cNvSpPr/>
              <p:nvPr/>
            </p:nvSpPr>
            <p:spPr>
              <a:xfrm>
                <a:off x="7010400" y="2621518"/>
                <a:ext cx="438903" cy="369332"/>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r>
                  <a:rPr lang="en-US" dirty="0"/>
                  <a:t> </a:t>
                </a:r>
              </a:p>
            </p:txBody>
          </p:sp>
        </mc:Choice>
        <mc:Fallback xmlns="">
          <p:sp>
            <p:nvSpPr>
              <p:cNvPr id="8" name="Rectangle 7">
                <a:extLst>
                  <a:ext uri="{FF2B5EF4-FFF2-40B4-BE49-F238E27FC236}">
                    <a16:creationId xmlns:a16="http://schemas.microsoft.com/office/drawing/2014/main" id="{2F45DA05-F66C-4577-9503-16870AD2F389}"/>
                  </a:ext>
                </a:extLst>
              </p:cNvPr>
              <p:cNvSpPr>
                <a:spLocks noRot="1" noChangeAspect="1" noMove="1" noResize="1" noEditPoints="1" noAdjustHandles="1" noChangeArrowheads="1" noChangeShapeType="1" noTextEdit="1"/>
              </p:cNvSpPr>
              <p:nvPr/>
            </p:nvSpPr>
            <p:spPr>
              <a:xfrm>
                <a:off x="7010400" y="2621518"/>
                <a:ext cx="43890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1F318BA-7A47-46BA-BA09-FB2A0B028149}"/>
                  </a:ext>
                </a:extLst>
              </p:cNvPr>
              <p:cNvSpPr/>
              <p:nvPr/>
            </p:nvSpPr>
            <p:spPr>
              <a:xfrm>
                <a:off x="7410528" y="4766848"/>
                <a:ext cx="436851" cy="390748"/>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𝑝</m:t>
                        </m:r>
                      </m:sub>
                    </m:sSub>
                  </m:oMath>
                </a14:m>
                <a:r>
                  <a:rPr lang="en-US" dirty="0"/>
                  <a:t> </a:t>
                </a:r>
              </a:p>
            </p:txBody>
          </p:sp>
        </mc:Choice>
        <mc:Fallback xmlns="">
          <p:sp>
            <p:nvSpPr>
              <p:cNvPr id="12" name="Rectangle 11">
                <a:extLst>
                  <a:ext uri="{FF2B5EF4-FFF2-40B4-BE49-F238E27FC236}">
                    <a16:creationId xmlns:a16="http://schemas.microsoft.com/office/drawing/2014/main" id="{D1F318BA-7A47-46BA-BA09-FB2A0B028149}"/>
                  </a:ext>
                </a:extLst>
              </p:cNvPr>
              <p:cNvSpPr>
                <a:spLocks noRot="1" noChangeAspect="1" noMove="1" noResize="1" noEditPoints="1" noAdjustHandles="1" noChangeArrowheads="1" noChangeShapeType="1" noTextEdit="1"/>
              </p:cNvSpPr>
              <p:nvPr/>
            </p:nvSpPr>
            <p:spPr>
              <a:xfrm>
                <a:off x="7410528" y="4766848"/>
                <a:ext cx="436851" cy="390748"/>
              </a:xfrm>
              <a:prstGeom prst="rect">
                <a:avLst/>
              </a:prstGeom>
              <a:blipFill>
                <a:blip r:embed="rId7"/>
                <a:stretch>
                  <a:fillRect b="-312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7EBF384B-FE51-404E-A8A2-7EA7C8AEBD14}"/>
              </a:ext>
            </a:extLst>
          </p:cNvPr>
          <p:cNvSpPr txBox="1"/>
          <p:nvPr/>
        </p:nvSpPr>
        <p:spPr>
          <a:xfrm>
            <a:off x="7365171" y="6025983"/>
            <a:ext cx="1778829" cy="341288"/>
          </a:xfrm>
          <a:prstGeom prst="rect">
            <a:avLst/>
          </a:prstGeom>
        </p:spPr>
        <p:txBody>
          <a:bodyPr vert="horz" wrap="square" lIns="91440" tIns="45720" rIns="91440" bIns="45720" rtlCol="0">
            <a:normAutofit lnSpcReduction="10000"/>
          </a:bodyPr>
          <a:lstStyle/>
          <a:p>
            <a:r>
              <a:rPr lang="en-US" dirty="0"/>
              <a:t>Desired Orbit</a:t>
            </a:r>
          </a:p>
        </p:txBody>
      </p:sp>
      <p:cxnSp>
        <p:nvCxnSpPr>
          <p:cNvPr id="15" name="Connector: Curved 14">
            <a:extLst>
              <a:ext uri="{FF2B5EF4-FFF2-40B4-BE49-F238E27FC236}">
                <a16:creationId xmlns:a16="http://schemas.microsoft.com/office/drawing/2014/main" id="{425B560F-5263-40E0-9D9F-C694D7EA8328}"/>
              </a:ext>
            </a:extLst>
          </p:cNvPr>
          <p:cNvCxnSpPr>
            <a:cxnSpLocks/>
            <a:stCxn id="10" idx="1"/>
          </p:cNvCxnSpPr>
          <p:nvPr/>
        </p:nvCxnSpPr>
        <p:spPr>
          <a:xfrm rot="10800000">
            <a:off x="6980963" y="5448205"/>
            <a:ext cx="384208" cy="74842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916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2FFD-D0D4-4C6C-9C2D-62DD5A29419E}"/>
              </a:ext>
            </a:extLst>
          </p:cNvPr>
          <p:cNvSpPr>
            <a:spLocks noGrp="1"/>
          </p:cNvSpPr>
          <p:nvPr>
            <p:ph type="title"/>
          </p:nvPr>
        </p:nvSpPr>
        <p:spPr/>
        <p:txBody>
          <a:bodyPr/>
          <a:lstStyle/>
          <a:p>
            <a:r>
              <a:rPr lang="en-US" dirty="0"/>
              <a:t>Considered Nonlinear Dynamics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BDDC28-C80F-422D-933A-5B7F5C97DEC9}"/>
                  </a:ext>
                </a:extLst>
              </p:cNvPr>
              <p:cNvSpPr>
                <a:spLocks noGrp="1"/>
              </p:cNvSpPr>
              <p:nvPr>
                <p:ph idx="1"/>
              </p:nvPr>
            </p:nvSpPr>
            <p:spPr/>
            <p:txBody>
              <a:bodyPr/>
              <a:lstStyle/>
              <a:p>
                <a:pPr marL="0" indent="0">
                  <a:buNone/>
                </a:pPr>
                <a:endParaRPr lang="en-US" dirty="0"/>
              </a:p>
              <a:p>
                <a:r>
                  <a:rPr lang="en-US" sz="2400" dirty="0"/>
                  <a:t>2-body orbital mechanics: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𝒓</m:t>
                          </m:r>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𝜇</m:t>
                          </m:r>
                        </m:num>
                        <m:den>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𝒓</m:t>
                              </m:r>
                            </m:e>
                            <m:sup>
                              <m:r>
                                <a:rPr lang="en-US" sz="2400" b="0" i="1" smtClean="0">
                                  <a:latin typeface="Cambria Math" panose="02040503050406030204" pitchFamily="18" charset="0"/>
                                </a:rPr>
                                <m:t>3</m:t>
                              </m:r>
                            </m:sup>
                          </m:sSup>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𝒂</m:t>
                          </m:r>
                        </m:e>
                        <m:sub>
                          <m:r>
                            <a:rPr lang="en-US" sz="2400" b="0" i="1" smtClean="0">
                              <a:latin typeface="Cambria Math" panose="02040503050406030204" pitchFamily="18" charset="0"/>
                            </a:rPr>
                            <m:t>𝐷</m:t>
                          </m:r>
                        </m:sub>
                      </m:sSub>
                      <m:r>
                        <a:rPr lang="en-US" sz="2400" b="0" i="1" smtClean="0">
                          <a:latin typeface="Cambria Math" panose="02040503050406030204" pitchFamily="18" charset="0"/>
                        </a:rPr>
                        <m:t> </m:t>
                      </m:r>
                    </m:oMath>
                  </m:oMathPara>
                </a14:m>
                <a:endParaRPr lang="en-US" dirty="0"/>
              </a:p>
              <a:p>
                <a:pPr marL="0" indent="0">
                  <a:buNone/>
                </a:pPr>
                <a:endParaRPr lang="en-US" dirty="0"/>
              </a:p>
              <a:p>
                <a:r>
                  <a:rPr lang="en-US" sz="2400" dirty="0"/>
                  <a:t>Cannonball drag with constant ballistic coefficient:</a:t>
                </a:r>
              </a:p>
              <a:p>
                <a:pPr marL="0" indent="0">
                  <a:buNone/>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𝒂</m:t>
                          </m:r>
                        </m:e>
                        <m:sub>
                          <m:r>
                            <a:rPr lang="en-US" sz="2400" b="1" i="1" smtClean="0">
                              <a:latin typeface="Cambria Math" panose="02040503050406030204" pitchFamily="18" charset="0"/>
                            </a:rPr>
                            <m:t>𝒅</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𝐵</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2</m:t>
                          </m:r>
                        </m:sup>
                      </m:sSup>
                      <m:r>
                        <a:rPr lang="en-US" sz="2400" i="1">
                          <a:latin typeface="Cambria Math" panose="02040503050406030204" pitchFamily="18" charset="0"/>
                        </a:rPr>
                        <m:t>𝜌</m:t>
                      </m:r>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𝒗</m:t>
                          </m:r>
                        </m:e>
                      </m:acc>
                    </m:oMath>
                  </m:oMathPara>
                </a14:m>
                <a:endParaRPr lang="en-US" sz="2400" dirty="0"/>
              </a:p>
              <a:p>
                <a:pPr marL="0" indent="0">
                  <a:buNone/>
                </a:pPr>
                <a:endParaRPr lang="en-US" sz="2400" dirty="0"/>
              </a:p>
              <a:p>
                <a:r>
                  <a:rPr lang="en-US" sz="2400" dirty="0"/>
                  <a:t>Exponential atmosphere model:</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𝜌</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0</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0</m:t>
                              </m:r>
                            </m:sub>
                          </m:sSub>
                        </m:sup>
                      </m:sSup>
                    </m:oMath>
                  </m:oMathPara>
                </a14:m>
                <a:endParaRPr lang="en-US" sz="2400" dirty="0"/>
              </a:p>
            </p:txBody>
          </p:sp>
        </mc:Choice>
        <mc:Fallback xmlns="">
          <p:sp>
            <p:nvSpPr>
              <p:cNvPr id="3" name="Content Placeholder 2">
                <a:extLst>
                  <a:ext uri="{FF2B5EF4-FFF2-40B4-BE49-F238E27FC236}">
                    <a16:creationId xmlns:a16="http://schemas.microsoft.com/office/drawing/2014/main" id="{CABDDC28-C80F-422D-933A-5B7F5C97DEC9}"/>
                  </a:ext>
                </a:extLst>
              </p:cNvPr>
              <p:cNvSpPr>
                <a:spLocks noGrp="1" noRot="1" noChangeAspect="1" noMove="1" noResize="1" noEditPoints="1" noAdjustHandles="1" noChangeArrowheads="1" noChangeShapeType="1" noTextEdit="1"/>
              </p:cNvSpPr>
              <p:nvPr>
                <p:ph idx="1"/>
              </p:nvPr>
            </p:nvSpPr>
            <p:spPr>
              <a:blipFill>
                <a:blip r:embed="rId3"/>
                <a:stretch>
                  <a:fillRect l="-92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F7401ED-F888-4886-83CC-8FDC90E843FC}"/>
              </a:ext>
            </a:extLst>
          </p:cNvPr>
          <p:cNvSpPr>
            <a:spLocks noGrp="1"/>
          </p:cNvSpPr>
          <p:nvPr>
            <p:ph type="ftr" sz="quarter" idx="11"/>
          </p:nvPr>
        </p:nvSpPr>
        <p:spPr/>
        <p:txBody>
          <a:bodyPr/>
          <a:lstStyle/>
          <a:p>
            <a:r>
              <a:rPr lang="en-US"/>
              <a:t>AAS Guidance Navigation and Control Conference, 5 February 2018</a:t>
            </a:r>
            <a:endParaRPr lang="en-US" dirty="0"/>
          </a:p>
        </p:txBody>
      </p:sp>
    </p:spTree>
    <p:extLst>
      <p:ext uri="{BB962C8B-B14F-4D97-AF65-F5344CB8AC3E}">
        <p14:creationId xmlns:p14="http://schemas.microsoft.com/office/powerpoint/2010/main" val="118896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E3AB4F5-56BC-4050-AF43-75BC35F9518F}"/>
              </a:ext>
            </a:extLst>
          </p:cNvPr>
          <p:cNvSpPr/>
          <p:nvPr/>
        </p:nvSpPr>
        <p:spPr>
          <a:xfrm>
            <a:off x="6796479" y="5331569"/>
            <a:ext cx="1671249" cy="104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A1E2540-4AE9-4463-BB3B-8FA0005F045B}"/>
              </a:ext>
            </a:extLst>
          </p:cNvPr>
          <p:cNvSpPr/>
          <p:nvPr/>
        </p:nvSpPr>
        <p:spPr>
          <a:xfrm>
            <a:off x="6774885" y="3197803"/>
            <a:ext cx="1671249" cy="104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483E866-F3E1-4B1C-84A4-309BF7ED3974}"/>
              </a:ext>
            </a:extLst>
          </p:cNvPr>
          <p:cNvSpPr/>
          <p:nvPr/>
        </p:nvSpPr>
        <p:spPr>
          <a:xfrm>
            <a:off x="5943440" y="3276600"/>
            <a:ext cx="2066925" cy="2013438"/>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26EFAE84-7392-452B-BF98-19AE5D3B260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272069" y="3578501"/>
            <a:ext cx="1409668" cy="1409668"/>
          </a:xfrm>
          <a:prstGeom prst="rect">
            <a:avLst/>
          </a:prstGeom>
        </p:spPr>
      </p:pic>
      <p:sp>
        <p:nvSpPr>
          <p:cNvPr id="2" name="Title 1">
            <a:extLst>
              <a:ext uri="{FF2B5EF4-FFF2-40B4-BE49-F238E27FC236}">
                <a16:creationId xmlns:a16="http://schemas.microsoft.com/office/drawing/2014/main" id="{B72992D1-A68E-4424-A7B5-224A88F0226B}"/>
              </a:ext>
            </a:extLst>
          </p:cNvPr>
          <p:cNvSpPr>
            <a:spLocks noGrp="1"/>
          </p:cNvSpPr>
          <p:nvPr>
            <p:ph type="title"/>
          </p:nvPr>
        </p:nvSpPr>
        <p:spPr/>
        <p:txBody>
          <a:bodyPr/>
          <a:lstStyle/>
          <a:p>
            <a:r>
              <a:rPr lang="en-US" dirty="0"/>
              <a:t>Problem Reformulation</a:t>
            </a:r>
          </a:p>
        </p:txBody>
      </p:sp>
      <p:sp>
        <p:nvSpPr>
          <p:cNvPr id="3" name="Content Placeholder 2">
            <a:extLst>
              <a:ext uri="{FF2B5EF4-FFF2-40B4-BE49-F238E27FC236}">
                <a16:creationId xmlns:a16="http://schemas.microsoft.com/office/drawing/2014/main" id="{1D471B63-F89A-42A6-B4B3-27928C55AB9E}"/>
              </a:ext>
            </a:extLst>
          </p:cNvPr>
          <p:cNvSpPr>
            <a:spLocks noGrp="1"/>
          </p:cNvSpPr>
          <p:nvPr>
            <p:ph idx="1"/>
          </p:nvPr>
        </p:nvSpPr>
        <p:spPr>
          <a:xfrm>
            <a:off x="304800" y="1981200"/>
            <a:ext cx="4267200" cy="4343400"/>
          </a:xfrm>
        </p:spPr>
        <p:txBody>
          <a:bodyPr>
            <a:normAutofit/>
          </a:bodyPr>
          <a:lstStyle/>
          <a:p>
            <a:r>
              <a:rPr lang="en-US" sz="2400" dirty="0"/>
              <a:t>Address by discretization</a:t>
            </a:r>
          </a:p>
          <a:p>
            <a:pPr lvl="1"/>
            <a:r>
              <a:rPr lang="en-US" sz="2200" dirty="0"/>
              <a:t>Bin states</a:t>
            </a:r>
          </a:p>
          <a:p>
            <a:pPr lvl="1"/>
            <a:r>
              <a:rPr lang="en-US" sz="2200" dirty="0"/>
              <a:t>Bin “unit” actions at apoapsis</a:t>
            </a:r>
          </a:p>
          <a:p>
            <a:pPr lvl="1"/>
            <a:r>
              <a:rPr lang="en-US" sz="2200" dirty="0"/>
              <a:t>Only re-evaluate states between orbits</a:t>
            </a:r>
          </a:p>
          <a:p>
            <a:r>
              <a:rPr lang="en-US" sz="2400" dirty="0"/>
              <a:t>Assume a finite aerobraking transfer, and optimize over the maximum allowed duration</a:t>
            </a:r>
          </a:p>
        </p:txBody>
      </p:sp>
      <p:sp>
        <p:nvSpPr>
          <p:cNvPr id="4" name="Footer Placeholder 3">
            <a:extLst>
              <a:ext uri="{FF2B5EF4-FFF2-40B4-BE49-F238E27FC236}">
                <a16:creationId xmlns:a16="http://schemas.microsoft.com/office/drawing/2014/main" id="{88F03022-022B-4BE7-ADEB-B5B4C768D089}"/>
              </a:ext>
            </a:extLst>
          </p:cNvPr>
          <p:cNvSpPr>
            <a:spLocks noGrp="1"/>
          </p:cNvSpPr>
          <p:nvPr>
            <p:ph type="ftr" sz="quarter" idx="11"/>
          </p:nvPr>
        </p:nvSpPr>
        <p:spPr/>
        <p:txBody>
          <a:bodyPr/>
          <a:lstStyle/>
          <a:p>
            <a:r>
              <a:rPr lang="en-US" dirty="0"/>
              <a:t>AAS Guidance Navigation and Control Conference, 5 February 2018</a:t>
            </a:r>
          </a:p>
        </p:txBody>
      </p:sp>
      <p:cxnSp>
        <p:nvCxnSpPr>
          <p:cNvPr id="12" name="Straight Connector 11">
            <a:extLst>
              <a:ext uri="{FF2B5EF4-FFF2-40B4-BE49-F238E27FC236}">
                <a16:creationId xmlns:a16="http://schemas.microsoft.com/office/drawing/2014/main" id="{3847EBE7-2D42-4069-B67F-B588330984F9}"/>
              </a:ext>
            </a:extLst>
          </p:cNvPr>
          <p:cNvCxnSpPr>
            <a:cxnSpLocks/>
          </p:cNvCxnSpPr>
          <p:nvPr/>
        </p:nvCxnSpPr>
        <p:spPr>
          <a:xfrm flipV="1">
            <a:off x="6787197" y="1750003"/>
            <a:ext cx="0" cy="19503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F120C2-D287-48D1-91B9-62E0FC7A10AE}"/>
              </a:ext>
            </a:extLst>
          </p:cNvPr>
          <p:cNvCxnSpPr>
            <a:cxnSpLocks/>
          </p:cNvCxnSpPr>
          <p:nvPr/>
        </p:nvCxnSpPr>
        <p:spPr>
          <a:xfrm flipV="1">
            <a:off x="6787197" y="4938330"/>
            <a:ext cx="2931" cy="986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A809ED3-A9B0-43C3-8DA9-5111ADAB8DF4}"/>
              </a:ext>
            </a:extLst>
          </p:cNvPr>
          <p:cNvCxnSpPr/>
          <p:nvPr/>
        </p:nvCxnSpPr>
        <p:spPr>
          <a:xfrm>
            <a:off x="6787197" y="1761726"/>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0F9013B-6A83-4EA3-ACC2-34F1EE08783F}"/>
              </a:ext>
            </a:extLst>
          </p:cNvPr>
          <p:cNvCxnSpPr/>
          <p:nvPr/>
        </p:nvCxnSpPr>
        <p:spPr>
          <a:xfrm>
            <a:off x="6787197" y="24358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0C240AB-F8B4-4D13-9AC0-84B2150525C7}"/>
              </a:ext>
            </a:extLst>
          </p:cNvPr>
          <p:cNvCxnSpPr/>
          <p:nvPr/>
        </p:nvCxnSpPr>
        <p:spPr>
          <a:xfrm>
            <a:off x="6787197" y="34264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010FAB-8BAB-4F3B-80C7-0F16487D26AE}"/>
              </a:ext>
            </a:extLst>
          </p:cNvPr>
          <p:cNvCxnSpPr/>
          <p:nvPr/>
        </p:nvCxnSpPr>
        <p:spPr>
          <a:xfrm>
            <a:off x="6787197" y="32867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8792AC-781E-4EBB-A46E-D52B585DC6FD}"/>
              </a:ext>
            </a:extLst>
          </p:cNvPr>
          <p:cNvCxnSpPr/>
          <p:nvPr/>
        </p:nvCxnSpPr>
        <p:spPr>
          <a:xfrm>
            <a:off x="6787197" y="33502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D5309A8-74F6-4CBC-9D84-AA7FCD946AFD}"/>
              </a:ext>
            </a:extLst>
          </p:cNvPr>
          <p:cNvCxnSpPr>
            <a:cxnSpLocks/>
          </p:cNvCxnSpPr>
          <p:nvPr/>
        </p:nvCxnSpPr>
        <p:spPr>
          <a:xfrm>
            <a:off x="6787197" y="31978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1C4CED-9DFE-4719-89CD-175D8C62C268}"/>
              </a:ext>
            </a:extLst>
          </p:cNvPr>
          <p:cNvCxnSpPr/>
          <p:nvPr/>
        </p:nvCxnSpPr>
        <p:spPr>
          <a:xfrm>
            <a:off x="6780847" y="28168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1ECDA7-A95F-440C-93F5-1526537FFDE4}"/>
              </a:ext>
            </a:extLst>
          </p:cNvPr>
          <p:cNvCxnSpPr/>
          <p:nvPr/>
        </p:nvCxnSpPr>
        <p:spPr>
          <a:xfrm>
            <a:off x="6787197" y="30454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78C264-4F7F-44EF-BDE4-9BE03E1EDD55}"/>
              </a:ext>
            </a:extLst>
          </p:cNvPr>
          <p:cNvCxnSpPr/>
          <p:nvPr/>
        </p:nvCxnSpPr>
        <p:spPr>
          <a:xfrm>
            <a:off x="6787197" y="35026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60B5651-AADB-4DB8-A6EA-3AE5467FC250}"/>
              </a:ext>
            </a:extLst>
          </p:cNvPr>
          <p:cNvCxnSpPr/>
          <p:nvPr/>
        </p:nvCxnSpPr>
        <p:spPr>
          <a:xfrm>
            <a:off x="6780847" y="3575904"/>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555D4FC-F4AB-4234-AD16-75197107DCD2}"/>
              </a:ext>
            </a:extLst>
          </p:cNvPr>
          <p:cNvCxnSpPr/>
          <p:nvPr/>
        </p:nvCxnSpPr>
        <p:spPr>
          <a:xfrm>
            <a:off x="6780846" y="5910199"/>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2525E7F-8951-48B3-8FBC-DB0EADCB45A7}"/>
              </a:ext>
            </a:extLst>
          </p:cNvPr>
          <p:cNvCxnSpPr/>
          <p:nvPr/>
        </p:nvCxnSpPr>
        <p:spPr>
          <a:xfrm>
            <a:off x="6780846" y="56362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55F575-A6DC-4A29-99FF-5699331177FF}"/>
              </a:ext>
            </a:extLst>
          </p:cNvPr>
          <p:cNvCxnSpPr/>
          <p:nvPr/>
        </p:nvCxnSpPr>
        <p:spPr>
          <a:xfrm>
            <a:off x="6787197" y="5431416"/>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AEE364E-C88B-40B7-A3FD-04ABC03840D8}"/>
              </a:ext>
            </a:extLst>
          </p:cNvPr>
          <p:cNvCxnSpPr/>
          <p:nvPr/>
        </p:nvCxnSpPr>
        <p:spPr>
          <a:xfrm>
            <a:off x="6787197" y="5330304"/>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EE2B53-507F-4641-A037-EC888FE98FB0}"/>
              </a:ext>
            </a:extLst>
          </p:cNvPr>
          <p:cNvCxnSpPr/>
          <p:nvPr/>
        </p:nvCxnSpPr>
        <p:spPr>
          <a:xfrm>
            <a:off x="6787197" y="52552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B2DE49E-B0B8-4F17-A2D4-F32640556A1C}"/>
              </a:ext>
            </a:extLst>
          </p:cNvPr>
          <p:cNvCxnSpPr/>
          <p:nvPr/>
        </p:nvCxnSpPr>
        <p:spPr>
          <a:xfrm>
            <a:off x="6780846" y="51790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616ECA-5D87-4803-B125-8C92B6E3D17E}"/>
              </a:ext>
            </a:extLst>
          </p:cNvPr>
          <p:cNvCxnSpPr/>
          <p:nvPr/>
        </p:nvCxnSpPr>
        <p:spPr>
          <a:xfrm>
            <a:off x="6780846" y="51028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329610E-5E7C-4D2A-98D7-9AF00F2B81F5}"/>
              </a:ext>
            </a:extLst>
          </p:cNvPr>
          <p:cNvCxnSpPr/>
          <p:nvPr/>
        </p:nvCxnSpPr>
        <p:spPr>
          <a:xfrm>
            <a:off x="6780846" y="502660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1B168DF-7156-4795-9382-A22F19531DE7}"/>
              </a:ext>
            </a:extLst>
          </p:cNvPr>
          <p:cNvSpPr txBox="1"/>
          <p:nvPr/>
        </p:nvSpPr>
        <p:spPr>
          <a:xfrm>
            <a:off x="5902166" y="2718273"/>
            <a:ext cx="914400" cy="914400"/>
          </a:xfrm>
          <a:prstGeom prst="rect">
            <a:avLst/>
          </a:prstGeom>
        </p:spPr>
        <p:txBody>
          <a:bodyPr vert="horz" wrap="none" lIns="0" tIns="0" rIns="0" bIns="0" rtlCol="0">
            <a:normAutofit/>
          </a:bodyPr>
          <a:lstStyle/>
          <a:p>
            <a:endParaRPr lang="en-US" dirty="0" err="1"/>
          </a:p>
        </p:txBody>
      </p:sp>
      <p:cxnSp>
        <p:nvCxnSpPr>
          <p:cNvPr id="48" name="Straight Arrow Connector 47">
            <a:extLst>
              <a:ext uri="{FF2B5EF4-FFF2-40B4-BE49-F238E27FC236}">
                <a16:creationId xmlns:a16="http://schemas.microsoft.com/office/drawing/2014/main" id="{8B02ED04-CF7B-4930-B43A-74DADA1F5F3E}"/>
              </a:ext>
            </a:extLst>
          </p:cNvPr>
          <p:cNvCxnSpPr/>
          <p:nvPr/>
        </p:nvCxnSpPr>
        <p:spPr>
          <a:xfrm>
            <a:off x="8234997" y="3302245"/>
            <a:ext cx="0" cy="202805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8FEABB0-8E27-4C0C-9BDD-A4EBF7837FFC}"/>
              </a:ext>
            </a:extLst>
          </p:cNvPr>
          <p:cNvSpPr txBox="1"/>
          <p:nvPr/>
        </p:nvSpPr>
        <p:spPr>
          <a:xfrm rot="5400000">
            <a:off x="7441909" y="4085345"/>
            <a:ext cx="1866231" cy="543156"/>
          </a:xfrm>
          <a:prstGeom prst="rect">
            <a:avLst/>
          </a:prstGeom>
        </p:spPr>
        <p:txBody>
          <a:bodyPr vert="horz" wrap="square" lIns="91440" tIns="45720" rIns="91440" bIns="45720" rtlCol="0">
            <a:normAutofit/>
          </a:bodyPr>
          <a:lstStyle/>
          <a:p>
            <a:r>
              <a:rPr lang="en-US" sz="2000" dirty="0"/>
              <a:t>Reward States</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F1A9D4F-7FE3-4873-BFDA-0ACFF912967D}"/>
                  </a:ext>
                </a:extLst>
              </p:cNvPr>
              <p:cNvSpPr txBox="1"/>
              <p:nvPr/>
            </p:nvSpPr>
            <p:spPr>
              <a:xfrm>
                <a:off x="5233840" y="2484386"/>
                <a:ext cx="1162778" cy="332417"/>
              </a:xfrm>
              <a:prstGeom prst="rect">
                <a:avLst/>
              </a:prstGeom>
            </p:spPr>
            <p:txBody>
              <a:bodyPr vert="horz" wrap="square" lIns="91440" tIns="45720" rIns="91440" bIns="45720" rtlCol="0">
                <a:noAutofit/>
              </a:bodyPr>
              <a:lstStyle/>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𝑎</m:t>
                        </m:r>
                      </m:sub>
                    </m:sSub>
                  </m:oMath>
                </a14:m>
                <a:r>
                  <a:rPr lang="en-US" sz="2000" dirty="0"/>
                  <a:t> bins </a:t>
                </a:r>
              </a:p>
            </p:txBody>
          </p:sp>
        </mc:Choice>
        <mc:Fallback xmlns="">
          <p:sp>
            <p:nvSpPr>
              <p:cNvPr id="50" name="TextBox 49">
                <a:extLst>
                  <a:ext uri="{FF2B5EF4-FFF2-40B4-BE49-F238E27FC236}">
                    <a16:creationId xmlns:a16="http://schemas.microsoft.com/office/drawing/2014/main" id="{AF1A9D4F-7FE3-4873-BFDA-0ACFF912967D}"/>
                  </a:ext>
                </a:extLst>
              </p:cNvPr>
              <p:cNvSpPr txBox="1">
                <a:spLocks noRot="1" noChangeAspect="1" noMove="1" noResize="1" noEditPoints="1" noAdjustHandles="1" noChangeArrowheads="1" noChangeShapeType="1" noTextEdit="1"/>
              </p:cNvSpPr>
              <p:nvPr/>
            </p:nvSpPr>
            <p:spPr>
              <a:xfrm>
                <a:off x="5233840" y="2484386"/>
                <a:ext cx="1162778" cy="332417"/>
              </a:xfrm>
              <a:prstGeom prst="rect">
                <a:avLst/>
              </a:prstGeom>
              <a:blipFill>
                <a:blip r:embed="rId5"/>
                <a:stretch>
                  <a:fillRect t="-9259" b="-55556"/>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89FFF1F-A743-4F0C-861F-83457F89D836}"/>
              </a:ext>
            </a:extLst>
          </p:cNvPr>
          <p:cNvSpPr txBox="1"/>
          <p:nvPr/>
        </p:nvSpPr>
        <p:spPr>
          <a:xfrm>
            <a:off x="6077828" y="1704398"/>
            <a:ext cx="791369" cy="2038319"/>
          </a:xfrm>
          <a:prstGeom prst="rect">
            <a:avLst/>
          </a:prstGeom>
        </p:spPr>
        <p:txBody>
          <a:bodyPr vert="horz" wrap="square" lIns="91440" tIns="45720" rIns="91440" bIns="45720" rtlCol="0">
            <a:normAutofit fontScale="92500" lnSpcReduction="20000"/>
          </a:bodyPr>
          <a:lstStyle/>
          <a:p>
            <a:r>
              <a:rPr lang="en-US" sz="16600" dirty="0">
                <a:latin typeface="Arial Narrow" panose="020B0606020202030204" pitchFamily="34" charset="0"/>
              </a:rPr>
              <a:t>{</a:t>
            </a:r>
          </a:p>
        </p:txBody>
      </p:sp>
      <p:sp>
        <p:nvSpPr>
          <p:cNvPr id="52" name="TextBox 51">
            <a:extLst>
              <a:ext uri="{FF2B5EF4-FFF2-40B4-BE49-F238E27FC236}">
                <a16:creationId xmlns:a16="http://schemas.microsoft.com/office/drawing/2014/main" id="{BE2BC3C7-916B-4274-8AC7-70E5C34A9A3D}"/>
              </a:ext>
            </a:extLst>
          </p:cNvPr>
          <p:cNvSpPr txBox="1"/>
          <p:nvPr/>
        </p:nvSpPr>
        <p:spPr>
          <a:xfrm>
            <a:off x="6268797" y="4496578"/>
            <a:ext cx="791369" cy="2038319"/>
          </a:xfrm>
          <a:prstGeom prst="rect">
            <a:avLst/>
          </a:prstGeom>
        </p:spPr>
        <p:txBody>
          <a:bodyPr vert="horz" wrap="square" lIns="91440" tIns="45720" rIns="91440" bIns="45720" rtlCol="0">
            <a:normAutofit/>
          </a:bodyPr>
          <a:lstStyle/>
          <a:p>
            <a:r>
              <a:rPr lang="en-US" sz="9600" dirty="0"/>
              <a:t>{</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7B60E85B-28BB-4534-AE1D-7E163E3C97C9}"/>
                  </a:ext>
                </a:extLst>
              </p:cNvPr>
              <p:cNvSpPr txBox="1"/>
              <p:nvPr/>
            </p:nvSpPr>
            <p:spPr>
              <a:xfrm>
                <a:off x="5487666" y="5157936"/>
                <a:ext cx="1056171" cy="284199"/>
              </a:xfrm>
              <a:prstGeom prst="rect">
                <a:avLst/>
              </a:prstGeom>
            </p:spPr>
            <p:txBody>
              <a:bodyPr vert="horz" wrap="square" lIns="91440" tIns="45720" rIns="91440" bIns="45720" rtlCol="0">
                <a:noAutofit/>
              </a:bodyPr>
              <a:lstStyle/>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𝑎</m:t>
                        </m:r>
                      </m:sub>
                    </m:sSub>
                  </m:oMath>
                </a14:m>
                <a:r>
                  <a:rPr lang="en-US" sz="2000" dirty="0"/>
                  <a:t> bins </a:t>
                </a:r>
              </a:p>
            </p:txBody>
          </p:sp>
        </mc:Choice>
        <mc:Fallback xmlns="">
          <p:sp>
            <p:nvSpPr>
              <p:cNvPr id="53" name="TextBox 52">
                <a:extLst>
                  <a:ext uri="{FF2B5EF4-FFF2-40B4-BE49-F238E27FC236}">
                    <a16:creationId xmlns:a16="http://schemas.microsoft.com/office/drawing/2014/main" id="{7B60E85B-28BB-4534-AE1D-7E163E3C97C9}"/>
                  </a:ext>
                </a:extLst>
              </p:cNvPr>
              <p:cNvSpPr txBox="1">
                <a:spLocks noRot="1" noChangeAspect="1" noMove="1" noResize="1" noEditPoints="1" noAdjustHandles="1" noChangeArrowheads="1" noChangeShapeType="1" noTextEdit="1"/>
              </p:cNvSpPr>
              <p:nvPr/>
            </p:nvSpPr>
            <p:spPr>
              <a:xfrm>
                <a:off x="5487666" y="5157936"/>
                <a:ext cx="1056171" cy="284199"/>
              </a:xfrm>
              <a:prstGeom prst="rect">
                <a:avLst/>
              </a:prstGeom>
              <a:blipFill>
                <a:blip r:embed="rId6"/>
                <a:stretch>
                  <a:fillRect t="-8511" r="-578" b="-78723"/>
                </a:stretch>
              </a:blipFill>
            </p:spPr>
            <p:txBody>
              <a:bodyPr/>
              <a:lstStyle/>
              <a:p>
                <a:r>
                  <a:rPr lang="en-US">
                    <a:noFill/>
                  </a:rPr>
                  <a:t> </a:t>
                </a:r>
              </a:p>
            </p:txBody>
          </p:sp>
        </mc:Fallback>
      </mc:AlternateContent>
    </p:spTree>
    <p:extLst>
      <p:ext uri="{BB962C8B-B14F-4D97-AF65-F5344CB8AC3E}">
        <p14:creationId xmlns:p14="http://schemas.microsoft.com/office/powerpoint/2010/main" val="1371509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E88F-C9BE-4137-8511-920F299504D4}"/>
              </a:ext>
            </a:extLst>
          </p:cNvPr>
          <p:cNvSpPr>
            <a:spLocks noGrp="1"/>
          </p:cNvSpPr>
          <p:nvPr>
            <p:ph type="title"/>
          </p:nvPr>
        </p:nvSpPr>
        <p:spPr/>
        <p:txBody>
          <a:bodyPr/>
          <a:lstStyle/>
          <a:p>
            <a:r>
              <a:rPr lang="en-US" dirty="0"/>
              <a:t>Problem Reformulation II</a:t>
            </a:r>
          </a:p>
        </p:txBody>
      </p:sp>
      <p:sp>
        <p:nvSpPr>
          <p:cNvPr id="3" name="Content Placeholder 2">
            <a:extLst>
              <a:ext uri="{FF2B5EF4-FFF2-40B4-BE49-F238E27FC236}">
                <a16:creationId xmlns:a16="http://schemas.microsoft.com/office/drawing/2014/main" id="{C2FAD8A5-CC58-4771-88A7-F81ED54AF231}"/>
              </a:ext>
            </a:extLst>
          </p:cNvPr>
          <p:cNvSpPr>
            <a:spLocks noGrp="1"/>
          </p:cNvSpPr>
          <p:nvPr>
            <p:ph idx="1"/>
          </p:nvPr>
        </p:nvSpPr>
        <p:spPr>
          <a:xfrm>
            <a:off x="4191000" y="2590800"/>
            <a:ext cx="4572000" cy="1676400"/>
          </a:xfrm>
        </p:spPr>
        <p:txBody>
          <a:bodyPr>
            <a:noAutofit/>
          </a:bodyPr>
          <a:lstStyle/>
          <a:p>
            <a:r>
              <a:rPr lang="en-US" sz="2400" dirty="0"/>
              <a:t>Problem can now be considered as a 4-state POMDP</a:t>
            </a:r>
          </a:p>
          <a:p>
            <a:r>
              <a:rPr lang="en-US" sz="2400" dirty="0"/>
              <a:t>Discrete w/ simple updates, amicable to “on-board” implementation </a:t>
            </a:r>
          </a:p>
        </p:txBody>
      </p:sp>
      <p:sp>
        <p:nvSpPr>
          <p:cNvPr id="4" name="Footer Placeholder 3">
            <a:extLst>
              <a:ext uri="{FF2B5EF4-FFF2-40B4-BE49-F238E27FC236}">
                <a16:creationId xmlns:a16="http://schemas.microsoft.com/office/drawing/2014/main" id="{8F96AF3F-CE4F-45E4-B72C-174821E7619E}"/>
              </a:ext>
            </a:extLst>
          </p:cNvPr>
          <p:cNvSpPr>
            <a:spLocks noGrp="1"/>
          </p:cNvSpPr>
          <p:nvPr>
            <p:ph type="ftr" sz="quarter" idx="11"/>
          </p:nvPr>
        </p:nvSpPr>
        <p:spPr/>
        <p:txBody>
          <a:bodyPr/>
          <a:lstStyle/>
          <a:p>
            <a:r>
              <a:rPr lang="en-US" dirty="0"/>
              <a:t>AAS Guidance Navigation and Control Conference, 5 February 2018</a:t>
            </a:r>
          </a:p>
        </p:txBody>
      </p:sp>
      <p:pic>
        <p:nvPicPr>
          <p:cNvPr id="7" name="Picture 6">
            <a:extLst>
              <a:ext uri="{FF2B5EF4-FFF2-40B4-BE49-F238E27FC236}">
                <a16:creationId xmlns:a16="http://schemas.microsoft.com/office/drawing/2014/main" id="{5EF6482B-5DC4-43B8-AC24-550F62833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943118"/>
            <a:ext cx="3429000" cy="4559282"/>
          </a:xfrm>
          <a:prstGeom prst="rect">
            <a:avLst/>
          </a:prstGeom>
        </p:spPr>
      </p:pic>
    </p:spTree>
    <p:extLst>
      <p:ext uri="{BB962C8B-B14F-4D97-AF65-F5344CB8AC3E}">
        <p14:creationId xmlns:p14="http://schemas.microsoft.com/office/powerpoint/2010/main" val="1245196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80DE-3CDE-4FA2-A875-7821F8AFD8C5}"/>
              </a:ext>
            </a:extLst>
          </p:cNvPr>
          <p:cNvSpPr>
            <a:spLocks noGrp="1"/>
          </p:cNvSpPr>
          <p:nvPr>
            <p:ph type="title"/>
          </p:nvPr>
        </p:nvSpPr>
        <p:spPr/>
        <p:txBody>
          <a:bodyPr/>
          <a:lstStyle/>
          <a:p>
            <a:r>
              <a:rPr lang="en-US" dirty="0"/>
              <a:t>Reward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DF2EC1-1851-4EAF-A2C6-7E765A9F13CA}"/>
                  </a:ext>
                </a:extLst>
              </p:cNvPr>
              <p:cNvSpPr>
                <a:spLocks noGrp="1"/>
              </p:cNvSpPr>
              <p:nvPr>
                <p:ph idx="1"/>
              </p:nvPr>
            </p:nvSpPr>
            <p:spPr>
              <a:xfrm>
                <a:off x="4648200" y="1828800"/>
                <a:ext cx="4267200" cy="4495800"/>
              </a:xfrm>
            </p:spPr>
            <p:txBody>
              <a:bodyPr>
                <a:normAutofit/>
              </a:bodyPr>
              <a:lstStyle/>
              <a:p>
                <a:r>
                  <a:rPr lang="en-US" sz="2400" dirty="0"/>
                  <a:t>Inspired by approach to the car-hill problem</a:t>
                </a:r>
              </a:p>
              <a:p>
                <a:r>
                  <a:rPr lang="en-US" sz="2400" dirty="0"/>
                  <a:t>Reward for achieving the desired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𝑎</m:t>
                        </m:r>
                      </m:sub>
                    </m:sSub>
                  </m:oMath>
                </a14:m>
                <a:r>
                  <a:rPr lang="en-US" sz="2400" dirty="0"/>
                  <a:t>, </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𝑟</m:t>
                        </m:r>
                      </m:e>
                      <m:sub>
                        <m:r>
                          <a:rPr lang="en-US" sz="2400" b="0" i="1" dirty="0" smtClean="0">
                            <a:latin typeface="Cambria Math" panose="02040503050406030204" pitchFamily="18" charset="0"/>
                          </a:rPr>
                          <m:t>𝑝</m:t>
                        </m:r>
                      </m:sub>
                    </m:sSub>
                    <m:r>
                      <a:rPr lang="en-US" sz="2400" b="0" i="1" dirty="0" smtClean="0">
                        <a:latin typeface="Cambria Math" panose="02040503050406030204" pitchFamily="18" charset="0"/>
                      </a:rPr>
                      <m:t> </m:t>
                    </m:r>
                  </m:oMath>
                </a14:m>
                <a:r>
                  <a:rPr lang="en-US" sz="2400" dirty="0"/>
                  <a:t>pair</a:t>
                </a:r>
              </a:p>
              <a:p>
                <a:r>
                  <a:rPr lang="en-US" sz="2400" dirty="0"/>
                  <a:t>Penalize dipping “too low” into the atmosphere / crashing</a:t>
                </a:r>
              </a:p>
              <a:p>
                <a:r>
                  <a:rPr lang="en-US" sz="2400" dirty="0"/>
                  <a:t>Small penalty for “waiting” to encourage convergence</a:t>
                </a:r>
              </a:p>
              <a:p>
                <a:r>
                  <a:rPr lang="en-US" sz="2400" dirty="0"/>
                  <a:t>Could also penalize actions (add cost for burns)</a:t>
                </a:r>
              </a:p>
            </p:txBody>
          </p:sp>
        </mc:Choice>
        <mc:Fallback>
          <p:sp>
            <p:nvSpPr>
              <p:cNvPr id="3" name="Content Placeholder 2">
                <a:extLst>
                  <a:ext uri="{FF2B5EF4-FFF2-40B4-BE49-F238E27FC236}">
                    <a16:creationId xmlns:a16="http://schemas.microsoft.com/office/drawing/2014/main" id="{C5DF2EC1-1851-4EAF-A2C6-7E765A9F13CA}"/>
                  </a:ext>
                </a:extLst>
              </p:cNvPr>
              <p:cNvSpPr>
                <a:spLocks noGrp="1" noRot="1" noChangeAspect="1" noMove="1" noResize="1" noEditPoints="1" noAdjustHandles="1" noChangeArrowheads="1" noChangeShapeType="1" noTextEdit="1"/>
              </p:cNvSpPr>
              <p:nvPr>
                <p:ph idx="1"/>
              </p:nvPr>
            </p:nvSpPr>
            <p:spPr>
              <a:xfrm>
                <a:off x="4648200" y="1828800"/>
                <a:ext cx="4267200" cy="4495800"/>
              </a:xfrm>
              <a:blipFill>
                <a:blip r:embed="rId2"/>
                <a:stretch>
                  <a:fillRect l="-2000" t="-949" r="-3429" b="-176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05BB62C-6B08-4F70-96AA-72FD23FAD90B}"/>
              </a:ext>
            </a:extLst>
          </p:cNvPr>
          <p:cNvSpPr>
            <a:spLocks noGrp="1"/>
          </p:cNvSpPr>
          <p:nvPr>
            <p:ph type="ftr" sz="quarter" idx="11"/>
          </p:nvPr>
        </p:nvSpPr>
        <p:spPr/>
        <p:txBody>
          <a:bodyPr/>
          <a:lstStyle/>
          <a:p>
            <a:r>
              <a:rPr lang="en-US" dirty="0"/>
              <a:t>AAS Guidance Navigation and Control Conference, 5 February 2018</a:t>
            </a:r>
          </a:p>
        </p:txBody>
      </p:sp>
      <p:pic>
        <p:nvPicPr>
          <p:cNvPr id="8" name="Picture 7">
            <a:extLst>
              <a:ext uri="{FF2B5EF4-FFF2-40B4-BE49-F238E27FC236}">
                <a16:creationId xmlns:a16="http://schemas.microsoft.com/office/drawing/2014/main" id="{BCD071DF-F1C6-439F-8C14-CEF881098B25}"/>
              </a:ext>
            </a:extLst>
          </p:cNvPr>
          <p:cNvPicPr>
            <a:picLocks noChangeAspect="1"/>
          </p:cNvPicPr>
          <p:nvPr/>
        </p:nvPicPr>
        <p:blipFill rotWithShape="1">
          <a:blip r:embed="rId3">
            <a:extLst>
              <a:ext uri="{28A0092B-C50C-407E-A947-70E740481C1C}">
                <a14:useLocalDpi xmlns:a14="http://schemas.microsoft.com/office/drawing/2010/main" val="0"/>
              </a:ext>
            </a:extLst>
          </a:blip>
          <a:srcRect r="2000" b="2111"/>
          <a:stretch/>
        </p:blipFill>
        <p:spPr>
          <a:xfrm>
            <a:off x="304800" y="2019300"/>
            <a:ext cx="3733800" cy="3733800"/>
          </a:xfrm>
          <a:prstGeom prst="rect">
            <a:avLst/>
          </a:prstGeom>
        </p:spPr>
      </p:pic>
    </p:spTree>
    <p:extLst>
      <p:ext uri="{BB962C8B-B14F-4D97-AF65-F5344CB8AC3E}">
        <p14:creationId xmlns:p14="http://schemas.microsoft.com/office/powerpoint/2010/main" val="3099382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DA25-763D-4A42-8CD8-8FCE6B64E213}"/>
              </a:ext>
            </a:extLst>
          </p:cNvPr>
          <p:cNvSpPr>
            <a:spLocks noGrp="1"/>
          </p:cNvSpPr>
          <p:nvPr>
            <p:ph type="title"/>
          </p:nvPr>
        </p:nvSpPr>
        <p:spPr/>
        <p:txBody>
          <a:bodyPr/>
          <a:lstStyle/>
          <a:p>
            <a:r>
              <a:rPr lang="en-US" dirty="0"/>
              <a:t>Learning Approach I</a:t>
            </a:r>
          </a:p>
        </p:txBody>
      </p:sp>
      <p:sp>
        <p:nvSpPr>
          <p:cNvPr id="3" name="Content Placeholder 2">
            <a:extLst>
              <a:ext uri="{FF2B5EF4-FFF2-40B4-BE49-F238E27FC236}">
                <a16:creationId xmlns:a16="http://schemas.microsoft.com/office/drawing/2014/main" id="{2B65C0D5-58BB-4926-A348-74F153370E4B}"/>
              </a:ext>
            </a:extLst>
          </p:cNvPr>
          <p:cNvSpPr>
            <a:spLocks noGrp="1"/>
          </p:cNvSpPr>
          <p:nvPr>
            <p:ph idx="1"/>
          </p:nvPr>
        </p:nvSpPr>
        <p:spPr>
          <a:xfrm>
            <a:off x="304800" y="2133600"/>
            <a:ext cx="8534400" cy="4191000"/>
          </a:xfrm>
        </p:spPr>
        <p:txBody>
          <a:bodyPr/>
          <a:lstStyle/>
          <a:p>
            <a:r>
              <a:rPr lang="en-US" dirty="0"/>
              <a:t>Know that only a few states provide a reward/detriment</a:t>
            </a:r>
          </a:p>
          <a:p>
            <a:r>
              <a:rPr lang="en-US" dirty="0"/>
              <a:t>Also don’t really know the discretized dynamics, but know the “real” dynamics pretty well</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0B7929C2-99E6-4CC0-A3DF-C5F1730CFD76}"/>
              </a:ext>
            </a:extLst>
          </p:cNvPr>
          <p:cNvSpPr>
            <a:spLocks noGrp="1"/>
          </p:cNvSpPr>
          <p:nvPr>
            <p:ph type="ftr" sz="quarter" idx="11"/>
          </p:nvPr>
        </p:nvSpPr>
        <p:spPr/>
        <p:txBody>
          <a:bodyPr/>
          <a:lstStyle/>
          <a:p>
            <a:r>
              <a:rPr lang="en-US"/>
              <a:t>AAS Guidance Navigation and Control Conference, 5 February 2018</a:t>
            </a:r>
            <a:endParaRPr lang="en-US" dirty="0"/>
          </a:p>
        </p:txBody>
      </p:sp>
      <p:sp>
        <p:nvSpPr>
          <p:cNvPr id="6" name="Rectangle: Rounded Corners 5">
            <a:extLst>
              <a:ext uri="{FF2B5EF4-FFF2-40B4-BE49-F238E27FC236}">
                <a16:creationId xmlns:a16="http://schemas.microsoft.com/office/drawing/2014/main" id="{487EEEE4-EE2B-472D-B474-328464E2DEEE}"/>
              </a:ext>
            </a:extLst>
          </p:cNvPr>
          <p:cNvSpPr/>
          <p:nvPr/>
        </p:nvSpPr>
        <p:spPr>
          <a:xfrm>
            <a:off x="381000" y="3441700"/>
            <a:ext cx="8534400" cy="2286000"/>
          </a:xfrm>
          <a:prstGeom prst="roundRect">
            <a:avLst/>
          </a:prstGeom>
          <a:solidFill>
            <a:srgbClr val="CFB87C"/>
          </a:solidFill>
          <a:ln w="38100">
            <a:solidFill>
              <a:srgbClr val="796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a:t>Concept: </a:t>
            </a:r>
          </a:p>
          <a:p>
            <a:pPr marL="457200" indent="-457200">
              <a:buFont typeface="+mj-lt"/>
              <a:buAutoNum type="arabicPeriod"/>
            </a:pPr>
            <a:r>
              <a:rPr lang="en-US" sz="2400" dirty="0"/>
              <a:t>Use maximum-likelihood learning to approximate the real dynamics with a simple probabilistic model</a:t>
            </a:r>
          </a:p>
          <a:p>
            <a:pPr marL="457200" indent="-457200">
              <a:buFont typeface="+mj-lt"/>
              <a:buAutoNum type="arabicPeriod"/>
            </a:pPr>
            <a:r>
              <a:rPr lang="en-US" sz="2400" dirty="0"/>
              <a:t>Simultaneously learn a “state-value” function that takes into account future rewards to pick future action</a:t>
            </a:r>
          </a:p>
        </p:txBody>
      </p:sp>
    </p:spTree>
    <p:extLst>
      <p:ext uri="{BB962C8B-B14F-4D97-AF65-F5344CB8AC3E}">
        <p14:creationId xmlns:p14="http://schemas.microsoft.com/office/powerpoint/2010/main" val="121474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1F00-6A26-4DE8-AF9C-1C5A1BD0149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99DA0E-E5B9-4C3C-A8AA-C4A932C03CD7}"/>
              </a:ext>
            </a:extLst>
          </p:cNvPr>
          <p:cNvSpPr>
            <a:spLocks noGrp="1"/>
          </p:cNvSpPr>
          <p:nvPr>
            <p:ph idx="1"/>
          </p:nvPr>
        </p:nvSpPr>
        <p:spPr/>
        <p:txBody>
          <a:bodyPr/>
          <a:lstStyle/>
          <a:p>
            <a:pPr marL="266700" lvl="0" indent="0" defTabSz="893763">
              <a:lnSpc>
                <a:spcPct val="110000"/>
              </a:lnSpc>
              <a:spcBef>
                <a:spcPts val="600"/>
              </a:spcBef>
              <a:buNone/>
              <a:tabLst>
                <a:tab pos="539750" algn="l"/>
              </a:tabLst>
              <a:defRPr/>
            </a:pPr>
            <a:endParaRPr lang="en-US" sz="2800" dirty="0">
              <a:latin typeface="Arial" pitchFamily="34" charset="0"/>
              <a:cs typeface="Arial" pitchFamily="34" charset="0"/>
            </a:endParaRPr>
          </a:p>
          <a:p>
            <a:pPr marL="723900" indent="-457200" defTabSz="893763">
              <a:lnSpc>
                <a:spcPct val="110000"/>
              </a:lnSpc>
              <a:spcBef>
                <a:spcPts val="600"/>
              </a:spcBef>
              <a:tabLst>
                <a:tab pos="539750" algn="l"/>
              </a:tabLst>
              <a:defRPr/>
            </a:pPr>
            <a:r>
              <a:rPr lang="en-US" sz="2800" dirty="0">
                <a:latin typeface="Arial" pitchFamily="34" charset="0"/>
                <a:cs typeface="Arial" pitchFamily="34" charset="0"/>
              </a:rPr>
              <a:t>Motivation</a:t>
            </a:r>
          </a:p>
          <a:p>
            <a:pPr marL="723900" indent="-457200" defTabSz="893763">
              <a:lnSpc>
                <a:spcPct val="110000"/>
              </a:lnSpc>
              <a:spcBef>
                <a:spcPts val="600"/>
              </a:spcBef>
              <a:tabLst>
                <a:tab pos="539750" algn="l"/>
              </a:tabLst>
              <a:defRPr/>
            </a:pPr>
            <a:r>
              <a:rPr lang="en-US" sz="2800" dirty="0">
                <a:latin typeface="Arial" pitchFamily="34" charset="0"/>
                <a:cs typeface="Arial" pitchFamily="34" charset="0"/>
              </a:rPr>
              <a:t>Machine Learning Overview</a:t>
            </a:r>
          </a:p>
          <a:p>
            <a:pPr marL="723900" indent="-457200" defTabSz="893763">
              <a:lnSpc>
                <a:spcPct val="110000"/>
              </a:lnSpc>
              <a:spcBef>
                <a:spcPts val="600"/>
              </a:spcBef>
              <a:tabLst>
                <a:tab pos="539750" algn="l"/>
              </a:tabLst>
              <a:defRPr/>
            </a:pPr>
            <a:r>
              <a:rPr lang="en-US" sz="2800" dirty="0">
                <a:latin typeface="Arial" pitchFamily="34" charset="0"/>
                <a:cs typeface="Arial" pitchFamily="34" charset="0"/>
              </a:rPr>
              <a:t>Challenges for Astrodynamics</a:t>
            </a:r>
          </a:p>
          <a:p>
            <a:pPr marL="723900" indent="-457200" defTabSz="893763">
              <a:lnSpc>
                <a:spcPct val="110000"/>
              </a:lnSpc>
              <a:spcBef>
                <a:spcPts val="600"/>
              </a:spcBef>
              <a:tabLst>
                <a:tab pos="539750" algn="l"/>
              </a:tabLst>
              <a:defRPr/>
            </a:pPr>
            <a:r>
              <a:rPr lang="en-US" sz="2800" dirty="0">
                <a:latin typeface="Arial" pitchFamily="34" charset="0"/>
                <a:cs typeface="Arial" pitchFamily="34" charset="0"/>
              </a:rPr>
              <a:t>Sample Problem</a:t>
            </a:r>
          </a:p>
          <a:p>
            <a:pPr marL="723900" indent="-457200" defTabSz="893763">
              <a:lnSpc>
                <a:spcPct val="110000"/>
              </a:lnSpc>
              <a:spcBef>
                <a:spcPts val="600"/>
              </a:spcBef>
              <a:tabLst>
                <a:tab pos="539750" algn="l"/>
              </a:tabLst>
              <a:defRPr/>
            </a:pPr>
            <a:r>
              <a:rPr lang="en-US" sz="2800" dirty="0">
                <a:latin typeface="Arial" pitchFamily="34" charset="0"/>
                <a:cs typeface="Arial" pitchFamily="34" charset="0"/>
              </a:rPr>
              <a:t>Current Results and Conclusions</a:t>
            </a:r>
          </a:p>
          <a:p>
            <a:endParaRPr lang="en-US" dirty="0"/>
          </a:p>
        </p:txBody>
      </p:sp>
      <p:sp>
        <p:nvSpPr>
          <p:cNvPr id="4" name="Footer Placeholder 3">
            <a:extLst>
              <a:ext uri="{FF2B5EF4-FFF2-40B4-BE49-F238E27FC236}">
                <a16:creationId xmlns:a16="http://schemas.microsoft.com/office/drawing/2014/main" id="{AB702F05-FEE7-4E6C-83D8-F9F1DF51BF32}"/>
              </a:ext>
            </a:extLst>
          </p:cNvPr>
          <p:cNvSpPr>
            <a:spLocks noGrp="1"/>
          </p:cNvSpPr>
          <p:nvPr>
            <p:ph type="ftr" sz="quarter" idx="11"/>
          </p:nvPr>
        </p:nvSpPr>
        <p:spPr/>
        <p:txBody>
          <a:bodyPr/>
          <a:lstStyle/>
          <a:p>
            <a:r>
              <a:rPr lang="en-US" dirty="0"/>
              <a:t>AAS Guidance Navigation and Control Conference, 5 February 2018</a:t>
            </a:r>
          </a:p>
        </p:txBody>
      </p:sp>
    </p:spTree>
    <p:extLst>
      <p:ext uri="{BB962C8B-B14F-4D97-AF65-F5344CB8AC3E}">
        <p14:creationId xmlns:p14="http://schemas.microsoft.com/office/powerpoint/2010/main" val="306473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86C0-4B62-4775-A7A2-53784BBB6C4B}"/>
              </a:ext>
            </a:extLst>
          </p:cNvPr>
          <p:cNvSpPr>
            <a:spLocks noGrp="1"/>
          </p:cNvSpPr>
          <p:nvPr>
            <p:ph type="title"/>
          </p:nvPr>
        </p:nvSpPr>
        <p:spPr/>
        <p:txBody>
          <a:bodyPr/>
          <a:lstStyle/>
          <a:p>
            <a:r>
              <a:rPr lang="en-US" dirty="0"/>
              <a:t>Learning Approach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5BB6A-BC3F-4FF8-B722-A6F6531AFE0D}"/>
                  </a:ext>
                </a:extLst>
              </p:cNvPr>
              <p:cNvSpPr>
                <a:spLocks noGrp="1"/>
              </p:cNvSpPr>
              <p:nvPr>
                <p:ph idx="1"/>
              </p:nvPr>
            </p:nvSpPr>
            <p:spPr/>
            <p:txBody>
              <a:bodyPr/>
              <a:lstStyle/>
              <a:p>
                <a:r>
                  <a:rPr lang="en-US" sz="2400" dirty="0"/>
                  <a:t>Model-based value learning using the </a:t>
                </a:r>
                <a:r>
                  <a:rPr lang="en-US" sz="2400" i="1" dirty="0"/>
                  <a:t>Dyna</a:t>
                </a:r>
                <a:r>
                  <a:rPr lang="en-US" sz="2400" dirty="0"/>
                  <a:t> algorithm</a:t>
                </a:r>
              </a:p>
              <a:p>
                <a:r>
                  <a:rPr lang="en-US" sz="2400" dirty="0"/>
                  <a:t>Use observed state transitions to learn the state-action transition mapping </a:t>
                </a:r>
                <a14:m>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oMath>
                </a14:m>
                <a:endParaRPr lang="en-US" sz="2400"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num>
                        <m:den>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den>
                      </m:f>
                    </m:oMath>
                  </m:oMathPara>
                </a14:m>
                <a:endParaRPr lang="en-US" dirty="0"/>
              </a:p>
              <a:p>
                <a:r>
                  <a:rPr lang="en-US" sz="2400" dirty="0"/>
                  <a:t>Update the state-action value mapping using the </a:t>
                </a:r>
                <a:r>
                  <a:rPr lang="en-US" sz="2400" i="1" dirty="0"/>
                  <a:t>Dyna </a:t>
                </a:r>
                <a:r>
                  <a:rPr lang="en-US" sz="2400" dirty="0"/>
                  <a:t>algorithm:</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r>
                            <a:rPr lang="en-US" b="0" i="1" smtClean="0">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r>
                            <a:rPr lang="en-US" b="0" i="1" smtClean="0">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𝛾</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𝑟</m:t>
                              </m:r>
                            </m:e>
                            <m:sub>
                              <m:r>
                                <m:rPr>
                                  <m:brk m:alnAt="7"/>
                                </m:rPr>
                                <a:rPr lang="en-US" b="0" i="1" smtClean="0">
                                  <a:latin typeface="Cambria Math" panose="02040503050406030204" pitchFamily="18" charset="0"/>
                                </a:rPr>
                                <m:t>𝑎</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𝑟</m:t>
                              </m:r>
                            </m:e>
                            <m:sub>
                              <m:r>
                                <m:rPr>
                                  <m:brk m:alnAt="7"/>
                                </m:rPr>
                                <a:rPr lang="en-US" b="0" i="1" smtClean="0">
                                  <a:latin typeface="Cambria Math" panose="02040503050406030204" pitchFamily="18" charset="0"/>
                                </a:rPr>
                                <m:t>𝑝</m:t>
                              </m:r>
                            </m:sub>
                          </m:sSub>
                        </m:sub>
                        <m:sup/>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r>
                                <a:rPr lang="en-US" b="0" i="1" smtClean="0">
                                  <a:latin typeface="Cambria Math" panose="02040503050406030204" pitchFamily="18" charset="0"/>
                                </a:rPr>
                                <m:t>(</m:t>
                              </m:r>
                            </m:e>
                          </m:func>
                          <m:r>
                            <a:rPr lang="en-US" i="1">
                              <a:latin typeface="Cambria Math" panose="02040503050406030204" pitchFamily="18" charset="0"/>
                            </a:rPr>
                            <m:t>𝑇</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𝑎</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𝑝</m:t>
                                  </m:r>
                                </m:sub>
                                <m:sup>
                                  <m:r>
                                    <a:rPr lang="en-US" i="1">
                                      <a:latin typeface="Cambria Math" panose="02040503050406030204" pitchFamily="18" charset="0"/>
                                    </a:rPr>
                                    <m:t>′</m:t>
                                  </m:r>
                                </m:sup>
                              </m:sSubSup>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𝑄</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𝑎</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𝑝</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nary>
                    </m:oMath>
                  </m:oMathPara>
                </a14:m>
                <a:endParaRPr lang="en-US" dirty="0"/>
              </a:p>
              <a:p>
                <a:r>
                  <a:rPr lang="en-US" dirty="0"/>
                  <a:t>“Trained” algorithm always picks the maximum-value action! </a:t>
                </a:r>
              </a:p>
            </p:txBody>
          </p:sp>
        </mc:Choice>
        <mc:Fallback xmlns="">
          <p:sp>
            <p:nvSpPr>
              <p:cNvPr id="3" name="Content Placeholder 2">
                <a:extLst>
                  <a:ext uri="{FF2B5EF4-FFF2-40B4-BE49-F238E27FC236}">
                    <a16:creationId xmlns:a16="http://schemas.microsoft.com/office/drawing/2014/main" id="{EB75BB6A-BC3F-4FF8-B722-A6F6531AFE0D}"/>
                  </a:ext>
                </a:extLst>
              </p:cNvPr>
              <p:cNvSpPr>
                <a:spLocks noGrp="1" noRot="1" noChangeAspect="1" noMove="1" noResize="1" noEditPoints="1" noAdjustHandles="1" noChangeArrowheads="1" noChangeShapeType="1" noTextEdit="1"/>
              </p:cNvSpPr>
              <p:nvPr>
                <p:ph idx="1"/>
              </p:nvPr>
            </p:nvSpPr>
            <p:spPr>
              <a:blipFill>
                <a:blip r:embed="rId2"/>
                <a:stretch>
                  <a:fillRect l="-929" t="-90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E74A8F9-29D1-47E7-AC95-3A3501BCB633}"/>
              </a:ext>
            </a:extLst>
          </p:cNvPr>
          <p:cNvSpPr>
            <a:spLocks noGrp="1"/>
          </p:cNvSpPr>
          <p:nvPr>
            <p:ph type="ftr" sz="quarter" idx="11"/>
          </p:nvPr>
        </p:nvSpPr>
        <p:spPr/>
        <p:txBody>
          <a:bodyPr/>
          <a:lstStyle/>
          <a:p>
            <a:r>
              <a:rPr lang="en-US" dirty="0"/>
              <a:t>AAS Guidance Navigation and Control Conference, 5 February 2018</a:t>
            </a:r>
          </a:p>
        </p:txBody>
      </p:sp>
    </p:spTree>
    <p:extLst>
      <p:ext uri="{BB962C8B-B14F-4D97-AF65-F5344CB8AC3E}">
        <p14:creationId xmlns:p14="http://schemas.microsoft.com/office/powerpoint/2010/main" val="3445837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777B-0528-452C-99E9-8AA4B0A953F2}"/>
              </a:ext>
            </a:extLst>
          </p:cNvPr>
          <p:cNvSpPr>
            <a:spLocks noGrp="1"/>
          </p:cNvSpPr>
          <p:nvPr>
            <p:ph type="title"/>
          </p:nvPr>
        </p:nvSpPr>
        <p:spPr/>
        <p:txBody>
          <a:bodyPr/>
          <a:lstStyle/>
          <a:p>
            <a:r>
              <a:rPr lang="en-US" dirty="0"/>
              <a:t>Training Simulation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214449-2F26-481A-8857-9F37227DA475}"/>
                  </a:ext>
                </a:extLst>
              </p:cNvPr>
              <p:cNvSpPr>
                <a:spLocks noGrp="1"/>
              </p:cNvSpPr>
              <p:nvPr>
                <p:ph idx="1"/>
              </p:nvPr>
            </p:nvSpPr>
            <p:spPr>
              <a:xfrm>
                <a:off x="304800" y="1600200"/>
                <a:ext cx="7924800" cy="4724400"/>
              </a:xfrm>
            </p:spPr>
            <p:txBody>
              <a:bodyPr>
                <a:normAutofit fontScale="92500"/>
              </a:bodyPr>
              <a:lstStyle/>
              <a:p>
                <a:r>
                  <a:rPr lang="en-US" sz="2800" dirty="0"/>
                  <a:t>Use “real” dynamics to simulate, sample before/after bins per-orbit</a:t>
                </a:r>
              </a:p>
              <a:p>
                <a:pPr lvl="1"/>
                <a:r>
                  <a:rPr lang="en-US" sz="2400" dirty="0"/>
                  <a:t>Training based on late-stage Mars aerobraking</a:t>
                </a:r>
              </a:p>
              <a:p>
                <a:pPr lvl="1"/>
                <a:r>
                  <a:rPr lang="en-US" sz="2400" dirty="0"/>
                  <a:t>2-body gravity, constant exponential atmospheric drag</a:t>
                </a:r>
              </a:p>
              <a:p>
                <a14:m>
                  <m:oMath xmlns:m="http://schemas.openxmlformats.org/officeDocument/2006/math">
                    <m:r>
                      <a:rPr lang="en-US" sz="2800" b="0" i="1" smtClean="0">
                        <a:latin typeface="Cambria Math" panose="02040503050406030204" pitchFamily="18" charset="0"/>
                      </a:rPr>
                      <m:t>𝜖</m:t>
                    </m:r>
                    <m:r>
                      <a:rPr lang="en-US" sz="2800" b="0" i="1" smtClean="0">
                        <a:latin typeface="Cambria Math" panose="02040503050406030204" pitchFamily="18" charset="0"/>
                      </a:rPr>
                      <m:t>−</m:t>
                    </m:r>
                  </m:oMath>
                </a14:m>
                <a:r>
                  <a:rPr lang="en-US" sz="2800" dirty="0"/>
                  <a:t>greedy exploration algorithm</a:t>
                </a:r>
              </a:p>
              <a:p>
                <a:r>
                  <a:rPr lang="en-US" sz="2800" dirty="0"/>
                  <a:t>Sample dynamics from plausible initial set </a:t>
                </a:r>
              </a:p>
              <a:p>
                <a:r>
                  <a:rPr lang="en-US" sz="2800" dirty="0"/>
                  <a:t>Run 50-orbit simulations 1000 times (~3 hours on an i7)</a:t>
                </a:r>
              </a:p>
              <a:p>
                <a:pPr lvl="1"/>
                <a:r>
                  <a:rPr lang="en-US" sz="2400" dirty="0"/>
                  <a:t>Not optimized! Bare Python code.</a:t>
                </a:r>
              </a:p>
              <a:p>
                <a:pPr lvl="1"/>
                <a:r>
                  <a:rPr lang="en-US" sz="2400" dirty="0"/>
                  <a:t>Future work: leverage Basilisk speed/Monte Carlo capability</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AC214449-2F26-481A-8857-9F37227DA475}"/>
                  </a:ext>
                </a:extLst>
              </p:cNvPr>
              <p:cNvSpPr>
                <a:spLocks noGrp="1" noRot="1" noChangeAspect="1" noMove="1" noResize="1" noEditPoints="1" noAdjustHandles="1" noChangeArrowheads="1" noChangeShapeType="1" noTextEdit="1"/>
              </p:cNvSpPr>
              <p:nvPr>
                <p:ph idx="1"/>
              </p:nvPr>
            </p:nvSpPr>
            <p:spPr>
              <a:xfrm>
                <a:off x="304800" y="1600200"/>
                <a:ext cx="7924800" cy="4724400"/>
              </a:xfrm>
              <a:blipFill>
                <a:blip r:embed="rId2"/>
                <a:stretch>
                  <a:fillRect l="-1154" t="-1290" r="-385" b="-11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36E2A93-884A-4D4D-B1CB-9F8CC3382FDF}"/>
              </a:ext>
            </a:extLst>
          </p:cNvPr>
          <p:cNvSpPr>
            <a:spLocks noGrp="1"/>
          </p:cNvSpPr>
          <p:nvPr>
            <p:ph type="ftr" sz="quarter" idx="11"/>
          </p:nvPr>
        </p:nvSpPr>
        <p:spPr/>
        <p:txBody>
          <a:bodyPr/>
          <a:lstStyle/>
          <a:p>
            <a:r>
              <a:rPr lang="en-US" dirty="0"/>
              <a:t>AAS Guidance Navigation and Control Conference, 5 February 2018</a:t>
            </a:r>
          </a:p>
        </p:txBody>
      </p:sp>
    </p:spTree>
    <p:extLst>
      <p:ext uri="{BB962C8B-B14F-4D97-AF65-F5344CB8AC3E}">
        <p14:creationId xmlns:p14="http://schemas.microsoft.com/office/powerpoint/2010/main" val="3664212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B2143-2400-4CA5-AAB5-C676A6BFBB27}"/>
              </a:ext>
            </a:extLst>
          </p:cNvPr>
          <p:cNvSpPr>
            <a:spLocks noGrp="1"/>
          </p:cNvSpPr>
          <p:nvPr>
            <p:ph type="title"/>
          </p:nvPr>
        </p:nvSpPr>
        <p:spPr/>
        <p:txBody>
          <a:bodyPr/>
          <a:lstStyle/>
          <a:p>
            <a:r>
              <a:rPr lang="en-US" dirty="0"/>
              <a:t>Current Status</a:t>
            </a:r>
          </a:p>
        </p:txBody>
      </p:sp>
      <p:sp>
        <p:nvSpPr>
          <p:cNvPr id="3" name="Content Placeholder 2">
            <a:extLst>
              <a:ext uri="{FF2B5EF4-FFF2-40B4-BE49-F238E27FC236}">
                <a16:creationId xmlns:a16="http://schemas.microsoft.com/office/drawing/2014/main" id="{9E8CFAFC-5941-4078-92B1-19225C2BB3A9}"/>
              </a:ext>
            </a:extLst>
          </p:cNvPr>
          <p:cNvSpPr>
            <a:spLocks noGrp="1"/>
          </p:cNvSpPr>
          <p:nvPr>
            <p:ph idx="1"/>
          </p:nvPr>
        </p:nvSpPr>
        <p:spPr>
          <a:xfrm>
            <a:off x="304800" y="1600200"/>
            <a:ext cx="4267200" cy="4724400"/>
          </a:xfrm>
        </p:spPr>
        <p:txBody>
          <a:bodyPr/>
          <a:lstStyle/>
          <a:p>
            <a:r>
              <a:rPr lang="en-US" dirty="0"/>
              <a:t>Limited performance with selected setup, algorithm</a:t>
            </a:r>
          </a:p>
          <a:p>
            <a:pPr lvl="1"/>
            <a:r>
              <a:rPr lang="en-US" dirty="0"/>
              <a:t>S/C learns to raise periapsis to prevent collision</a:t>
            </a:r>
          </a:p>
          <a:p>
            <a:pPr lvl="1"/>
            <a:r>
              <a:rPr lang="en-US" dirty="0"/>
              <a:t>Very slow reward improvement</a:t>
            </a:r>
          </a:p>
          <a:p>
            <a:r>
              <a:rPr lang="en-US" dirty="0"/>
              <a:t>Trying several alternatives without leaving the discretization space</a:t>
            </a:r>
          </a:p>
          <a:p>
            <a:pPr lvl="1"/>
            <a:r>
              <a:rPr lang="en-US" dirty="0"/>
              <a:t>Expand out “value” from goal states</a:t>
            </a:r>
          </a:p>
          <a:p>
            <a:pPr lvl="1"/>
            <a:r>
              <a:rPr lang="en-US" dirty="0"/>
              <a:t>“Eligibility Traces” to back-flow value</a:t>
            </a:r>
          </a:p>
          <a:p>
            <a:pPr lvl="1"/>
            <a:r>
              <a:rPr lang="en-US" dirty="0"/>
              <a:t>Tile-summing methods</a:t>
            </a:r>
          </a:p>
        </p:txBody>
      </p:sp>
      <p:sp>
        <p:nvSpPr>
          <p:cNvPr id="4" name="Footer Placeholder 3">
            <a:extLst>
              <a:ext uri="{FF2B5EF4-FFF2-40B4-BE49-F238E27FC236}">
                <a16:creationId xmlns:a16="http://schemas.microsoft.com/office/drawing/2014/main" id="{21C18F47-7628-49FF-BFC9-174859E3D896}"/>
              </a:ext>
            </a:extLst>
          </p:cNvPr>
          <p:cNvSpPr>
            <a:spLocks noGrp="1"/>
          </p:cNvSpPr>
          <p:nvPr>
            <p:ph type="ftr" sz="quarter" idx="11"/>
          </p:nvPr>
        </p:nvSpPr>
        <p:spPr/>
        <p:txBody>
          <a:bodyPr/>
          <a:lstStyle/>
          <a:p>
            <a:r>
              <a:rPr lang="en-US" dirty="0"/>
              <a:t>AAS Guidance Navigation and Control Conference, 5 February 2018</a:t>
            </a:r>
          </a:p>
        </p:txBody>
      </p:sp>
      <p:pic>
        <p:nvPicPr>
          <p:cNvPr id="6" name="Picture 5">
            <a:extLst>
              <a:ext uri="{FF2B5EF4-FFF2-40B4-BE49-F238E27FC236}">
                <a16:creationId xmlns:a16="http://schemas.microsoft.com/office/drawing/2014/main" id="{A13EDD8E-F85D-4495-BC43-5E41D891DB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2397" y="4114800"/>
            <a:ext cx="3041603" cy="2286000"/>
          </a:xfrm>
          <a:prstGeom prst="rect">
            <a:avLst/>
          </a:prstGeom>
        </p:spPr>
      </p:pic>
      <p:pic>
        <p:nvPicPr>
          <p:cNvPr id="8" name="Picture 7">
            <a:extLst>
              <a:ext uri="{FF2B5EF4-FFF2-40B4-BE49-F238E27FC236}">
                <a16:creationId xmlns:a16="http://schemas.microsoft.com/office/drawing/2014/main" id="{A1790CE1-1C85-43C3-B989-6FE3DADADC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0900" y="1777003"/>
            <a:ext cx="3188352" cy="2337797"/>
          </a:xfrm>
          <a:prstGeom prst="rect">
            <a:avLst/>
          </a:prstGeom>
        </p:spPr>
      </p:pic>
    </p:spTree>
    <p:extLst>
      <p:ext uri="{BB962C8B-B14F-4D97-AF65-F5344CB8AC3E}">
        <p14:creationId xmlns:p14="http://schemas.microsoft.com/office/powerpoint/2010/main" val="4114895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7FD-8A92-4C18-9928-7CD4C8A6CA1B}"/>
              </a:ext>
            </a:extLst>
          </p:cNvPr>
          <p:cNvSpPr>
            <a:spLocks noGrp="1"/>
          </p:cNvSpPr>
          <p:nvPr>
            <p:ph type="title"/>
          </p:nvPr>
        </p:nvSpPr>
        <p:spPr/>
        <p:txBody>
          <a:bodyPr/>
          <a:lstStyle/>
          <a:p>
            <a:r>
              <a:rPr lang="en-US" dirty="0"/>
              <a:t>Conclusions, Future Work</a:t>
            </a:r>
          </a:p>
        </p:txBody>
      </p:sp>
      <p:sp>
        <p:nvSpPr>
          <p:cNvPr id="3" name="Content Placeholder 2">
            <a:extLst>
              <a:ext uri="{FF2B5EF4-FFF2-40B4-BE49-F238E27FC236}">
                <a16:creationId xmlns:a16="http://schemas.microsoft.com/office/drawing/2014/main" id="{F5D6DFCC-BFE0-42E3-950A-9CAADBEA9A73}"/>
              </a:ext>
            </a:extLst>
          </p:cNvPr>
          <p:cNvSpPr>
            <a:spLocks noGrp="1"/>
          </p:cNvSpPr>
          <p:nvPr>
            <p:ph idx="1"/>
          </p:nvPr>
        </p:nvSpPr>
        <p:spPr/>
        <p:txBody>
          <a:bodyPr>
            <a:normAutofit lnSpcReduction="10000"/>
          </a:bodyPr>
          <a:lstStyle/>
          <a:p>
            <a:r>
              <a:rPr lang="en-US" sz="2800" dirty="0"/>
              <a:t>Reinforcement Learning is promising for next-generation FSW development</a:t>
            </a:r>
          </a:p>
          <a:p>
            <a:r>
              <a:rPr lang="en-US" sz="2800" dirty="0"/>
              <a:t>POMDPs represent an interesting alternative portrait of the general autonomy problem</a:t>
            </a:r>
          </a:p>
          <a:p>
            <a:r>
              <a:rPr lang="en-US" sz="2800" dirty="0"/>
              <a:t>Plenty of work to be done in reformulating autonomy problems into the RL/POMDP framework</a:t>
            </a:r>
          </a:p>
          <a:p>
            <a:pPr lvl="1"/>
            <a:r>
              <a:rPr lang="en-US" sz="2400" dirty="0"/>
              <a:t>Solvers that work on continuous state, action spaces</a:t>
            </a:r>
          </a:p>
          <a:p>
            <a:pPr lvl="1"/>
            <a:r>
              <a:rPr lang="en-US" sz="2400" dirty="0"/>
              <a:t>Fast astrodynamics simulators to speed training times (Basilisk)</a:t>
            </a:r>
          </a:p>
          <a:p>
            <a:pPr lvl="1"/>
            <a:r>
              <a:rPr lang="en-US" sz="2400" dirty="0"/>
              <a:t>Exploration of on-board runtime</a:t>
            </a:r>
          </a:p>
          <a:p>
            <a:pPr lvl="1"/>
            <a:endParaRPr lang="en-US" sz="2000" dirty="0"/>
          </a:p>
        </p:txBody>
      </p:sp>
      <p:sp>
        <p:nvSpPr>
          <p:cNvPr id="4" name="Footer Placeholder 3">
            <a:extLst>
              <a:ext uri="{FF2B5EF4-FFF2-40B4-BE49-F238E27FC236}">
                <a16:creationId xmlns:a16="http://schemas.microsoft.com/office/drawing/2014/main" id="{259F9B3B-E659-4978-8DB7-82B738D3F340}"/>
              </a:ext>
            </a:extLst>
          </p:cNvPr>
          <p:cNvSpPr>
            <a:spLocks noGrp="1"/>
          </p:cNvSpPr>
          <p:nvPr>
            <p:ph type="ftr" sz="quarter" idx="11"/>
          </p:nvPr>
        </p:nvSpPr>
        <p:spPr/>
        <p:txBody>
          <a:bodyPr/>
          <a:lstStyle/>
          <a:p>
            <a:r>
              <a:rPr lang="en-US" dirty="0"/>
              <a:t>AAS Guidance Navigation and Control Conference, 5 February 2018</a:t>
            </a:r>
          </a:p>
        </p:txBody>
      </p:sp>
    </p:spTree>
    <p:extLst>
      <p:ext uri="{BB962C8B-B14F-4D97-AF65-F5344CB8AC3E}">
        <p14:creationId xmlns:p14="http://schemas.microsoft.com/office/powerpoint/2010/main" val="3902496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8767-049A-437D-A3B1-4FE888B503E7}"/>
              </a:ext>
            </a:extLst>
          </p:cNvPr>
          <p:cNvSpPr>
            <a:spLocks noGrp="1"/>
          </p:cNvSpPr>
          <p:nvPr>
            <p:ph type="ctrTitle"/>
          </p:nvPr>
        </p:nvSpPr>
        <p:spPr/>
        <p:txBody>
          <a:bodyPr/>
          <a:lstStyle/>
          <a:p>
            <a:r>
              <a:rPr lang="en-US" dirty="0"/>
              <a:t>Questions?</a:t>
            </a:r>
          </a:p>
        </p:txBody>
      </p:sp>
      <p:sp>
        <p:nvSpPr>
          <p:cNvPr id="4" name="Footer Placeholder 3">
            <a:extLst>
              <a:ext uri="{FF2B5EF4-FFF2-40B4-BE49-F238E27FC236}">
                <a16:creationId xmlns:a16="http://schemas.microsoft.com/office/drawing/2014/main" id="{B7716BE3-576E-43EF-86AD-EB11553D7E37}"/>
              </a:ext>
            </a:extLst>
          </p:cNvPr>
          <p:cNvSpPr>
            <a:spLocks noGrp="1"/>
          </p:cNvSpPr>
          <p:nvPr>
            <p:ph type="ftr" sz="quarter" idx="10"/>
          </p:nvPr>
        </p:nvSpPr>
        <p:spPr/>
        <p:txBody>
          <a:bodyPr/>
          <a:lstStyle/>
          <a:p>
            <a:r>
              <a:rPr lang="en-US" dirty="0"/>
              <a:t>AAS Guidance, Navigation and Control Conference. 5 Feb 2018.</a:t>
            </a:r>
          </a:p>
        </p:txBody>
      </p:sp>
    </p:spTree>
    <p:extLst>
      <p:ext uri="{BB962C8B-B14F-4D97-AF65-F5344CB8AC3E}">
        <p14:creationId xmlns:p14="http://schemas.microsoft.com/office/powerpoint/2010/main" val="3291350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0563-A627-4535-A68B-F3FB6BEAA9A1}"/>
              </a:ext>
            </a:extLst>
          </p:cNvPr>
          <p:cNvSpPr>
            <a:spLocks noGrp="1"/>
          </p:cNvSpPr>
          <p:nvPr>
            <p:ph type="title"/>
          </p:nvPr>
        </p:nvSpPr>
        <p:spPr/>
        <p:txBody>
          <a:bodyPr/>
          <a:lstStyle/>
          <a:p>
            <a:r>
              <a:rPr lang="en-US" dirty="0"/>
              <a:t>Motivation</a:t>
            </a:r>
          </a:p>
        </p:txBody>
      </p:sp>
      <p:sp>
        <p:nvSpPr>
          <p:cNvPr id="4" name="Footer Placeholder 3">
            <a:extLst>
              <a:ext uri="{FF2B5EF4-FFF2-40B4-BE49-F238E27FC236}">
                <a16:creationId xmlns:a16="http://schemas.microsoft.com/office/drawing/2014/main" id="{A54BE2BF-DD86-499D-BE66-00FE8A8913E4}"/>
              </a:ext>
            </a:extLst>
          </p:cNvPr>
          <p:cNvSpPr>
            <a:spLocks noGrp="1"/>
          </p:cNvSpPr>
          <p:nvPr>
            <p:ph type="ftr" sz="quarter" idx="11"/>
          </p:nvPr>
        </p:nvSpPr>
        <p:spPr/>
        <p:txBody>
          <a:bodyPr/>
          <a:lstStyle/>
          <a:p>
            <a:r>
              <a:rPr lang="en-US" dirty="0"/>
              <a:t>AAS Guidance Navigation and Control Conference, 5 February 2018</a:t>
            </a:r>
          </a:p>
        </p:txBody>
      </p:sp>
      <p:sp>
        <p:nvSpPr>
          <p:cNvPr id="5" name="Content Placeholder 2">
            <a:extLst>
              <a:ext uri="{FF2B5EF4-FFF2-40B4-BE49-F238E27FC236}">
                <a16:creationId xmlns:a16="http://schemas.microsoft.com/office/drawing/2014/main" id="{61B7EABC-FC63-4475-944B-323D81923BDB}"/>
              </a:ext>
            </a:extLst>
          </p:cNvPr>
          <p:cNvSpPr>
            <a:spLocks noGrp="1"/>
          </p:cNvSpPr>
          <p:nvPr>
            <p:ph idx="1"/>
          </p:nvPr>
        </p:nvSpPr>
        <p:spPr>
          <a:xfrm>
            <a:off x="361950" y="2133600"/>
            <a:ext cx="4419600" cy="4114800"/>
          </a:xfrm>
        </p:spPr>
        <p:txBody>
          <a:bodyPr>
            <a:normAutofit/>
          </a:bodyPr>
          <a:lstStyle/>
          <a:p>
            <a:r>
              <a:rPr lang="en-US" sz="2400" dirty="0"/>
              <a:t>Vehicle autonomy solves many problems</a:t>
            </a:r>
          </a:p>
          <a:p>
            <a:pPr lvl="1"/>
            <a:r>
              <a:rPr lang="en-US" sz="2400" dirty="0"/>
              <a:t>Ground ops costs</a:t>
            </a:r>
          </a:p>
          <a:p>
            <a:pPr lvl="1"/>
            <a:r>
              <a:rPr lang="en-US" sz="2400" dirty="0"/>
              <a:t>Light-speed lag</a:t>
            </a:r>
          </a:p>
          <a:p>
            <a:pPr lvl="1"/>
            <a:r>
              <a:rPr lang="en-US" sz="2400" dirty="0"/>
              <a:t>Fault tolerance (maybe)</a:t>
            </a:r>
          </a:p>
          <a:p>
            <a:r>
              <a:rPr lang="en-US" sz="2400" dirty="0"/>
              <a:t>Vehicle autonomy </a:t>
            </a:r>
            <a:r>
              <a:rPr lang="en-US" sz="2400" i="1" dirty="0"/>
              <a:t>causes</a:t>
            </a:r>
            <a:r>
              <a:rPr lang="en-US" sz="2400" dirty="0"/>
              <a:t> many problems</a:t>
            </a:r>
          </a:p>
          <a:p>
            <a:pPr lvl="1"/>
            <a:r>
              <a:rPr lang="en-US" sz="2400" dirty="0"/>
              <a:t>Software complexity</a:t>
            </a:r>
          </a:p>
          <a:p>
            <a:pPr lvl="1"/>
            <a:r>
              <a:rPr lang="en-US" sz="2400" dirty="0"/>
              <a:t>V&amp;V is not easy</a:t>
            </a:r>
          </a:p>
          <a:p>
            <a:pPr lvl="1"/>
            <a:endParaRPr lang="en-US" sz="2600" dirty="0"/>
          </a:p>
          <a:p>
            <a:endParaRPr lang="en-US" sz="2800" dirty="0"/>
          </a:p>
          <a:p>
            <a:endParaRPr lang="en-US" sz="2400" dirty="0"/>
          </a:p>
          <a:p>
            <a:endParaRPr lang="en-US" sz="2400" dirty="0"/>
          </a:p>
          <a:p>
            <a:pPr lvl="1"/>
            <a:endParaRPr lang="en-US" sz="2200" dirty="0"/>
          </a:p>
          <a:p>
            <a:endParaRPr lang="en-US" dirty="0"/>
          </a:p>
        </p:txBody>
      </p:sp>
      <p:pic>
        <p:nvPicPr>
          <p:cNvPr id="6" name="Picture 5">
            <a:extLst>
              <a:ext uri="{FF2B5EF4-FFF2-40B4-BE49-F238E27FC236}">
                <a16:creationId xmlns:a16="http://schemas.microsoft.com/office/drawing/2014/main" id="{C30F55A2-E582-4CE4-8993-26CC256B9A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2543908"/>
            <a:ext cx="2007464" cy="2667000"/>
          </a:xfrm>
          <a:prstGeom prst="rect">
            <a:avLst/>
          </a:prstGeom>
        </p:spPr>
      </p:pic>
    </p:spTree>
    <p:extLst>
      <p:ext uri="{BB962C8B-B14F-4D97-AF65-F5344CB8AC3E}">
        <p14:creationId xmlns:p14="http://schemas.microsoft.com/office/powerpoint/2010/main" val="220575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B743-B8DD-4C48-B888-2C007337EFCB}"/>
              </a:ext>
            </a:extLst>
          </p:cNvPr>
          <p:cNvSpPr>
            <a:spLocks noGrp="1"/>
          </p:cNvSpPr>
          <p:nvPr>
            <p:ph type="title"/>
          </p:nvPr>
        </p:nvSpPr>
        <p:spPr/>
        <p:txBody>
          <a:bodyPr/>
          <a:lstStyle/>
          <a:p>
            <a:r>
              <a:rPr lang="en-US" dirty="0"/>
              <a:t>Motivation: Development Strategy</a:t>
            </a:r>
          </a:p>
        </p:txBody>
      </p:sp>
      <p:sp>
        <p:nvSpPr>
          <p:cNvPr id="3" name="Content Placeholder 2">
            <a:extLst>
              <a:ext uri="{FF2B5EF4-FFF2-40B4-BE49-F238E27FC236}">
                <a16:creationId xmlns:a16="http://schemas.microsoft.com/office/drawing/2014/main" id="{688B0E55-44D7-4C1A-A97F-84700F20EE54}"/>
              </a:ext>
            </a:extLst>
          </p:cNvPr>
          <p:cNvSpPr>
            <a:spLocks noGrp="1"/>
          </p:cNvSpPr>
          <p:nvPr>
            <p:ph idx="1"/>
          </p:nvPr>
        </p:nvSpPr>
        <p:spPr>
          <a:xfrm>
            <a:off x="4572000" y="2057400"/>
            <a:ext cx="4572000" cy="4152900"/>
          </a:xfrm>
        </p:spPr>
        <p:txBody>
          <a:bodyPr>
            <a:normAutofit/>
          </a:bodyPr>
          <a:lstStyle/>
          <a:p>
            <a:r>
              <a:rPr lang="en-US" sz="2400" dirty="0"/>
              <a:t>Old concept: Parameterize, enumerate mission states and behaviors</a:t>
            </a:r>
          </a:p>
          <a:p>
            <a:pPr lvl="1"/>
            <a:r>
              <a:rPr lang="en-US" sz="2000" dirty="0"/>
              <a:t>S/C modes address separate sub-problems</a:t>
            </a:r>
          </a:p>
          <a:p>
            <a:pPr lvl="1"/>
            <a:r>
              <a:rPr lang="en-US" sz="2000" dirty="0"/>
              <a:t>Define mode transition criterion </a:t>
            </a:r>
          </a:p>
          <a:p>
            <a:pPr lvl="1"/>
            <a:r>
              <a:rPr lang="en-US" sz="2000" dirty="0"/>
              <a:t>Hybrid systems theory (promising!)</a:t>
            </a:r>
            <a:endParaRPr lang="en-US" sz="2200" dirty="0"/>
          </a:p>
          <a:p>
            <a:r>
              <a:rPr lang="en-US" sz="2200" dirty="0"/>
              <a:t>Time-tested approach</a:t>
            </a:r>
          </a:p>
          <a:p>
            <a:r>
              <a:rPr lang="en-US" sz="2200" dirty="0"/>
              <a:t>Expensive to write, test, generalize</a:t>
            </a:r>
          </a:p>
        </p:txBody>
      </p:sp>
      <p:sp>
        <p:nvSpPr>
          <p:cNvPr id="4" name="Footer Placeholder 3">
            <a:extLst>
              <a:ext uri="{FF2B5EF4-FFF2-40B4-BE49-F238E27FC236}">
                <a16:creationId xmlns:a16="http://schemas.microsoft.com/office/drawing/2014/main" id="{60C9E835-A155-4DD5-A349-96B3B1607125}"/>
              </a:ext>
            </a:extLst>
          </p:cNvPr>
          <p:cNvSpPr>
            <a:spLocks noGrp="1"/>
          </p:cNvSpPr>
          <p:nvPr>
            <p:ph type="ftr" sz="quarter" idx="11"/>
          </p:nvPr>
        </p:nvSpPr>
        <p:spPr/>
        <p:txBody>
          <a:bodyPr/>
          <a:lstStyle/>
          <a:p>
            <a:r>
              <a:rPr lang="en-US" dirty="0"/>
              <a:t>AAS Guidance Navigation and Control Conference, 5 February 2018</a:t>
            </a:r>
          </a:p>
        </p:txBody>
      </p:sp>
      <p:pic>
        <p:nvPicPr>
          <p:cNvPr id="10" name="Picture 9">
            <a:extLst>
              <a:ext uri="{FF2B5EF4-FFF2-40B4-BE49-F238E27FC236}">
                <a16:creationId xmlns:a16="http://schemas.microsoft.com/office/drawing/2014/main" id="{59DC2EAA-DD84-4690-AAEC-1841F4107377}"/>
              </a:ext>
            </a:extLst>
          </p:cNvPr>
          <p:cNvPicPr>
            <a:picLocks noChangeAspect="1"/>
          </p:cNvPicPr>
          <p:nvPr/>
        </p:nvPicPr>
        <p:blipFill rotWithShape="1">
          <a:blip r:embed="rId3">
            <a:extLst>
              <a:ext uri="{28A0092B-C50C-407E-A947-70E740481C1C}">
                <a14:useLocalDpi xmlns:a14="http://schemas.microsoft.com/office/drawing/2010/main" val="0"/>
              </a:ext>
            </a:extLst>
          </a:blip>
          <a:srcRect t="2249" r="-144"/>
          <a:stretch/>
        </p:blipFill>
        <p:spPr>
          <a:xfrm>
            <a:off x="120164" y="2133600"/>
            <a:ext cx="4489936" cy="3206883"/>
          </a:xfrm>
          <a:prstGeom prst="rect">
            <a:avLst/>
          </a:prstGeom>
        </p:spPr>
      </p:pic>
      <p:sp>
        <p:nvSpPr>
          <p:cNvPr id="12" name="Content Placeholder 2">
            <a:extLst>
              <a:ext uri="{FF2B5EF4-FFF2-40B4-BE49-F238E27FC236}">
                <a16:creationId xmlns:a16="http://schemas.microsoft.com/office/drawing/2014/main" id="{D903D995-DCDB-4487-B3E2-18A7CA9AA46B}"/>
              </a:ext>
            </a:extLst>
          </p:cNvPr>
          <p:cNvSpPr txBox="1">
            <a:spLocks/>
          </p:cNvSpPr>
          <p:nvPr/>
        </p:nvSpPr>
        <p:spPr>
          <a:xfrm>
            <a:off x="228600" y="5257800"/>
            <a:ext cx="45720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400" dirty="0"/>
              <a:t>“Impactor Spacecraft Encounter Sequence Design for the Deep Impact Mission,” </a:t>
            </a:r>
            <a:r>
              <a:rPr lang="en-US" sz="1400" dirty="0" err="1"/>
              <a:t>Kubitschek</a:t>
            </a:r>
            <a:r>
              <a:rPr lang="en-US" sz="1400" dirty="0"/>
              <a:t>, 2005.</a:t>
            </a:r>
          </a:p>
        </p:txBody>
      </p:sp>
    </p:spTree>
    <p:extLst>
      <p:ext uri="{BB962C8B-B14F-4D97-AF65-F5344CB8AC3E}">
        <p14:creationId xmlns:p14="http://schemas.microsoft.com/office/powerpoint/2010/main" val="271956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065-2B76-436F-9AF8-1FFCE8507E12}"/>
              </a:ext>
            </a:extLst>
          </p:cNvPr>
          <p:cNvSpPr>
            <a:spLocks noGrp="1"/>
          </p:cNvSpPr>
          <p:nvPr>
            <p:ph type="title"/>
          </p:nvPr>
        </p:nvSpPr>
        <p:spPr/>
        <p:txBody>
          <a:bodyPr/>
          <a:lstStyle/>
          <a:p>
            <a:r>
              <a:rPr lang="en-US" dirty="0"/>
              <a:t>Motivation: Reinforcement Learning</a:t>
            </a:r>
          </a:p>
        </p:txBody>
      </p:sp>
      <p:sp>
        <p:nvSpPr>
          <p:cNvPr id="3" name="Content Placeholder 2">
            <a:extLst>
              <a:ext uri="{FF2B5EF4-FFF2-40B4-BE49-F238E27FC236}">
                <a16:creationId xmlns:a16="http://schemas.microsoft.com/office/drawing/2014/main" id="{AEF24E7F-E2BF-44B5-A9B0-0D2C10CAF4D4}"/>
              </a:ext>
            </a:extLst>
          </p:cNvPr>
          <p:cNvSpPr>
            <a:spLocks noGrp="1"/>
          </p:cNvSpPr>
          <p:nvPr>
            <p:ph idx="1"/>
          </p:nvPr>
        </p:nvSpPr>
        <p:spPr>
          <a:xfrm>
            <a:off x="304800" y="1600200"/>
            <a:ext cx="4267200" cy="4724400"/>
          </a:xfrm>
        </p:spPr>
        <p:txBody>
          <a:bodyPr>
            <a:normAutofit fontScale="92500" lnSpcReduction="10000"/>
          </a:bodyPr>
          <a:lstStyle/>
          <a:p>
            <a:r>
              <a:rPr lang="en-US" sz="2400" dirty="0"/>
              <a:t>Emerging control strategy for dynamically complex, uncertain systems</a:t>
            </a:r>
          </a:p>
          <a:p>
            <a:r>
              <a:rPr lang="en-US" sz="2400" dirty="0"/>
              <a:t>Example: Google’s </a:t>
            </a:r>
            <a:r>
              <a:rPr lang="en-US" sz="2400" dirty="0" err="1"/>
              <a:t>AlphaZero</a:t>
            </a:r>
            <a:r>
              <a:rPr lang="en-US" sz="2400" dirty="0"/>
              <a:t> game algorithm</a:t>
            </a:r>
          </a:p>
          <a:p>
            <a:pPr lvl="1"/>
            <a:r>
              <a:rPr lang="en-US" sz="2400" dirty="0"/>
              <a:t>Given basic rules of chess, played games against itself for four hours</a:t>
            </a:r>
          </a:p>
          <a:p>
            <a:pPr lvl="1"/>
            <a:r>
              <a:rPr lang="en-US" sz="2400" dirty="0"/>
              <a:t>Beat the current hand-tuned standard chess algorithm </a:t>
            </a:r>
          </a:p>
          <a:p>
            <a:r>
              <a:rPr lang="en-US" sz="2600" dirty="0"/>
              <a:t>Experimental use in other control problems (helicopter flight)</a:t>
            </a:r>
          </a:p>
          <a:p>
            <a:pPr lvl="1"/>
            <a:endParaRPr lang="en-US" dirty="0"/>
          </a:p>
        </p:txBody>
      </p:sp>
      <p:sp>
        <p:nvSpPr>
          <p:cNvPr id="4" name="Footer Placeholder 3">
            <a:extLst>
              <a:ext uri="{FF2B5EF4-FFF2-40B4-BE49-F238E27FC236}">
                <a16:creationId xmlns:a16="http://schemas.microsoft.com/office/drawing/2014/main" id="{561FEB85-C27E-46E2-AB90-D961723A7A70}"/>
              </a:ext>
            </a:extLst>
          </p:cNvPr>
          <p:cNvSpPr>
            <a:spLocks noGrp="1"/>
          </p:cNvSpPr>
          <p:nvPr>
            <p:ph type="ftr" sz="quarter" idx="11"/>
          </p:nvPr>
        </p:nvSpPr>
        <p:spPr/>
        <p:txBody>
          <a:bodyPr/>
          <a:lstStyle/>
          <a:p>
            <a:r>
              <a:rPr lang="en-US" dirty="0"/>
              <a:t>AAS Guidance Navigation and Control Conference, 5 February 2018</a:t>
            </a:r>
          </a:p>
        </p:txBody>
      </p:sp>
      <p:pic>
        <p:nvPicPr>
          <p:cNvPr id="6" name="Picture 5">
            <a:extLst>
              <a:ext uri="{FF2B5EF4-FFF2-40B4-BE49-F238E27FC236}">
                <a16:creationId xmlns:a16="http://schemas.microsoft.com/office/drawing/2014/main" id="{1A7B41B3-CF9D-480D-B38B-BE35196B725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097" t="11481" r="5569" b="42592"/>
          <a:stretch/>
        </p:blipFill>
        <p:spPr>
          <a:xfrm>
            <a:off x="4778517" y="4893275"/>
            <a:ext cx="3828072" cy="1262449"/>
          </a:xfrm>
          <a:prstGeom prst="rect">
            <a:avLst/>
          </a:prstGeom>
          <a:effectLst>
            <a:softEdge rad="63500"/>
          </a:effectLst>
        </p:spPr>
      </p:pic>
      <p:pic>
        <p:nvPicPr>
          <p:cNvPr id="8" name="Picture 7">
            <a:extLst>
              <a:ext uri="{FF2B5EF4-FFF2-40B4-BE49-F238E27FC236}">
                <a16:creationId xmlns:a16="http://schemas.microsoft.com/office/drawing/2014/main" id="{A78FE272-49E2-432C-95D9-AFB70AD4E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9135" y="1973419"/>
            <a:ext cx="3390900" cy="2305812"/>
          </a:xfrm>
          <a:prstGeom prst="rect">
            <a:avLst/>
          </a:prstGeom>
        </p:spPr>
      </p:pic>
      <p:sp>
        <p:nvSpPr>
          <p:cNvPr id="9" name="Content Placeholder 2">
            <a:extLst>
              <a:ext uri="{FF2B5EF4-FFF2-40B4-BE49-F238E27FC236}">
                <a16:creationId xmlns:a16="http://schemas.microsoft.com/office/drawing/2014/main" id="{B4668F59-F0DC-45E1-A8E7-E01E16BB2E1F}"/>
              </a:ext>
            </a:extLst>
          </p:cNvPr>
          <p:cNvSpPr txBox="1">
            <a:spLocks/>
          </p:cNvSpPr>
          <p:nvPr/>
        </p:nvSpPr>
        <p:spPr>
          <a:xfrm>
            <a:off x="4806591" y="4279231"/>
            <a:ext cx="4572000" cy="4616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a:t>“Mastering Chess and Shogi by Self-Play with a General Reinforcement Learning Algorithm,” Silver et al, 2017</a:t>
            </a:r>
          </a:p>
        </p:txBody>
      </p:sp>
    </p:spTree>
    <p:extLst>
      <p:ext uri="{BB962C8B-B14F-4D97-AF65-F5344CB8AC3E}">
        <p14:creationId xmlns:p14="http://schemas.microsoft.com/office/powerpoint/2010/main" val="86428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23A447-88B5-48FE-82E8-D6CC35D8EDAE}"/>
              </a:ext>
            </a:extLst>
          </p:cNvPr>
          <p:cNvSpPr>
            <a:spLocks noGrp="1"/>
          </p:cNvSpPr>
          <p:nvPr>
            <p:ph type="ftr" sz="quarter" idx="11"/>
          </p:nvPr>
        </p:nvSpPr>
        <p:spPr/>
        <p:txBody>
          <a:bodyPr/>
          <a:lstStyle/>
          <a:p>
            <a:r>
              <a:rPr lang="en-US" dirty="0"/>
              <a:t>AIAA Space Flight  Mechanics Meeting, Kissimmee Florida, 9 Jan 2018</a:t>
            </a:r>
          </a:p>
        </p:txBody>
      </p:sp>
      <p:sp>
        <p:nvSpPr>
          <p:cNvPr id="3" name="Title 2">
            <a:extLst>
              <a:ext uri="{FF2B5EF4-FFF2-40B4-BE49-F238E27FC236}">
                <a16:creationId xmlns:a16="http://schemas.microsoft.com/office/drawing/2014/main" id="{1E60AC8F-338B-4236-BDC5-5F57C52509E6}"/>
              </a:ext>
            </a:extLst>
          </p:cNvPr>
          <p:cNvSpPr>
            <a:spLocks noGrp="1"/>
          </p:cNvSpPr>
          <p:nvPr>
            <p:ph type="title"/>
          </p:nvPr>
        </p:nvSpPr>
        <p:spPr/>
        <p:txBody>
          <a:bodyPr/>
          <a:lstStyle/>
          <a:p>
            <a:r>
              <a:rPr lang="en-US" dirty="0"/>
              <a:t>Reinforcement Learning Overview</a:t>
            </a:r>
          </a:p>
        </p:txBody>
      </p:sp>
    </p:spTree>
    <p:extLst>
      <p:ext uri="{BB962C8B-B14F-4D97-AF65-F5344CB8AC3E}">
        <p14:creationId xmlns:p14="http://schemas.microsoft.com/office/powerpoint/2010/main" val="234093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164C-2FDA-4DBB-8954-07E0F161D910}"/>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8BD18C90-2410-404A-8564-F2B015F76150}"/>
              </a:ext>
            </a:extLst>
          </p:cNvPr>
          <p:cNvSpPr>
            <a:spLocks noGrp="1"/>
          </p:cNvSpPr>
          <p:nvPr>
            <p:ph idx="1"/>
          </p:nvPr>
        </p:nvSpPr>
        <p:spPr>
          <a:xfrm>
            <a:off x="152400" y="2133600"/>
            <a:ext cx="4648200" cy="3810000"/>
          </a:xfrm>
        </p:spPr>
        <p:txBody>
          <a:bodyPr>
            <a:normAutofit fontScale="92500" lnSpcReduction="20000"/>
          </a:bodyPr>
          <a:lstStyle/>
          <a:p>
            <a:r>
              <a:rPr lang="en-US" sz="2400" dirty="0"/>
              <a:t>Subtype of Machine Learning</a:t>
            </a:r>
            <a:br>
              <a:rPr lang="en-US" sz="2400" dirty="0"/>
            </a:br>
            <a:endParaRPr lang="en-US" sz="2400" dirty="0"/>
          </a:p>
          <a:p>
            <a:r>
              <a:rPr lang="en-US" sz="2400" dirty="0"/>
              <a:t>Objective: Maximize the earned reward over a set of action/state pairs</a:t>
            </a:r>
            <a:br>
              <a:rPr lang="en-US" sz="2400" dirty="0"/>
            </a:br>
            <a:endParaRPr lang="en-US" sz="2400" dirty="0"/>
          </a:p>
          <a:p>
            <a:r>
              <a:rPr lang="en-US" sz="2400" dirty="0"/>
              <a:t>Theory is grounded in optimal control, implementation resembles other optimizers</a:t>
            </a:r>
            <a:br>
              <a:rPr lang="en-US" sz="2400" dirty="0"/>
            </a:br>
            <a:endParaRPr lang="en-US" sz="2400" dirty="0"/>
          </a:p>
          <a:p>
            <a:r>
              <a:rPr lang="en-US" sz="2400" dirty="0"/>
              <a:t>Successful application to several nonlinear dynamics problems</a:t>
            </a:r>
          </a:p>
        </p:txBody>
      </p:sp>
      <p:sp>
        <p:nvSpPr>
          <p:cNvPr id="4" name="Footer Placeholder 3">
            <a:extLst>
              <a:ext uri="{FF2B5EF4-FFF2-40B4-BE49-F238E27FC236}">
                <a16:creationId xmlns:a16="http://schemas.microsoft.com/office/drawing/2014/main" id="{CA1F8D0F-4353-45E3-ACB5-906F11AF0D4C}"/>
              </a:ext>
            </a:extLst>
          </p:cNvPr>
          <p:cNvSpPr>
            <a:spLocks noGrp="1"/>
          </p:cNvSpPr>
          <p:nvPr>
            <p:ph type="ftr" sz="quarter" idx="11"/>
          </p:nvPr>
        </p:nvSpPr>
        <p:spPr/>
        <p:txBody>
          <a:bodyPr/>
          <a:lstStyle/>
          <a:p>
            <a:r>
              <a:rPr lang="en-US" dirty="0"/>
              <a:t>AIAA Space Flight  Mechanics Meeting, Kissimmee Florida, 9 Jan 2018</a:t>
            </a:r>
          </a:p>
        </p:txBody>
      </p:sp>
      <p:pic>
        <p:nvPicPr>
          <p:cNvPr id="25" name="Picture 24">
            <a:extLst>
              <a:ext uri="{FF2B5EF4-FFF2-40B4-BE49-F238E27FC236}">
                <a16:creationId xmlns:a16="http://schemas.microsoft.com/office/drawing/2014/main" id="{20645333-A9E4-4BAB-9AE0-257EBF075900}"/>
              </a:ext>
            </a:extLst>
          </p:cNvPr>
          <p:cNvPicPr>
            <a:picLocks noChangeAspect="1"/>
          </p:cNvPicPr>
          <p:nvPr/>
        </p:nvPicPr>
        <p:blipFill>
          <a:blip r:embed="rId3"/>
          <a:stretch>
            <a:fillRect/>
          </a:stretch>
        </p:blipFill>
        <p:spPr>
          <a:xfrm>
            <a:off x="5309252" y="2048404"/>
            <a:ext cx="3124200" cy="2211862"/>
          </a:xfrm>
          <a:prstGeom prst="rect">
            <a:avLst/>
          </a:prstGeom>
        </p:spPr>
      </p:pic>
      <p:pic>
        <p:nvPicPr>
          <p:cNvPr id="8" name="Picture 7">
            <a:extLst>
              <a:ext uri="{FF2B5EF4-FFF2-40B4-BE49-F238E27FC236}">
                <a16:creationId xmlns:a16="http://schemas.microsoft.com/office/drawing/2014/main" id="{E0111FDC-0149-4DFA-B3E6-A9F2EBCFB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5902" y="4272966"/>
            <a:ext cx="3390900" cy="2191334"/>
          </a:xfrm>
          <a:prstGeom prst="rect">
            <a:avLst/>
          </a:prstGeom>
        </p:spPr>
      </p:pic>
    </p:spTree>
    <p:extLst>
      <p:ext uri="{BB962C8B-B14F-4D97-AF65-F5344CB8AC3E}">
        <p14:creationId xmlns:p14="http://schemas.microsoft.com/office/powerpoint/2010/main" val="28883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D442-8922-44EC-B278-4777FB8B5284}"/>
              </a:ext>
            </a:extLst>
          </p:cNvPr>
          <p:cNvSpPr>
            <a:spLocks noGrp="1"/>
          </p:cNvSpPr>
          <p:nvPr>
            <p:ph type="title"/>
          </p:nvPr>
        </p:nvSpPr>
        <p:spPr/>
        <p:txBody>
          <a:bodyPr/>
          <a:lstStyle/>
          <a:p>
            <a:r>
              <a:rPr lang="en-US" dirty="0"/>
              <a:t>Decision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63AE78-8916-44CE-9FD1-D0561A435FBA}"/>
                  </a:ext>
                </a:extLst>
              </p:cNvPr>
              <p:cNvSpPr>
                <a:spLocks noGrp="1"/>
              </p:cNvSpPr>
              <p:nvPr>
                <p:ph idx="1"/>
              </p:nvPr>
            </p:nvSpPr>
            <p:spPr>
              <a:xfrm>
                <a:off x="4191000" y="2209800"/>
                <a:ext cx="4800600" cy="4114800"/>
              </a:xfrm>
            </p:spPr>
            <p:txBody>
              <a:bodyPr>
                <a:normAutofit/>
              </a:bodyPr>
              <a:lstStyle/>
              <a:p>
                <a:r>
                  <a:rPr lang="en-US" sz="2400" dirty="0"/>
                  <a:t>MDPs/POMDPs are a common problem framework</a:t>
                </a:r>
              </a:p>
              <a:p>
                <a:r>
                  <a:rPr lang="en-US" sz="2400" dirty="0"/>
                  <a:t>“Dynamics” are defined by the states </a:t>
                </a:r>
                <a14:m>
                  <m:oMath xmlns:m="http://schemas.openxmlformats.org/officeDocument/2006/math">
                    <m:r>
                      <a:rPr lang="en-US" sz="2400" b="0" i="1" smtClean="0">
                        <a:latin typeface="Cambria Math" panose="02040503050406030204" pitchFamily="18" charset="0"/>
                      </a:rPr>
                      <m:t>𝑆</m:t>
                    </m:r>
                  </m:oMath>
                </a14:m>
                <a:r>
                  <a:rPr lang="en-US" sz="2400" dirty="0"/>
                  <a:t>, actions </a:t>
                </a:r>
                <a14:m>
                  <m:oMath xmlns:m="http://schemas.openxmlformats.org/officeDocument/2006/math">
                    <m:r>
                      <a:rPr lang="en-US" sz="2400" b="0" i="1" smtClean="0">
                        <a:latin typeface="Cambria Math" panose="02040503050406030204" pitchFamily="18" charset="0"/>
                      </a:rPr>
                      <m:t>𝐴</m:t>
                    </m:r>
                  </m:oMath>
                </a14:m>
                <a:r>
                  <a:rPr lang="en-US" sz="2400" dirty="0"/>
                  <a:t>, and mapping function </a:t>
                </a:r>
                <a14:m>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oMath>
                </a14:m>
                <a:r>
                  <a:rPr lang="en-US" sz="2400" dirty="0"/>
                  <a:t>:</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𝐴</m:t>
                          </m:r>
                        </m:e>
                      </m:d>
                    </m:oMath>
                  </m:oMathPara>
                </a14:m>
                <a:br>
                  <a:rPr lang="en-US" sz="2400" dirty="0"/>
                </a:br>
                <a:endParaRPr lang="en-US" sz="2400" dirty="0"/>
              </a:p>
              <a:p>
                <a:r>
                  <a:rPr lang="en-US" sz="2400" dirty="0"/>
                  <a:t>Rewards are collected by a reward function </a:t>
                </a:r>
                <a14:m>
                  <m:oMath xmlns:m="http://schemas.openxmlformats.org/officeDocument/2006/math">
                    <m:r>
                      <m:rPr>
                        <m:sty m:val="p"/>
                      </m:rPr>
                      <a:rPr lang="en-US" sz="2400" b="0" i="0" smtClean="0">
                        <a:latin typeface="Cambria Math" panose="02040503050406030204" pitchFamily="18" charset="0"/>
                      </a:rPr>
                      <m:t>Ρ</m:t>
                    </m:r>
                    <m:r>
                      <a:rPr lang="en-US" sz="2400" b="0" i="1" smtClean="0">
                        <a:latin typeface="Cambria Math" panose="02040503050406030204" pitchFamily="18" charset="0"/>
                      </a:rPr>
                      <m:t>(</m:t>
                    </m:r>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oMath>
                </a14:m>
                <a:r>
                  <a:rPr lang="en-US" sz="2400" dirty="0"/>
                  <a: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Ρ</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𝐴</m:t>
                          </m:r>
                        </m:e>
                      </m:d>
                    </m:oMath>
                  </m:oMathPara>
                </a14:m>
                <a:br>
                  <a:rPr lang="en-US" sz="2400" dirty="0"/>
                </a:br>
                <a:endParaRPr lang="en-US" sz="2400" dirty="0"/>
              </a:p>
              <a:p>
                <a:pPr marL="0" indent="0">
                  <a:buNone/>
                </a:pPr>
                <a:endParaRPr lang="en-US" sz="2400" dirty="0"/>
              </a:p>
              <a:p>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4F63AE78-8916-44CE-9FD1-D0561A435FBA}"/>
                  </a:ext>
                </a:extLst>
              </p:cNvPr>
              <p:cNvSpPr>
                <a:spLocks noGrp="1" noRot="1" noChangeAspect="1" noMove="1" noResize="1" noEditPoints="1" noAdjustHandles="1" noChangeArrowheads="1" noChangeShapeType="1" noTextEdit="1"/>
              </p:cNvSpPr>
              <p:nvPr>
                <p:ph idx="1"/>
              </p:nvPr>
            </p:nvSpPr>
            <p:spPr>
              <a:xfrm>
                <a:off x="4191000" y="2209800"/>
                <a:ext cx="4800600" cy="4114800"/>
              </a:xfrm>
              <a:blipFill>
                <a:blip r:embed="rId3"/>
                <a:stretch>
                  <a:fillRect l="-1779" t="-1037" r="-25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B966455-7B9E-4FB7-8DD7-00BFECD5A332}"/>
              </a:ext>
            </a:extLst>
          </p:cNvPr>
          <p:cNvSpPr>
            <a:spLocks noGrp="1"/>
          </p:cNvSpPr>
          <p:nvPr>
            <p:ph type="ftr" sz="quarter" idx="11"/>
          </p:nvPr>
        </p:nvSpPr>
        <p:spPr/>
        <p:txBody>
          <a:bodyPr/>
          <a:lstStyle/>
          <a:p>
            <a:r>
              <a:rPr lang="en-US"/>
              <a:t>AAS Guidance Navigation and Control Conference, 5 February 2018</a:t>
            </a:r>
            <a:endParaRPr lang="en-US" dirty="0"/>
          </a:p>
        </p:txBody>
      </p:sp>
      <p:pic>
        <p:nvPicPr>
          <p:cNvPr id="5" name="Picture 4">
            <a:extLst>
              <a:ext uri="{FF2B5EF4-FFF2-40B4-BE49-F238E27FC236}">
                <a16:creationId xmlns:a16="http://schemas.microsoft.com/office/drawing/2014/main" id="{4CB30E53-D3AA-46DB-8CAC-C695D2555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2799689"/>
            <a:ext cx="4038600" cy="2231638"/>
          </a:xfrm>
          <a:prstGeom prst="rect">
            <a:avLst/>
          </a:prstGeom>
        </p:spPr>
      </p:pic>
    </p:spTree>
    <p:extLst>
      <p:ext uri="{BB962C8B-B14F-4D97-AF65-F5344CB8AC3E}">
        <p14:creationId xmlns:p14="http://schemas.microsoft.com/office/powerpoint/2010/main" val="275936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5E8E-74CC-4708-A538-66D34C142494}"/>
              </a:ext>
            </a:extLst>
          </p:cNvPr>
          <p:cNvSpPr>
            <a:spLocks noGrp="1"/>
          </p:cNvSpPr>
          <p:nvPr>
            <p:ph type="title"/>
          </p:nvPr>
        </p:nvSpPr>
        <p:spPr/>
        <p:txBody>
          <a:bodyPr/>
          <a:lstStyle/>
          <a:p>
            <a:r>
              <a:rPr lang="en-US" dirty="0"/>
              <a:t>Astro-Specific Challenges</a:t>
            </a:r>
          </a:p>
        </p:txBody>
      </p:sp>
      <p:sp>
        <p:nvSpPr>
          <p:cNvPr id="3" name="Content Placeholder 2">
            <a:extLst>
              <a:ext uri="{FF2B5EF4-FFF2-40B4-BE49-F238E27FC236}">
                <a16:creationId xmlns:a16="http://schemas.microsoft.com/office/drawing/2014/main" id="{455FE6AA-E5C6-4687-BB7F-0AC840508BE9}"/>
              </a:ext>
            </a:extLst>
          </p:cNvPr>
          <p:cNvSpPr>
            <a:spLocks noGrp="1"/>
          </p:cNvSpPr>
          <p:nvPr>
            <p:ph idx="1"/>
          </p:nvPr>
        </p:nvSpPr>
        <p:spPr>
          <a:xfrm>
            <a:off x="304800" y="1676400"/>
            <a:ext cx="8534400" cy="4800600"/>
          </a:xfrm>
        </p:spPr>
        <p:txBody>
          <a:bodyPr>
            <a:normAutofit/>
          </a:bodyPr>
          <a:lstStyle/>
          <a:p>
            <a:pPr marL="0" indent="0">
              <a:buNone/>
            </a:pPr>
            <a:r>
              <a:rPr lang="en-US" sz="2400" b="1" dirty="0"/>
              <a:t>Continuous State, Action Spaces: </a:t>
            </a:r>
            <a:r>
              <a:rPr lang="en-US" sz="2400" dirty="0"/>
              <a:t>Many RL algorithms are intended to work in discrete spaces. Transformations exist, but the “curse of dimensionality” is a spoiler.</a:t>
            </a:r>
          </a:p>
          <a:p>
            <a:pPr marL="0" indent="0">
              <a:buNone/>
            </a:pPr>
            <a:r>
              <a:rPr lang="en-US" dirty="0"/>
              <a:t>	</a:t>
            </a:r>
            <a:r>
              <a:rPr lang="en-US" b="1" dirty="0"/>
              <a:t>Solution: </a:t>
            </a:r>
            <a:r>
              <a:rPr lang="en-US" dirty="0"/>
              <a:t>Suggested by the “car-mountain” problem!</a:t>
            </a:r>
          </a:p>
          <a:p>
            <a:pPr marL="0" indent="0">
              <a:buNone/>
            </a:pPr>
            <a:r>
              <a:rPr lang="en-US" sz="2400" b="1" dirty="0"/>
              <a:t>Prior information: </a:t>
            </a:r>
            <a:r>
              <a:rPr lang="en-US" sz="2400" dirty="0"/>
              <a:t>Unlike common RL applications, good models exist for astrodynamics problems and solutions are usually well-known. </a:t>
            </a:r>
          </a:p>
          <a:p>
            <a:pPr marL="0" indent="0">
              <a:buNone/>
            </a:pPr>
            <a:r>
              <a:rPr lang="en-US" b="1" dirty="0"/>
              <a:t>	Solution: </a:t>
            </a:r>
            <a:r>
              <a:rPr lang="en-US" dirty="0"/>
              <a:t>Train on expert priors, or learn parameters of 			     known models</a:t>
            </a:r>
            <a:endParaRPr lang="en-US" b="1" dirty="0"/>
          </a:p>
          <a:p>
            <a:pPr marL="0" indent="0">
              <a:buNone/>
            </a:pPr>
            <a:r>
              <a:rPr lang="en-US" sz="2400" b="1" dirty="0"/>
              <a:t>Data Sparsity: </a:t>
            </a:r>
            <a:r>
              <a:rPr lang="en-US" sz="2400" dirty="0"/>
              <a:t>RL techniques typically use tens to thousands of samples for training. Space missions need to work the first time.</a:t>
            </a:r>
          </a:p>
        </p:txBody>
      </p:sp>
      <p:sp>
        <p:nvSpPr>
          <p:cNvPr id="4" name="Footer Placeholder 3">
            <a:extLst>
              <a:ext uri="{FF2B5EF4-FFF2-40B4-BE49-F238E27FC236}">
                <a16:creationId xmlns:a16="http://schemas.microsoft.com/office/drawing/2014/main" id="{B69E38D7-2AE3-4612-A171-6D96678EB22E}"/>
              </a:ext>
            </a:extLst>
          </p:cNvPr>
          <p:cNvSpPr>
            <a:spLocks noGrp="1"/>
          </p:cNvSpPr>
          <p:nvPr>
            <p:ph type="ftr" sz="quarter" idx="11"/>
          </p:nvPr>
        </p:nvSpPr>
        <p:spPr/>
        <p:txBody>
          <a:bodyPr/>
          <a:lstStyle/>
          <a:p>
            <a:r>
              <a:rPr lang="en-US" dirty="0"/>
              <a:t>AAS Guidance Navigation and Control Conference, 5 February 2018</a:t>
            </a:r>
          </a:p>
        </p:txBody>
      </p:sp>
    </p:spTree>
    <p:extLst>
      <p:ext uri="{BB962C8B-B14F-4D97-AF65-F5344CB8AC3E}">
        <p14:creationId xmlns:p14="http://schemas.microsoft.com/office/powerpoint/2010/main" val="925548966"/>
      </p:ext>
    </p:extLst>
  </p:cSld>
  <p:clrMapOvr>
    <a:masterClrMapping/>
  </p:clrMapOvr>
</p:sld>
</file>

<file path=ppt/theme/theme1.xml><?xml version="1.0" encoding="utf-8"?>
<a:theme xmlns:a="http://schemas.openxmlformats.org/drawingml/2006/main" name="AVS-Presentation-Template-v2.0">
  <a:themeElements>
    <a:clrScheme name="PalletonCU1">
      <a:dk1>
        <a:srgbClr val="000000"/>
      </a:dk1>
      <a:lt1>
        <a:srgbClr val="FFFFFF"/>
      </a:lt1>
      <a:dk2>
        <a:srgbClr val="CFB87C"/>
      </a:dk2>
      <a:lt2>
        <a:srgbClr val="FFFFFF"/>
      </a:lt2>
      <a:accent1>
        <a:srgbClr val="63A663"/>
      </a:accent1>
      <a:accent2>
        <a:srgbClr val="CF7C7C"/>
      </a:accent2>
      <a:accent3>
        <a:srgbClr val="5D638E"/>
      </a:accent3>
      <a:accent4>
        <a:srgbClr val="247124"/>
      </a:accent4>
      <a:accent5>
        <a:srgbClr val="8E2D2D"/>
      </a:accent5>
      <a:accent6>
        <a:srgbClr val="282F61"/>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AVS-Presentation-Template-v2.0</Template>
  <TotalTime>5597</TotalTime>
  <Words>2333</Words>
  <Application>Microsoft Office PowerPoint</Application>
  <PresentationFormat>On-screen Show (4:3)</PresentationFormat>
  <Paragraphs>212</Paragraphs>
  <Slides>24</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Narrow</vt:lpstr>
      <vt:lpstr>Calibri</vt:lpstr>
      <vt:lpstr>Cambria Math</vt:lpstr>
      <vt:lpstr>Helvetica</vt:lpstr>
      <vt:lpstr>AVS-Presentation-Template-v2.0</vt:lpstr>
      <vt:lpstr>Reinforcement Learning for Aerobraking Autonomy</vt:lpstr>
      <vt:lpstr>Introduction</vt:lpstr>
      <vt:lpstr>Motivation</vt:lpstr>
      <vt:lpstr>Motivation: Development Strategy</vt:lpstr>
      <vt:lpstr>Motivation: Reinforcement Learning</vt:lpstr>
      <vt:lpstr>Reinforcement Learning Overview</vt:lpstr>
      <vt:lpstr>Reinforcement Learning</vt:lpstr>
      <vt:lpstr>Decision Models</vt:lpstr>
      <vt:lpstr>Astro-Specific Challenges</vt:lpstr>
      <vt:lpstr>Proposed Implementation Approach I</vt:lpstr>
      <vt:lpstr>Proposed Implementation Approach II</vt:lpstr>
      <vt:lpstr>Proposed Implementation Approach III</vt:lpstr>
      <vt:lpstr>Sample Problem: Aerobraking</vt:lpstr>
      <vt:lpstr>Aerobraking Problem</vt:lpstr>
      <vt:lpstr>Considered Nonlinear Dynamics</vt:lpstr>
      <vt:lpstr>Problem Reformulation</vt:lpstr>
      <vt:lpstr>Problem Reformulation II</vt:lpstr>
      <vt:lpstr>Reward Function</vt:lpstr>
      <vt:lpstr>Learning Approach I</vt:lpstr>
      <vt:lpstr>Learning Approach II</vt:lpstr>
      <vt:lpstr>Training Simulation</vt:lpstr>
      <vt:lpstr>Current Status</vt:lpstr>
      <vt:lpstr>Conclusions, 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Putting the Air in Space: Exoatmospheric Model Survey</dc:title>
  <dc:creator>Andrew Harris</dc:creator>
  <cp:lastModifiedBy>Andrew Harris</cp:lastModifiedBy>
  <cp:revision>209</cp:revision>
  <dcterms:created xsi:type="dcterms:W3CDTF">2016-09-23T02:36:26Z</dcterms:created>
  <dcterms:modified xsi:type="dcterms:W3CDTF">2018-02-05T16:43:23Z</dcterms:modified>
</cp:coreProperties>
</file>