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2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64C"/>
    <a:srgbClr val="01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96" autoAdjust="0"/>
  </p:normalViewPr>
  <p:slideViewPr>
    <p:cSldViewPr snapToGrid="0">
      <p:cViewPr varScale="1">
        <p:scale>
          <a:sx n="38" d="100"/>
          <a:sy n="38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9727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endParaRPr lang="en-US" dirty="0" smtClean="0"/>
          </a:p>
          <a:p>
            <a:r>
              <a:rPr lang="en-US" dirty="0" smtClean="0"/>
              <a:t>Space</a:t>
            </a:r>
            <a:r>
              <a:rPr lang="en-US" baseline="0" dirty="0" smtClean="0"/>
              <a:t> mission operation costs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5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5197078"/>
            <a:ext cx="14716126" cy="196453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0626328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471267" y="3643312"/>
            <a:ext cx="21582338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2pPr marL="1055687" indent="-611187"/>
            <a:lvl3pPr marL="1500187" indent="-611187"/>
            <a:lvl4pPr marL="1944687" indent="-611187"/>
            <a:lvl5pPr marL="2389187" indent="-61118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9pPr>
    </p:titleStyle>
    <p:bodyStyle>
      <a:lvl1pPr marL="611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1pPr>
      <a:lvl2pPr marL="12084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2pPr>
      <a:lvl3pPr marL="16529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3pPr>
      <a:lvl4pPr marL="20974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4pPr>
      <a:lvl5pPr marL="25419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5pPr>
      <a:lvl6pPr marL="29864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6pPr>
      <a:lvl7pPr marL="34309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7pPr>
      <a:lvl8pPr marL="38754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8pPr>
      <a:lvl9pPr marL="43199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rbit…"/>
          <p:cNvSpPr txBox="1">
            <a:spLocks noGrp="1"/>
          </p:cNvSpPr>
          <p:nvPr>
            <p:ph type="title"/>
          </p:nvPr>
        </p:nvSpPr>
        <p:spPr>
          <a:xfrm>
            <a:off x="4833937" y="1098093"/>
            <a:ext cx="14716126" cy="523311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13315">
              <a:defRPr sz="11088" b="0"/>
            </a:pPr>
            <a:r>
              <a:rPr lang="en-US" sz="8000" dirty="0" smtClean="0"/>
              <a:t>Reinforcement Learning</a:t>
            </a:r>
            <a:endParaRPr sz="8000" dirty="0" smtClean="0"/>
          </a:p>
          <a:p>
            <a:pPr defTabSz="813315">
              <a:defRPr sz="11088"/>
            </a:pPr>
            <a:r>
              <a:rPr lang="en-US" sz="8000" dirty="0" smtClean="0"/>
              <a:t>for Spacecraft Mode Control</a:t>
            </a:r>
            <a:endParaRPr sz="8000" dirty="0"/>
          </a:p>
        </p:txBody>
      </p:sp>
      <p:sp>
        <p:nvSpPr>
          <p:cNvPr id="52" name="Harris . Teil . Hammad . Mills"/>
          <p:cNvSpPr txBox="1">
            <a:spLocks noGrp="1"/>
          </p:cNvSpPr>
          <p:nvPr>
            <p:ph type="body" sz="quarter" idx="1"/>
          </p:nvPr>
        </p:nvSpPr>
        <p:spPr>
          <a:xfrm>
            <a:off x="4989167" y="11883565"/>
            <a:ext cx="14716126" cy="997064"/>
          </a:xfrm>
          <a:prstGeom prst="rect">
            <a:avLst/>
          </a:prstGeom>
        </p:spPr>
        <p:txBody>
          <a:bodyPr/>
          <a:lstStyle/>
          <a:p>
            <a:r>
              <a:t>Harris . Teil . Hammad . Mills</a:t>
            </a:r>
          </a:p>
        </p:txBody>
      </p:sp>
      <p:sp>
        <p:nvSpPr>
          <p:cNvPr id="53" name="Oval"/>
          <p:cNvSpPr/>
          <p:nvPr/>
        </p:nvSpPr>
        <p:spPr>
          <a:xfrm>
            <a:off x="2545560" y="9736151"/>
            <a:ext cx="19292879" cy="11725307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Oval"/>
          <p:cNvSpPr/>
          <p:nvPr/>
        </p:nvSpPr>
        <p:spPr>
          <a:xfrm>
            <a:off x="6349" y="8700421"/>
            <a:ext cx="24371301" cy="13796766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Oval"/>
          <p:cNvSpPr/>
          <p:nvPr/>
        </p:nvSpPr>
        <p:spPr>
          <a:xfrm>
            <a:off x="-3196419" y="7516147"/>
            <a:ext cx="30776839" cy="16165315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tails…"/>
          <p:cNvSpPr txBox="1">
            <a:spLocks noGrp="1"/>
          </p:cNvSpPr>
          <p:nvPr>
            <p:ph type="title"/>
          </p:nvPr>
        </p:nvSpPr>
        <p:spPr>
          <a:xfrm>
            <a:off x="7112090" y="523442"/>
            <a:ext cx="10159820" cy="136077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Gym Environment</a:t>
            </a:r>
            <a:endParaRPr lang="en-US" sz="7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Details…"/>
          <p:cNvSpPr txBox="1">
            <a:spLocks noGrp="1"/>
          </p:cNvSpPr>
          <p:nvPr>
            <p:ph type="body" idx="1"/>
          </p:nvPr>
        </p:nvSpPr>
        <p:spPr>
          <a:xfrm>
            <a:off x="859798" y="3629890"/>
            <a:ext cx="11914433" cy="4824837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Actions</a:t>
            </a:r>
            <a:endParaRPr lang="en-US" sz="3600" b="1" u="sng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hangingPunct="1"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Orbit </a:t>
            </a: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etermination (OD): increase knowledge of position and velocity, without control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hangingPunct="1"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Control orbit: reduce error between estimated trajectory and reference trajectory, slowly losing knowledge of position</a:t>
            </a:r>
            <a:endParaRPr lang="en-US" sz="3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hangingPunct="1"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Thrust (apply large thrust to enter orbit)</a:t>
            </a:r>
          </a:p>
          <a:p>
            <a:pPr hangingPunct="1"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Safe-Mode (Mitigate error, without control or orbit determination)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endParaRPr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Details…"/>
          <p:cNvSpPr txBox="1">
            <a:spLocks/>
          </p:cNvSpPr>
          <p:nvPr/>
        </p:nvSpPr>
        <p:spPr>
          <a:xfrm>
            <a:off x="799313" y="8308346"/>
            <a:ext cx="12625553" cy="412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t">
            <a:normAutofit/>
          </a:bodyPr>
          <a:lstStyle>
            <a:lvl1pPr marL="611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1055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2pPr>
            <a:lvl3pPr marL="1500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3pPr>
            <a:lvl4pPr marL="1944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4pPr>
            <a:lvl5pPr marL="2389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5pPr>
            <a:lvl6pPr marL="2986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6pPr>
            <a:lvl7pPr marL="3430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7pPr>
            <a:lvl8pPr marL="3875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8pPr>
            <a:lvl9pPr marL="4319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36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Environments</a:t>
            </a:r>
            <a:endParaRPr lang="en-US" sz="3600" b="1" u="sng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Station Keeping (SK): control and OD only to stay on the reference trajectory .</a:t>
            </a:r>
            <a:endParaRPr lang="en-US" sz="3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Orbit Insertion (OI): Apply no error on trajectory and apply variable thrust along the reference arc</a:t>
            </a:r>
          </a:p>
          <a:p>
            <a:pPr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SK+OI+SK: chain initial station keeping with orbit insertion, followed by more station keeping.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hangingPunct="1">
              <a:spcBef>
                <a:spcPts val="0"/>
              </a:spcBef>
            </a:pP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Details…"/>
          <p:cNvSpPr txBox="1">
            <a:spLocks/>
          </p:cNvSpPr>
          <p:nvPr/>
        </p:nvSpPr>
        <p:spPr>
          <a:xfrm>
            <a:off x="1916366" y="1745673"/>
            <a:ext cx="19946105" cy="146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t">
            <a:normAutofit/>
          </a:bodyPr>
          <a:lstStyle>
            <a:lvl1pPr marL="611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1055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2pPr>
            <a:lvl3pPr marL="1500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3pPr>
            <a:lvl4pPr marL="1944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4pPr>
            <a:lvl5pPr marL="2389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5pPr>
            <a:lvl6pPr marL="2986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6pPr>
            <a:lvl7pPr marL="3430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7pPr>
            <a:lvl8pPr marL="3875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8pPr>
            <a:lvl9pPr marL="4319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Setting up the gym: creating actions the spacecraft can take and scenarios to apply these actions to learn optimal decisions.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013360" y="3393282"/>
            <a:ext cx="10935794" cy="7519138"/>
            <a:chOff x="13013360" y="2668271"/>
            <a:chExt cx="10935794" cy="7519138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5553CA88-CABA-487A-9DAB-50B373187153}"/>
                </a:ext>
              </a:extLst>
            </p:cNvPr>
            <p:cNvSpPr/>
            <p:nvPr/>
          </p:nvSpPr>
          <p:spPr>
            <a:xfrm>
              <a:off x="15509457" y="3329409"/>
              <a:ext cx="5943600" cy="68580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="" xmlns:a16="http://schemas.microsoft.com/office/drawing/2014/main" id="{2F45DA05-F66C-4577-9503-16870AD2F389}"/>
                    </a:ext>
                  </a:extLst>
                </p:cNvPr>
                <p:cNvSpPr/>
                <p:nvPr/>
              </p:nvSpPr>
              <p:spPr>
                <a:xfrm>
                  <a:off x="18735542" y="4634564"/>
                  <a:ext cx="629147" cy="633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defTabSz="914400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a14:m>
                  <a:r>
                    <a:rPr lang="en-US" sz="1800" b="0" kern="1200" dirty="0">
                      <a:solidFill>
                        <a:srgbClr val="000000"/>
                      </a:solidFill>
                      <a:latin typeface="Arial"/>
                      <a:ea typeface="+mn-ea"/>
                      <a:cs typeface="+mn-cs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F45DA05-F66C-4577-9503-16870AD2F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5542" y="4634564"/>
                  <a:ext cx="629147" cy="63357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="" xmlns:a16="http://schemas.microsoft.com/office/drawing/2014/main" id="{D1F318BA-7A47-46BA-BA09-FB2A0B028149}"/>
                    </a:ext>
                  </a:extLst>
                </p:cNvPr>
                <p:cNvSpPr/>
                <p:nvPr/>
              </p:nvSpPr>
              <p:spPr>
                <a:xfrm>
                  <a:off x="18773198" y="8958563"/>
                  <a:ext cx="626646" cy="689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defTabSz="914400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1800" b="0" kern="1200" dirty="0">
                      <a:solidFill>
                        <a:srgbClr val="000000"/>
                      </a:solidFill>
                      <a:latin typeface="Arial"/>
                      <a:ea typeface="+mn-ea"/>
                      <a:cs typeface="+mn-cs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1F318BA-7A47-46BA-BA09-FB2A0B0281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3198" y="8958563"/>
                  <a:ext cx="626646" cy="6890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1257" y="5977880"/>
              <a:ext cx="2743200" cy="2743200"/>
            </a:xfrm>
            <a:prstGeom prst="rect">
              <a:avLst/>
            </a:prstGeom>
          </p:spPr>
        </p:pic>
        <p:sp>
          <p:nvSpPr>
            <p:cNvPr id="13" name="Arc 12"/>
            <p:cNvSpPr/>
            <p:nvPr/>
          </p:nvSpPr>
          <p:spPr>
            <a:xfrm>
              <a:off x="13013360" y="3328476"/>
              <a:ext cx="10935794" cy="821532"/>
            </a:xfrm>
            <a:prstGeom prst="arc">
              <a:avLst>
                <a:gd name="adj1" fmla="val 10866738"/>
                <a:gd name="adj2" fmla="val 21502165"/>
              </a:avLst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5809" y="2707482"/>
              <a:ext cx="1371600" cy="137160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13744881" y="3426857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7612577" y="3210402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6716681" y="3243977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8396219" y="3236570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4718162" y="3332525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2988008" y="3456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1194107" y="3323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9293396" y="3243977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0205488" y="3273981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2209742" y="3365421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5B0CFC83-0ACD-4334-9A9E-93A7EBD3949A}"/>
                </a:ext>
              </a:extLst>
            </p:cNvPr>
            <p:cNvCxnSpPr/>
            <p:nvPr/>
          </p:nvCxnSpPr>
          <p:spPr>
            <a:xfrm flipH="1">
              <a:off x="18481257" y="7729717"/>
              <a:ext cx="6402" cy="245769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41FBB4D5-83F3-4CF0-BE72-CC5C1A635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1257" y="3329411"/>
              <a:ext cx="0" cy="440030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="" xmlns:a16="http://schemas.microsoft.com/office/drawing/2014/main" id="{2F45DA05-F66C-4577-9503-16870AD2F389}"/>
                    </a:ext>
                  </a:extLst>
                </p:cNvPr>
                <p:cNvSpPr/>
                <p:nvPr/>
              </p:nvSpPr>
              <p:spPr>
                <a:xfrm>
                  <a:off x="13458523" y="2692501"/>
                  <a:ext cx="574068" cy="633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defTabSz="914400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800" b="0" kern="1200" dirty="0">
                      <a:solidFill>
                        <a:srgbClr val="000000"/>
                      </a:solidFill>
                      <a:latin typeface="Arial"/>
                      <a:ea typeface="+mn-ea"/>
                      <a:cs typeface="+mn-cs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F45DA05-F66C-4577-9503-16870AD2F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8523" y="2692501"/>
                  <a:ext cx="574068" cy="63357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="" xmlns:a16="http://schemas.microsoft.com/office/drawing/2014/main" id="{2F45DA05-F66C-4577-9503-16870AD2F389}"/>
                    </a:ext>
                  </a:extLst>
                </p:cNvPr>
                <p:cNvSpPr/>
                <p:nvPr/>
              </p:nvSpPr>
              <p:spPr>
                <a:xfrm>
                  <a:off x="22759681" y="2668271"/>
                  <a:ext cx="627031" cy="690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defTabSz="914400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800" b="0" kern="1200" dirty="0">
                      <a:solidFill>
                        <a:srgbClr val="000000"/>
                      </a:solidFill>
                      <a:latin typeface="Arial"/>
                      <a:ea typeface="+mn-ea"/>
                      <a:cs typeface="+mn-cs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F45DA05-F66C-4577-9503-16870AD2F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9681" y="2668271"/>
                  <a:ext cx="627031" cy="69070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etails…"/>
          <p:cNvSpPr txBox="1">
            <a:spLocks/>
          </p:cNvSpPr>
          <p:nvPr/>
        </p:nvSpPr>
        <p:spPr>
          <a:xfrm>
            <a:off x="7112090" y="523442"/>
            <a:ext cx="10159820" cy="136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t">
            <a:normAutofit/>
          </a:bodyPr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pPr hangingPunct="1"/>
            <a:r>
              <a:rPr lang="en-US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 Methods</a:t>
            </a:r>
          </a:p>
          <a:p>
            <a:pPr hangingPunct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32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etails…"/>
          <p:cNvSpPr txBox="1">
            <a:spLocks noGrp="1"/>
          </p:cNvSpPr>
          <p:nvPr>
            <p:ph type="title"/>
          </p:nvPr>
        </p:nvSpPr>
        <p:spPr>
          <a:xfrm>
            <a:off x="7112090" y="523442"/>
            <a:ext cx="10159820" cy="136077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Timeline and Questions</a:t>
            </a:r>
            <a:endParaRPr lang="en-US" sz="7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Details…"/>
          <p:cNvSpPr txBox="1">
            <a:spLocks noGrp="1"/>
          </p:cNvSpPr>
          <p:nvPr>
            <p:ph type="body" idx="1"/>
          </p:nvPr>
        </p:nvSpPr>
        <p:spPr>
          <a:xfrm>
            <a:off x="6817013" y="1884218"/>
            <a:ext cx="11914433" cy="482483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Timeline:</a:t>
            </a:r>
            <a:endParaRPr lang="en-US" sz="3600" b="1" u="sng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hangingPunct="1"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Finish development and testing of the environment </a:t>
            </a:r>
          </a:p>
          <a:p>
            <a:pPr hangingPunct="1"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Adapt q-learning methods to the new scenarios</a:t>
            </a:r>
          </a:p>
          <a:p>
            <a:pPr hangingPunct="1"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Add complexity to the models in order to test the limits of the learnability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endParaRPr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Details…"/>
          <p:cNvSpPr txBox="1">
            <a:spLocks/>
          </p:cNvSpPr>
          <p:nvPr/>
        </p:nvSpPr>
        <p:spPr>
          <a:xfrm>
            <a:off x="665831" y="8965427"/>
            <a:ext cx="11914433" cy="437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t">
            <a:normAutofit/>
          </a:bodyPr>
          <a:lstStyle>
            <a:lvl1pPr marL="611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1055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2pPr>
            <a:lvl3pPr marL="1500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3pPr>
            <a:lvl4pPr marL="1944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4pPr>
            <a:lvl5pPr marL="2389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5pPr>
            <a:lvl6pPr marL="2986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6pPr>
            <a:lvl7pPr marL="3430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7pPr>
            <a:lvl8pPr marL="3875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8pPr>
            <a:lvl9pPr marL="4319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36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Current solutions:</a:t>
            </a:r>
          </a:p>
          <a:p>
            <a:pPr hangingPunct="1"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Start with the simplest case. Minimal variables and errors, and progressively increase the complexity. Ensure that control time is much faster than error propagation.</a:t>
            </a:r>
          </a:p>
          <a:p>
            <a:pPr hangingPunct="1"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If the simulation runs slowly, allow for bigger time steps to at least allow for coarse learning. 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Details…"/>
          <p:cNvSpPr txBox="1">
            <a:spLocks/>
          </p:cNvSpPr>
          <p:nvPr/>
        </p:nvSpPr>
        <p:spPr>
          <a:xfrm>
            <a:off x="665831" y="4959922"/>
            <a:ext cx="11914433" cy="400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t">
            <a:normAutofit/>
          </a:bodyPr>
          <a:lstStyle>
            <a:lvl1pPr marL="611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1055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2pPr>
            <a:lvl3pPr marL="1500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3pPr>
            <a:lvl4pPr marL="1944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4pPr>
            <a:lvl5pPr marL="2389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5pPr>
            <a:lvl6pPr marL="2986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6pPr>
            <a:lvl7pPr marL="3430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7pPr>
            <a:lvl8pPr marL="3875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8pPr>
            <a:lvl9pPr marL="4319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36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Environment Questions:</a:t>
            </a:r>
          </a:p>
          <a:p>
            <a:pPr hangingPunct="1"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 the problem learnable given the parameters? Many of the functions are tunable, and depending on the values used, they may not allow for learning. </a:t>
            </a:r>
          </a:p>
          <a:p>
            <a:pPr hangingPunct="1">
              <a:spcBef>
                <a:spcPts val="0"/>
              </a:spcBef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How fast is the integrated simulation? In order to do many runs, the scenarios must run fast enough to allow for iteration</a:t>
            </a:r>
          </a:p>
          <a:p>
            <a:pPr hangingPunct="1">
              <a:spcBef>
                <a:spcPts val="0"/>
              </a:spcBef>
            </a:pP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24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307</Words>
  <Application>Microsoft Macintosh PowerPoint</Application>
  <PresentationFormat>Custom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Calibri Light</vt:lpstr>
      <vt:lpstr>Cambria Math</vt:lpstr>
      <vt:lpstr>Courier</vt:lpstr>
      <vt:lpstr>Helvetica Neue</vt:lpstr>
      <vt:lpstr>Helvetica Neue Light</vt:lpstr>
      <vt:lpstr>Helvetica Neue Medium</vt:lpstr>
      <vt:lpstr>Arial</vt:lpstr>
      <vt:lpstr>Black</vt:lpstr>
      <vt:lpstr>Reinforcement Learning for Spacecraft Mode Control</vt:lpstr>
      <vt:lpstr>Gym Environment </vt:lpstr>
      <vt:lpstr>PowerPoint Presentation</vt:lpstr>
      <vt:lpstr>Timeline and Questions 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Spacecraft Mode Control</dc:title>
  <dc:creator>Andrew</dc:creator>
  <cp:lastModifiedBy>Thibaud Teil</cp:lastModifiedBy>
  <cp:revision>35</cp:revision>
  <dcterms:modified xsi:type="dcterms:W3CDTF">2018-04-03T20:59:21Z</dcterms:modified>
</cp:coreProperties>
</file>