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Nunito"/>
      <p:regular r:id="rId15"/>
      <p:bold r:id="rId16"/>
      <p:italic r:id="rId17"/>
      <p:boldItalic r:id="rId18"/>
    </p:embeddedFont>
    <p:embeddedFont>
      <p:font typeface="Maven Pro SemiBold"/>
      <p:regular r:id="rId19"/>
      <p:bold r:id="rId20"/>
    </p:embeddedFont>
    <p:embeddedFont>
      <p:font typeface="Maven Pro"/>
      <p:regular r:id="rId21"/>
      <p:bold r:id="rId22"/>
    </p:embeddedFont>
    <p:embeddedFont>
      <p:font typeface="Maven Pro Medium"/>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avenProSemiBold-bold.fntdata"/><Relationship Id="rId11" Type="http://schemas.openxmlformats.org/officeDocument/2006/relationships/slide" Target="slides/slide6.xml"/><Relationship Id="rId22" Type="http://schemas.openxmlformats.org/officeDocument/2006/relationships/font" Target="fonts/MavenPro-bold.fntdata"/><Relationship Id="rId10" Type="http://schemas.openxmlformats.org/officeDocument/2006/relationships/slide" Target="slides/slide5.xml"/><Relationship Id="rId21" Type="http://schemas.openxmlformats.org/officeDocument/2006/relationships/font" Target="fonts/MavenPro-regular.fntdata"/><Relationship Id="rId13" Type="http://schemas.openxmlformats.org/officeDocument/2006/relationships/slide" Target="slides/slide8.xml"/><Relationship Id="rId24" Type="http://schemas.openxmlformats.org/officeDocument/2006/relationships/font" Target="fonts/MavenProMedium-bold.fntdata"/><Relationship Id="rId12" Type="http://schemas.openxmlformats.org/officeDocument/2006/relationships/slide" Target="slides/slide7.xml"/><Relationship Id="rId23" Type="http://schemas.openxmlformats.org/officeDocument/2006/relationships/font" Target="fonts/MavenProMedium-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regular.fntdata"/><Relationship Id="rId14" Type="http://schemas.openxmlformats.org/officeDocument/2006/relationships/slide" Target="slides/slide9.xml"/><Relationship Id="rId17" Type="http://schemas.openxmlformats.org/officeDocument/2006/relationships/font" Target="fonts/Nunito-italic.fntdata"/><Relationship Id="rId16" Type="http://schemas.openxmlformats.org/officeDocument/2006/relationships/font" Target="fonts/Nunito-bold.fntdata"/><Relationship Id="rId5" Type="http://schemas.openxmlformats.org/officeDocument/2006/relationships/notesMaster" Target="notesMasters/notesMaster1.xml"/><Relationship Id="rId19" Type="http://schemas.openxmlformats.org/officeDocument/2006/relationships/font" Target="fonts/MavenProSemiBold-regular.fntdata"/><Relationship Id="rId6" Type="http://schemas.openxmlformats.org/officeDocument/2006/relationships/slide" Target="slides/slide1.xml"/><Relationship Id="rId18"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f27fb00ca0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f27fb00ca0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f27fb00ca0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f27fb00ca0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f27fb00ca0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f27fb00ca0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f27fb00ca0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f27fb00ca0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f27fb00ca0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f27fb00ca0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80086f882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80086f882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f27fb00ca0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f27fb00ca0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f27fb00ca0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f27fb00ca0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Deploy Infrastructure and Automate using</a:t>
            </a:r>
            <a:endParaRPr/>
          </a:p>
          <a:p>
            <a:pPr indent="0" lvl="0" marL="0" rtl="0" algn="l">
              <a:spcBef>
                <a:spcPts val="0"/>
              </a:spcBef>
              <a:spcAft>
                <a:spcPts val="0"/>
              </a:spcAft>
              <a:buNone/>
            </a:pPr>
            <a:r>
              <a:rPr lang="en"/>
              <a:t>Iac</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2000"/>
              <a:t>Group Project:05</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4"/>
          <p:cNvSpPr txBox="1"/>
          <p:nvPr>
            <p:ph type="title"/>
          </p:nvPr>
        </p:nvSpPr>
        <p:spPr>
          <a:xfrm>
            <a:off x="1303800" y="12843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Team Members</a:t>
            </a:r>
            <a:endParaRPr/>
          </a:p>
        </p:txBody>
      </p:sp>
      <p:sp>
        <p:nvSpPr>
          <p:cNvPr id="283" name="Google Shape;283;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t>Atharv Pawar               240340127034</a:t>
            </a:r>
            <a:endParaRPr sz="2100"/>
          </a:p>
          <a:p>
            <a:pPr indent="0" lvl="0" marL="0" rtl="0" algn="l">
              <a:spcBef>
                <a:spcPts val="1200"/>
              </a:spcBef>
              <a:spcAft>
                <a:spcPts val="0"/>
              </a:spcAft>
              <a:buNone/>
            </a:pPr>
            <a:r>
              <a:rPr lang="en" sz="2100"/>
              <a:t>Devendra Raut             240340127038</a:t>
            </a:r>
            <a:endParaRPr sz="2100"/>
          </a:p>
          <a:p>
            <a:pPr indent="0" lvl="0" marL="0" rtl="0" algn="l">
              <a:spcBef>
                <a:spcPts val="1200"/>
              </a:spcBef>
              <a:spcAft>
                <a:spcPts val="0"/>
              </a:spcAft>
              <a:buNone/>
            </a:pPr>
            <a:r>
              <a:rPr lang="en" sz="2100"/>
              <a:t>Atish Sawant 	             240340127035</a:t>
            </a:r>
            <a:endParaRPr sz="2100"/>
          </a:p>
          <a:p>
            <a:pPr indent="0" lvl="0" marL="0" rtl="0" algn="l">
              <a:spcBef>
                <a:spcPts val="1200"/>
              </a:spcBef>
              <a:spcAft>
                <a:spcPts val="1200"/>
              </a:spcAft>
              <a:buNone/>
            </a:pPr>
            <a:r>
              <a:rPr lang="en" sz="2100"/>
              <a:t>Shubham Mishra	      240340127007</a:t>
            </a:r>
            <a:endParaRPr sz="2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Objective</a:t>
            </a:r>
            <a:endParaRPr/>
          </a:p>
        </p:txBody>
      </p:sp>
      <p:sp>
        <p:nvSpPr>
          <p:cNvPr id="289" name="Google Shape;289;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900">
                <a:latin typeface="Maven Pro SemiBold"/>
                <a:ea typeface="Maven Pro SemiBold"/>
                <a:cs typeface="Maven Pro SemiBold"/>
                <a:sym typeface="Maven Pro SemiBold"/>
              </a:rPr>
              <a:t>To</a:t>
            </a:r>
            <a:r>
              <a:rPr lang="en" sz="2900">
                <a:latin typeface="Maven Pro SemiBold"/>
                <a:ea typeface="Maven Pro SemiBold"/>
                <a:cs typeface="Maven Pro SemiBold"/>
                <a:sym typeface="Maven Pro SemiBold"/>
              </a:rPr>
              <a:t> Deploy </a:t>
            </a:r>
            <a:r>
              <a:rPr lang="en" sz="2900">
                <a:latin typeface="Maven Pro SemiBold"/>
                <a:ea typeface="Maven Pro SemiBold"/>
                <a:cs typeface="Maven Pro SemiBold"/>
                <a:sym typeface="Maven Pro SemiBold"/>
              </a:rPr>
              <a:t>Infrastructure and Automate Deployment using IaC</a:t>
            </a:r>
            <a:endParaRPr sz="2900">
              <a:latin typeface="Maven Pro SemiBold"/>
              <a:ea typeface="Maven Pro SemiBold"/>
              <a:cs typeface="Maven Pro SemiBold"/>
              <a:sym typeface="Maven Pro SemiBo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Features</a:t>
            </a:r>
            <a:r>
              <a:rPr lang="en"/>
              <a:t> of Terraform</a:t>
            </a:r>
            <a:endParaRPr/>
          </a:p>
        </p:txBody>
      </p:sp>
      <p:sp>
        <p:nvSpPr>
          <p:cNvPr id="295" name="Google Shape;295;p16"/>
          <p:cNvSpPr txBox="1"/>
          <p:nvPr>
            <p:ph idx="1" type="body"/>
          </p:nvPr>
        </p:nvSpPr>
        <p:spPr>
          <a:xfrm>
            <a:off x="1303800" y="1990050"/>
            <a:ext cx="7030500" cy="2541600"/>
          </a:xfrm>
          <a:prstGeom prst="rect">
            <a:avLst/>
          </a:prstGeom>
          <a:ln cap="flat" cmpd="sng" w="9525">
            <a:solidFill>
              <a:srgbClr val="434343"/>
            </a:solidFill>
            <a:prstDash val="solid"/>
            <a:round/>
            <a:headEnd len="sm" w="sm" type="none"/>
            <a:tailEnd len="sm" w="sm" type="none"/>
          </a:ln>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Font typeface="Maven Pro Medium"/>
              <a:buChar char="●"/>
            </a:pPr>
            <a:r>
              <a:rPr lang="en">
                <a:latin typeface="Maven Pro Medium"/>
                <a:ea typeface="Maven Pro Medium"/>
                <a:cs typeface="Maven Pro Medium"/>
                <a:sym typeface="Maven Pro Medium"/>
              </a:rPr>
              <a:t>Plan and Apply:</a:t>
            </a:r>
            <a:endParaRPr>
              <a:latin typeface="Maven Pro Medium"/>
              <a:ea typeface="Maven Pro Medium"/>
              <a:cs typeface="Maven Pro Medium"/>
              <a:sym typeface="Maven Pro Medium"/>
            </a:endParaRPr>
          </a:p>
          <a:p>
            <a:pPr indent="-298450" lvl="1" marL="914400" rtl="0" algn="l">
              <a:spcBef>
                <a:spcPts val="0"/>
              </a:spcBef>
              <a:spcAft>
                <a:spcPts val="0"/>
              </a:spcAft>
              <a:buSzPts val="1100"/>
              <a:buFont typeface="Maven Pro SemiBold"/>
              <a:buChar char="○"/>
            </a:pPr>
            <a:r>
              <a:rPr lang="en">
                <a:solidFill>
                  <a:srgbClr val="000000"/>
                </a:solidFill>
                <a:latin typeface="Maven Pro Medium"/>
                <a:ea typeface="Maven Pro Medium"/>
                <a:cs typeface="Maven Pro Medium"/>
                <a:sym typeface="Maven Pro Medium"/>
              </a:rPr>
              <a:t>Offers a two-step process (</a:t>
            </a:r>
            <a:r>
              <a:rPr lang="en">
                <a:solidFill>
                  <a:srgbClr val="188038"/>
                </a:solidFill>
                <a:latin typeface="Maven Pro Medium"/>
                <a:ea typeface="Maven Pro Medium"/>
                <a:cs typeface="Maven Pro Medium"/>
                <a:sym typeface="Maven Pro Medium"/>
              </a:rPr>
              <a:t>terraform plan</a:t>
            </a:r>
            <a:r>
              <a:rPr lang="en">
                <a:solidFill>
                  <a:srgbClr val="000000"/>
                </a:solidFill>
                <a:latin typeface="Maven Pro Medium"/>
                <a:ea typeface="Maven Pro Medium"/>
                <a:cs typeface="Maven Pro Medium"/>
                <a:sym typeface="Maven Pro Medium"/>
              </a:rPr>
              <a:t> and </a:t>
            </a:r>
            <a:r>
              <a:rPr lang="en">
                <a:solidFill>
                  <a:srgbClr val="188038"/>
                </a:solidFill>
                <a:latin typeface="Maven Pro Medium"/>
                <a:ea typeface="Maven Pro Medium"/>
                <a:cs typeface="Maven Pro Medium"/>
                <a:sym typeface="Maven Pro Medium"/>
              </a:rPr>
              <a:t>terraform apply</a:t>
            </a:r>
            <a:r>
              <a:rPr lang="en">
                <a:solidFill>
                  <a:srgbClr val="000000"/>
                </a:solidFill>
                <a:latin typeface="Maven Pro Medium"/>
                <a:ea typeface="Maven Pro Medium"/>
                <a:cs typeface="Maven Pro Medium"/>
                <a:sym typeface="Maven Pro Medium"/>
              </a:rPr>
              <a:t>). The </a:t>
            </a:r>
            <a:r>
              <a:rPr lang="en">
                <a:solidFill>
                  <a:srgbClr val="188038"/>
                </a:solidFill>
                <a:latin typeface="Maven Pro Medium"/>
                <a:ea typeface="Maven Pro Medium"/>
                <a:cs typeface="Maven Pro Medium"/>
                <a:sym typeface="Maven Pro Medium"/>
              </a:rPr>
              <a:t>plan</a:t>
            </a:r>
            <a:r>
              <a:rPr lang="en">
                <a:solidFill>
                  <a:srgbClr val="000000"/>
                </a:solidFill>
                <a:latin typeface="Maven Pro Medium"/>
                <a:ea typeface="Maven Pro Medium"/>
                <a:cs typeface="Maven Pro Medium"/>
                <a:sym typeface="Maven Pro Medium"/>
              </a:rPr>
              <a:t> command shows a preview of what changes will be made, while the </a:t>
            </a:r>
            <a:r>
              <a:rPr lang="en">
                <a:solidFill>
                  <a:srgbClr val="188038"/>
                </a:solidFill>
                <a:latin typeface="Maven Pro Medium"/>
                <a:ea typeface="Maven Pro Medium"/>
                <a:cs typeface="Maven Pro Medium"/>
                <a:sym typeface="Maven Pro Medium"/>
              </a:rPr>
              <a:t>apply</a:t>
            </a:r>
            <a:r>
              <a:rPr lang="en">
                <a:solidFill>
                  <a:srgbClr val="000000"/>
                </a:solidFill>
                <a:latin typeface="Maven Pro Medium"/>
                <a:ea typeface="Maven Pro Medium"/>
                <a:cs typeface="Maven Pro Medium"/>
                <a:sym typeface="Maven Pro Medium"/>
              </a:rPr>
              <a:t> command executes those changes. This feature helps prevent unintended modifications to infrastructure.</a:t>
            </a:r>
            <a:endParaRPr>
              <a:solidFill>
                <a:srgbClr val="000000"/>
              </a:solidFill>
              <a:latin typeface="Maven Pro Medium"/>
              <a:ea typeface="Maven Pro Medium"/>
              <a:cs typeface="Maven Pro Medium"/>
              <a:sym typeface="Maven Pro Medium"/>
            </a:endParaRPr>
          </a:p>
          <a:p>
            <a:pPr indent="-311150" lvl="0" marL="457200" rtl="0" algn="l">
              <a:lnSpc>
                <a:spcPct val="150000"/>
              </a:lnSpc>
              <a:spcBef>
                <a:spcPts val="1000"/>
              </a:spcBef>
              <a:spcAft>
                <a:spcPts val="0"/>
              </a:spcAft>
              <a:buClr>
                <a:srgbClr val="434343"/>
              </a:buClr>
              <a:buSzPts val="1300"/>
              <a:buFont typeface="Maven Pro Medium"/>
              <a:buChar char="●"/>
            </a:pPr>
            <a:r>
              <a:rPr lang="en">
                <a:solidFill>
                  <a:srgbClr val="434343"/>
                </a:solidFill>
                <a:latin typeface="Maven Pro Medium"/>
                <a:ea typeface="Maven Pro Medium"/>
                <a:cs typeface="Maven Pro Medium"/>
                <a:sym typeface="Maven Pro Medium"/>
              </a:rPr>
              <a:t>State Management:</a:t>
            </a:r>
            <a:endParaRPr>
              <a:solidFill>
                <a:srgbClr val="434343"/>
              </a:solidFill>
              <a:latin typeface="Maven Pro Medium"/>
              <a:ea typeface="Maven Pro Medium"/>
              <a:cs typeface="Maven Pro Medium"/>
              <a:sym typeface="Maven Pro Medium"/>
            </a:endParaRPr>
          </a:p>
          <a:p>
            <a:pPr indent="-298450" lvl="1" marL="914400" rtl="0" algn="l">
              <a:spcBef>
                <a:spcPts val="0"/>
              </a:spcBef>
              <a:spcAft>
                <a:spcPts val="1200"/>
              </a:spcAft>
              <a:buClr>
                <a:srgbClr val="000000"/>
              </a:buClr>
              <a:buSzPts val="1100"/>
              <a:buFont typeface="Maven Pro Medium"/>
              <a:buChar char="○"/>
            </a:pPr>
            <a:r>
              <a:rPr lang="en">
                <a:solidFill>
                  <a:srgbClr val="000000"/>
                </a:solidFill>
                <a:latin typeface="Maven Pro Medium"/>
                <a:ea typeface="Maven Pro Medium"/>
                <a:cs typeface="Maven Pro Medium"/>
                <a:sym typeface="Maven Pro Medium"/>
              </a:rPr>
              <a:t>Maintains a state file that tracks the current state of your infrastructure. This state file allows Terraform to determine what changes need to be applied to match the desired state. This feature is crucial for managing complex infrastructure.</a:t>
            </a:r>
            <a:endParaRPr>
              <a:solidFill>
                <a:srgbClr val="000000"/>
              </a:solidFill>
              <a:latin typeface="Maven Pro Medium"/>
              <a:ea typeface="Maven Pro Medium"/>
              <a:cs typeface="Maven Pro Medium"/>
              <a:sym typeface="Maven Pro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Features of EKS</a:t>
            </a:r>
            <a:endParaRPr/>
          </a:p>
        </p:txBody>
      </p:sp>
      <p:sp>
        <p:nvSpPr>
          <p:cNvPr id="301" name="Google Shape;301;p17"/>
          <p:cNvSpPr txBox="1"/>
          <p:nvPr>
            <p:ph idx="1" type="body"/>
          </p:nvPr>
        </p:nvSpPr>
        <p:spPr>
          <a:xfrm>
            <a:off x="1303800" y="1990050"/>
            <a:ext cx="7030500" cy="2541600"/>
          </a:xfrm>
          <a:prstGeom prst="rect">
            <a:avLst/>
          </a:prstGeom>
          <a:ln cap="flat" cmpd="sng" w="9525">
            <a:solidFill>
              <a:srgbClr val="434343"/>
            </a:solidFill>
            <a:prstDash val="solid"/>
            <a:round/>
            <a:headEnd len="sm" w="sm" type="none"/>
            <a:tailEnd len="sm" w="sm" type="none"/>
          </a:ln>
        </p:spPr>
        <p:txBody>
          <a:bodyPr anchorCtr="0" anchor="t" bIns="91425" lIns="91425" spcFirstLastPara="1" rIns="91425" wrap="square" tIns="91425">
            <a:normAutofit lnSpcReduction="20000"/>
          </a:bodyPr>
          <a:lstStyle/>
          <a:p>
            <a:pPr indent="-311150" lvl="0" marL="457200" rtl="0" algn="l">
              <a:lnSpc>
                <a:spcPct val="150000"/>
              </a:lnSpc>
              <a:spcBef>
                <a:spcPts val="0"/>
              </a:spcBef>
              <a:spcAft>
                <a:spcPts val="0"/>
              </a:spcAft>
              <a:buSzPts val="1300"/>
              <a:buFont typeface="Maven Pro Medium"/>
              <a:buChar char="●"/>
            </a:pPr>
            <a:r>
              <a:rPr lang="en">
                <a:latin typeface="Maven Pro Medium"/>
                <a:ea typeface="Maven Pro Medium"/>
                <a:cs typeface="Maven Pro Medium"/>
                <a:sym typeface="Maven Pro Medium"/>
              </a:rPr>
              <a:t>Scalability</a:t>
            </a:r>
            <a:r>
              <a:rPr lang="en">
                <a:latin typeface="Maven Pro Medium"/>
                <a:ea typeface="Maven Pro Medium"/>
                <a:cs typeface="Maven Pro Medium"/>
                <a:sym typeface="Maven Pro Medium"/>
              </a:rPr>
              <a:t>:</a:t>
            </a:r>
            <a:endParaRPr>
              <a:latin typeface="Maven Pro Medium"/>
              <a:ea typeface="Maven Pro Medium"/>
              <a:cs typeface="Maven Pro Medium"/>
              <a:sym typeface="Maven Pro Medium"/>
            </a:endParaRPr>
          </a:p>
          <a:p>
            <a:pPr indent="-298450" lvl="1" marL="914400" rtl="0" algn="l">
              <a:spcBef>
                <a:spcPts val="0"/>
              </a:spcBef>
              <a:spcAft>
                <a:spcPts val="0"/>
              </a:spcAft>
              <a:buSzPts val="1100"/>
              <a:buFont typeface="Maven Pro SemiBold"/>
              <a:buChar char="○"/>
            </a:pPr>
            <a:r>
              <a:rPr lang="en">
                <a:solidFill>
                  <a:srgbClr val="000000"/>
                </a:solidFill>
                <a:latin typeface="Maven Pro Medium"/>
                <a:ea typeface="Maven Pro Medium"/>
                <a:cs typeface="Maven Pro Medium"/>
                <a:sym typeface="Maven Pro Medium"/>
              </a:rPr>
              <a:t>EKS allows you to scale your applications dynamically based on demand </a:t>
            </a:r>
            <a:endParaRPr>
              <a:solidFill>
                <a:srgbClr val="000000"/>
              </a:solidFill>
              <a:latin typeface="Maven Pro Medium"/>
              <a:ea typeface="Maven Pro Medium"/>
              <a:cs typeface="Maven Pro Medium"/>
              <a:sym typeface="Maven Pro Medium"/>
            </a:endParaRPr>
          </a:p>
          <a:p>
            <a:pPr indent="-311150" lvl="0" marL="457200" rtl="0" algn="l">
              <a:lnSpc>
                <a:spcPct val="150000"/>
              </a:lnSpc>
              <a:spcBef>
                <a:spcPts val="1000"/>
              </a:spcBef>
              <a:spcAft>
                <a:spcPts val="0"/>
              </a:spcAft>
              <a:buClr>
                <a:srgbClr val="434343"/>
              </a:buClr>
              <a:buSzPts val="1300"/>
              <a:buFont typeface="Maven Pro Medium"/>
              <a:buChar char="●"/>
            </a:pPr>
            <a:r>
              <a:rPr lang="en">
                <a:solidFill>
                  <a:srgbClr val="434343"/>
                </a:solidFill>
                <a:latin typeface="Maven Pro Medium"/>
                <a:ea typeface="Maven Pro Medium"/>
                <a:cs typeface="Maven Pro Medium"/>
                <a:sym typeface="Maven Pro Medium"/>
              </a:rPr>
              <a:t>Managed Node Groups:</a:t>
            </a:r>
            <a:endParaRPr>
              <a:solidFill>
                <a:srgbClr val="434343"/>
              </a:solidFill>
              <a:latin typeface="Maven Pro Medium"/>
              <a:ea typeface="Maven Pro Medium"/>
              <a:cs typeface="Maven Pro Medium"/>
              <a:sym typeface="Maven Pro Medium"/>
            </a:endParaRPr>
          </a:p>
          <a:p>
            <a:pPr indent="-298450" lvl="1" marL="914400" rtl="0" algn="l">
              <a:spcBef>
                <a:spcPts val="0"/>
              </a:spcBef>
              <a:spcAft>
                <a:spcPts val="0"/>
              </a:spcAft>
              <a:buClr>
                <a:srgbClr val="000000"/>
              </a:buClr>
              <a:buSzPts val="1100"/>
              <a:buFont typeface="Maven Pro Medium"/>
              <a:buChar char="○"/>
            </a:pPr>
            <a:r>
              <a:rPr lang="en">
                <a:solidFill>
                  <a:srgbClr val="000000"/>
                </a:solidFill>
                <a:latin typeface="Maven Pro Medium"/>
                <a:ea typeface="Maven Pro Medium"/>
                <a:cs typeface="Maven Pro Medium"/>
                <a:sym typeface="Maven Pro Medium"/>
              </a:rPr>
              <a:t>EKS provides managed node groups that automatically provision and manage EC2 instances in your cluster, simplifying the process of scaling worker nodes.</a:t>
            </a:r>
            <a:endParaRPr>
              <a:solidFill>
                <a:srgbClr val="000000"/>
              </a:solidFill>
              <a:latin typeface="Maven Pro Medium"/>
              <a:ea typeface="Maven Pro Medium"/>
              <a:cs typeface="Maven Pro Medium"/>
              <a:sym typeface="Maven Pro Medium"/>
            </a:endParaRPr>
          </a:p>
          <a:p>
            <a:pPr indent="-323850" lvl="0" marL="457200" rtl="0" algn="l">
              <a:lnSpc>
                <a:spcPct val="150000"/>
              </a:lnSpc>
              <a:spcBef>
                <a:spcPts val="1200"/>
              </a:spcBef>
              <a:spcAft>
                <a:spcPts val="0"/>
              </a:spcAft>
              <a:buClr>
                <a:srgbClr val="434343"/>
              </a:buClr>
              <a:buSzPts val="1500"/>
              <a:buFont typeface="Maven Pro Medium"/>
              <a:buChar char="●"/>
            </a:pPr>
            <a:r>
              <a:rPr lang="en">
                <a:solidFill>
                  <a:srgbClr val="434343"/>
                </a:solidFill>
                <a:latin typeface="Maven Pro Medium"/>
                <a:ea typeface="Maven Pro Medium"/>
                <a:cs typeface="Maven Pro Medium"/>
                <a:sym typeface="Maven Pro Medium"/>
              </a:rPr>
              <a:t>Simplified Kubernetes Management:</a:t>
            </a:r>
            <a:endParaRPr sz="1500">
              <a:solidFill>
                <a:srgbClr val="434343"/>
              </a:solidFill>
              <a:latin typeface="Maven Pro Medium"/>
              <a:ea typeface="Maven Pro Medium"/>
              <a:cs typeface="Maven Pro Medium"/>
              <a:sym typeface="Maven Pro Medium"/>
            </a:endParaRPr>
          </a:p>
          <a:p>
            <a:pPr indent="-298450" lvl="1" marL="914400" rtl="0" algn="l">
              <a:spcBef>
                <a:spcPts val="0"/>
              </a:spcBef>
              <a:spcAft>
                <a:spcPts val="0"/>
              </a:spcAft>
              <a:buClr>
                <a:srgbClr val="000000"/>
              </a:buClr>
              <a:buSzPts val="1100"/>
              <a:buFont typeface="Maven Pro Medium"/>
              <a:buChar char="○"/>
            </a:pPr>
            <a:r>
              <a:rPr lang="en">
                <a:solidFill>
                  <a:srgbClr val="000000"/>
                </a:solidFill>
                <a:latin typeface="Maven Pro Medium"/>
                <a:ea typeface="Maven Pro Medium"/>
                <a:cs typeface="Maven Pro Medium"/>
                <a:sym typeface="Maven Pro Medium"/>
              </a:rPr>
              <a:t>EKS automates the provisioning, scaling, and management of the Kubernetes control plane, including the underlying infrastructure like EC2 instances, networking, and storage.</a:t>
            </a:r>
            <a:endParaRPr>
              <a:solidFill>
                <a:srgbClr val="000000"/>
              </a:solidFill>
              <a:latin typeface="Maven Pro Medium"/>
              <a:ea typeface="Maven Pro Medium"/>
              <a:cs typeface="Maven Pro Medium"/>
              <a:sym typeface="Maven Pro Medium"/>
            </a:endParaRPr>
          </a:p>
          <a:p>
            <a:pPr indent="0" lvl="0" marL="914400" rtl="0" algn="l">
              <a:spcBef>
                <a:spcPts val="1200"/>
              </a:spcBef>
              <a:spcAft>
                <a:spcPts val="1200"/>
              </a:spcAft>
              <a:buNone/>
            </a:pPr>
            <a:r>
              <a:t/>
            </a:r>
            <a:endParaRPr>
              <a:solidFill>
                <a:srgbClr val="000000"/>
              </a:solidFill>
              <a:latin typeface="Maven Pro Medium"/>
              <a:ea typeface="Maven Pro Medium"/>
              <a:cs typeface="Maven Pro Medium"/>
              <a:sym typeface="Maven Pro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Workflow</a:t>
            </a:r>
            <a:endParaRPr/>
          </a:p>
        </p:txBody>
      </p:sp>
      <p:sp>
        <p:nvSpPr>
          <p:cNvPr id="307" name="Google Shape;307;p18"/>
          <p:cNvSpPr txBox="1"/>
          <p:nvPr>
            <p:ph idx="1" type="body"/>
          </p:nvPr>
        </p:nvSpPr>
        <p:spPr>
          <a:xfrm>
            <a:off x="1303800" y="1837650"/>
            <a:ext cx="7030500" cy="3038100"/>
          </a:xfrm>
          <a:prstGeom prst="rect">
            <a:avLst/>
          </a:prstGeom>
          <a:ln cap="flat" cmpd="sng" w="9525">
            <a:solidFill>
              <a:srgbClr val="434343"/>
            </a:solidFill>
            <a:prstDash val="solid"/>
            <a:round/>
            <a:headEnd len="sm" w="sm" type="none"/>
            <a:tailEnd len="sm" w="sm" type="none"/>
          </a:ln>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rgbClr val="434343"/>
              </a:buClr>
              <a:buSzPts val="1300"/>
              <a:buFont typeface="Maven Pro Medium"/>
              <a:buAutoNum type="arabicPeriod"/>
            </a:pPr>
            <a:r>
              <a:rPr lang="en">
                <a:solidFill>
                  <a:srgbClr val="434343"/>
                </a:solidFill>
                <a:latin typeface="Maven Pro Medium"/>
                <a:ea typeface="Maven Pro Medium"/>
                <a:cs typeface="Maven Pro Medium"/>
                <a:sym typeface="Maven Pro Medium"/>
              </a:rPr>
              <a:t>Terraform Installation</a:t>
            </a:r>
            <a:endParaRPr>
              <a:solidFill>
                <a:srgbClr val="434343"/>
              </a:solidFill>
              <a:latin typeface="Maven Pro Medium"/>
              <a:ea typeface="Maven Pro Medium"/>
              <a:cs typeface="Maven Pro Medium"/>
              <a:sym typeface="Maven Pro Medium"/>
            </a:endParaRPr>
          </a:p>
          <a:p>
            <a:pPr indent="-311150" lvl="0" marL="457200" rtl="0" algn="l">
              <a:lnSpc>
                <a:spcPct val="150000"/>
              </a:lnSpc>
              <a:spcBef>
                <a:spcPts val="0"/>
              </a:spcBef>
              <a:spcAft>
                <a:spcPts val="0"/>
              </a:spcAft>
              <a:buClr>
                <a:srgbClr val="434343"/>
              </a:buClr>
              <a:buSzPts val="1300"/>
              <a:buFont typeface="Maven Pro Medium"/>
              <a:buAutoNum type="arabicPeriod"/>
            </a:pPr>
            <a:r>
              <a:rPr lang="en">
                <a:solidFill>
                  <a:srgbClr val="434343"/>
                </a:solidFill>
                <a:latin typeface="Maven Pro Medium"/>
                <a:ea typeface="Maven Pro Medium"/>
                <a:cs typeface="Maven Pro Medium"/>
                <a:sym typeface="Maven Pro Medium"/>
              </a:rPr>
              <a:t>Jenkins Installation</a:t>
            </a:r>
            <a:endParaRPr>
              <a:solidFill>
                <a:srgbClr val="434343"/>
              </a:solidFill>
              <a:latin typeface="Maven Pro Medium"/>
              <a:ea typeface="Maven Pro Medium"/>
              <a:cs typeface="Maven Pro Medium"/>
              <a:sym typeface="Maven Pro Medium"/>
            </a:endParaRPr>
          </a:p>
          <a:p>
            <a:pPr indent="-311150" lvl="0" marL="457200" rtl="0" algn="l">
              <a:lnSpc>
                <a:spcPct val="150000"/>
              </a:lnSpc>
              <a:spcBef>
                <a:spcPts val="0"/>
              </a:spcBef>
              <a:spcAft>
                <a:spcPts val="0"/>
              </a:spcAft>
              <a:buClr>
                <a:srgbClr val="434343"/>
              </a:buClr>
              <a:buSzPts val="1300"/>
              <a:buFont typeface="Maven Pro Medium"/>
              <a:buAutoNum type="arabicPeriod"/>
            </a:pPr>
            <a:r>
              <a:rPr lang="en">
                <a:solidFill>
                  <a:srgbClr val="434343"/>
                </a:solidFill>
                <a:latin typeface="Maven Pro Medium"/>
                <a:ea typeface="Maven Pro Medium"/>
                <a:cs typeface="Maven Pro Medium"/>
                <a:sym typeface="Maven Pro Medium"/>
              </a:rPr>
              <a:t>AWS IAM User Creation</a:t>
            </a:r>
            <a:endParaRPr>
              <a:solidFill>
                <a:srgbClr val="434343"/>
              </a:solidFill>
              <a:latin typeface="Maven Pro Medium"/>
              <a:ea typeface="Maven Pro Medium"/>
              <a:cs typeface="Maven Pro Medium"/>
              <a:sym typeface="Maven Pro Medium"/>
            </a:endParaRPr>
          </a:p>
          <a:p>
            <a:pPr indent="-311150" lvl="0" marL="457200" rtl="0" algn="l">
              <a:lnSpc>
                <a:spcPct val="150000"/>
              </a:lnSpc>
              <a:spcBef>
                <a:spcPts val="0"/>
              </a:spcBef>
              <a:spcAft>
                <a:spcPts val="0"/>
              </a:spcAft>
              <a:buClr>
                <a:srgbClr val="434343"/>
              </a:buClr>
              <a:buSzPts val="1300"/>
              <a:buFont typeface="Maven Pro Medium"/>
              <a:buAutoNum type="arabicPeriod"/>
            </a:pPr>
            <a:r>
              <a:rPr lang="en">
                <a:solidFill>
                  <a:srgbClr val="434343"/>
                </a:solidFill>
                <a:latin typeface="Maven Pro Medium"/>
                <a:ea typeface="Maven Pro Medium"/>
                <a:cs typeface="Maven Pro Medium"/>
                <a:sym typeface="Maven Pro Medium"/>
              </a:rPr>
              <a:t>AWS Key Pair Creation</a:t>
            </a:r>
            <a:endParaRPr>
              <a:solidFill>
                <a:srgbClr val="434343"/>
              </a:solidFill>
              <a:latin typeface="Maven Pro Medium"/>
              <a:ea typeface="Maven Pro Medium"/>
              <a:cs typeface="Maven Pro Medium"/>
              <a:sym typeface="Maven Pro Medium"/>
            </a:endParaRPr>
          </a:p>
          <a:p>
            <a:pPr indent="-311150" lvl="0" marL="457200" rtl="0" algn="l">
              <a:lnSpc>
                <a:spcPct val="150000"/>
              </a:lnSpc>
              <a:spcBef>
                <a:spcPts val="0"/>
              </a:spcBef>
              <a:spcAft>
                <a:spcPts val="0"/>
              </a:spcAft>
              <a:buClr>
                <a:srgbClr val="434343"/>
              </a:buClr>
              <a:buSzPts val="1300"/>
              <a:buFont typeface="Maven Pro Medium"/>
              <a:buAutoNum type="arabicPeriod"/>
            </a:pPr>
            <a:r>
              <a:rPr lang="en">
                <a:solidFill>
                  <a:srgbClr val="434343"/>
                </a:solidFill>
                <a:latin typeface="Maven Pro Medium"/>
                <a:ea typeface="Maven Pro Medium"/>
                <a:cs typeface="Maven Pro Medium"/>
                <a:sym typeface="Maven Pro Medium"/>
              </a:rPr>
              <a:t>SSH Key creation for VMware Instance use</a:t>
            </a:r>
            <a:endParaRPr>
              <a:solidFill>
                <a:srgbClr val="434343"/>
              </a:solidFill>
              <a:latin typeface="Maven Pro Medium"/>
              <a:ea typeface="Maven Pro Medium"/>
              <a:cs typeface="Maven Pro Medium"/>
              <a:sym typeface="Maven Pro Medium"/>
            </a:endParaRPr>
          </a:p>
          <a:p>
            <a:pPr indent="-311150" lvl="0" marL="457200" rtl="0" algn="l">
              <a:lnSpc>
                <a:spcPct val="150000"/>
              </a:lnSpc>
              <a:spcBef>
                <a:spcPts val="0"/>
              </a:spcBef>
              <a:spcAft>
                <a:spcPts val="0"/>
              </a:spcAft>
              <a:buClr>
                <a:srgbClr val="434343"/>
              </a:buClr>
              <a:buSzPts val="1300"/>
              <a:buFont typeface="Maven Pro Medium"/>
              <a:buAutoNum type="arabicPeriod"/>
            </a:pPr>
            <a:r>
              <a:rPr lang="en">
                <a:solidFill>
                  <a:srgbClr val="434343"/>
                </a:solidFill>
                <a:latin typeface="Maven Pro Medium"/>
                <a:ea typeface="Maven Pro Medium"/>
                <a:cs typeface="Maven Pro Medium"/>
                <a:sym typeface="Maven Pro Medium"/>
              </a:rPr>
              <a:t>Terraform </a:t>
            </a:r>
            <a:r>
              <a:rPr lang="en">
                <a:solidFill>
                  <a:srgbClr val="434343"/>
                </a:solidFill>
                <a:latin typeface="Maven Pro Medium"/>
                <a:ea typeface="Maven Pro Medium"/>
                <a:cs typeface="Maven Pro Medium"/>
                <a:sym typeface="Maven Pro Medium"/>
              </a:rPr>
              <a:t>separates</a:t>
            </a:r>
            <a:r>
              <a:rPr lang="en">
                <a:solidFill>
                  <a:srgbClr val="434343"/>
                </a:solidFill>
                <a:latin typeface="Maven Pro Medium"/>
                <a:ea typeface="Maven Pro Medium"/>
                <a:cs typeface="Maven Pro Medium"/>
                <a:sym typeface="Maven Pro Medium"/>
              </a:rPr>
              <a:t> files for EKS, Nodes, VPC, Providers, IAM, Security Groups</a:t>
            </a:r>
            <a:endParaRPr>
              <a:solidFill>
                <a:srgbClr val="434343"/>
              </a:solidFill>
              <a:latin typeface="Maven Pro Medium"/>
              <a:ea typeface="Maven Pro Medium"/>
              <a:cs typeface="Maven Pro Medium"/>
              <a:sym typeface="Maven Pro Medium"/>
            </a:endParaRPr>
          </a:p>
          <a:p>
            <a:pPr indent="-311150" lvl="0" marL="457200" rtl="0" algn="l">
              <a:lnSpc>
                <a:spcPct val="150000"/>
              </a:lnSpc>
              <a:spcBef>
                <a:spcPts val="0"/>
              </a:spcBef>
              <a:spcAft>
                <a:spcPts val="0"/>
              </a:spcAft>
              <a:buClr>
                <a:srgbClr val="434343"/>
              </a:buClr>
              <a:buSzPts val="1300"/>
              <a:buFont typeface="Maven Pro Medium"/>
              <a:buAutoNum type="arabicPeriod"/>
            </a:pPr>
            <a:r>
              <a:rPr lang="en">
                <a:solidFill>
                  <a:srgbClr val="434343"/>
                </a:solidFill>
                <a:latin typeface="Maven Pro Medium"/>
                <a:ea typeface="Maven Pro Medium"/>
                <a:cs typeface="Maven Pro Medium"/>
                <a:sym typeface="Maven Pro Medium"/>
              </a:rPr>
              <a:t>Github Personal Access </a:t>
            </a:r>
            <a:r>
              <a:rPr lang="en">
                <a:solidFill>
                  <a:srgbClr val="434343"/>
                </a:solidFill>
                <a:latin typeface="Maven Pro Medium"/>
                <a:ea typeface="Maven Pro Medium"/>
                <a:cs typeface="Maven Pro Medium"/>
                <a:sym typeface="Maven Pro Medium"/>
              </a:rPr>
              <a:t>Token</a:t>
            </a:r>
            <a:endParaRPr>
              <a:solidFill>
                <a:srgbClr val="434343"/>
              </a:solidFill>
              <a:latin typeface="Maven Pro Medium"/>
              <a:ea typeface="Maven Pro Medium"/>
              <a:cs typeface="Maven Pro Medium"/>
              <a:sym typeface="Maven Pro Medium"/>
            </a:endParaRPr>
          </a:p>
          <a:p>
            <a:pPr indent="-311150" lvl="0" marL="457200" rtl="0" algn="l">
              <a:lnSpc>
                <a:spcPct val="150000"/>
              </a:lnSpc>
              <a:spcBef>
                <a:spcPts val="0"/>
              </a:spcBef>
              <a:spcAft>
                <a:spcPts val="0"/>
              </a:spcAft>
              <a:buClr>
                <a:srgbClr val="434343"/>
              </a:buClr>
              <a:buSzPts val="1300"/>
              <a:buFont typeface="Maven Pro Medium"/>
              <a:buAutoNum type="arabicPeriod"/>
            </a:pPr>
            <a:r>
              <a:rPr lang="en">
                <a:solidFill>
                  <a:srgbClr val="434343"/>
                </a:solidFill>
                <a:latin typeface="Maven Pro Medium"/>
                <a:ea typeface="Maven Pro Medium"/>
                <a:cs typeface="Maven Pro Medium"/>
                <a:sym typeface="Maven Pro Medium"/>
              </a:rPr>
              <a:t>Git Repository of Terraform files</a:t>
            </a:r>
            <a:endParaRPr>
              <a:solidFill>
                <a:srgbClr val="434343"/>
              </a:solidFill>
              <a:latin typeface="Maven Pro Medium"/>
              <a:ea typeface="Maven Pro Medium"/>
              <a:cs typeface="Maven Pro Medium"/>
              <a:sym typeface="Maven Pro Medium"/>
            </a:endParaRPr>
          </a:p>
          <a:p>
            <a:pPr indent="0" lvl="0" marL="914400" rtl="0" algn="l">
              <a:spcBef>
                <a:spcPts val="1200"/>
              </a:spcBef>
              <a:spcAft>
                <a:spcPts val="1200"/>
              </a:spcAft>
              <a:buNone/>
            </a:pPr>
            <a:r>
              <a:t/>
            </a:r>
            <a:endParaRPr>
              <a:solidFill>
                <a:srgbClr val="000000"/>
              </a:solidFill>
              <a:latin typeface="Maven Pro Medium"/>
              <a:ea typeface="Maven Pro Medium"/>
              <a:cs typeface="Maven Pro Medium"/>
              <a:sym typeface="Maven Pro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Scope</a:t>
            </a:r>
            <a:endParaRPr/>
          </a:p>
        </p:txBody>
      </p:sp>
      <p:sp>
        <p:nvSpPr>
          <p:cNvPr id="313" name="Google Shape;313;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Font typeface="Maven Pro Medium"/>
              <a:buChar char="●"/>
            </a:pPr>
            <a:r>
              <a:rPr lang="en" sz="1700">
                <a:latin typeface="Maven Pro Medium"/>
                <a:ea typeface="Maven Pro Medium"/>
                <a:cs typeface="Maven Pro Medium"/>
                <a:sym typeface="Maven Pro Medium"/>
              </a:rPr>
              <a:t>Automating Deployments</a:t>
            </a:r>
            <a:endParaRPr sz="1700">
              <a:latin typeface="Maven Pro Medium"/>
              <a:ea typeface="Maven Pro Medium"/>
              <a:cs typeface="Maven Pro Medium"/>
              <a:sym typeface="Maven Pro Medium"/>
            </a:endParaRPr>
          </a:p>
          <a:p>
            <a:pPr indent="-323850" lvl="1" marL="914400" rtl="0" algn="l">
              <a:spcBef>
                <a:spcPts val="0"/>
              </a:spcBef>
              <a:spcAft>
                <a:spcPts val="0"/>
              </a:spcAft>
              <a:buSzPts val="1500"/>
              <a:buFont typeface="Maven Pro Medium"/>
              <a:buChar char="○"/>
            </a:pPr>
            <a:r>
              <a:rPr lang="en" sz="1500">
                <a:latin typeface="Maven Pro Medium"/>
                <a:ea typeface="Maven Pro Medium"/>
                <a:cs typeface="Maven Pro Medium"/>
                <a:sym typeface="Maven Pro Medium"/>
              </a:rPr>
              <a:t>Integrate Jenkins to automate the deployment process for EKS clusters, ensuring seamless and consistent updates to the environment.</a:t>
            </a:r>
            <a:endParaRPr sz="1500">
              <a:latin typeface="Maven Pro Medium"/>
              <a:ea typeface="Maven Pro Medium"/>
              <a:cs typeface="Maven Pro Medium"/>
              <a:sym typeface="Maven Pro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Architecture</a:t>
            </a:r>
            <a:endParaRPr/>
          </a:p>
        </p:txBody>
      </p:sp>
      <p:pic>
        <p:nvPicPr>
          <p:cNvPr id="319" name="Google Shape;319;p20"/>
          <p:cNvPicPr preferRelativeResize="0"/>
          <p:nvPr/>
        </p:nvPicPr>
        <p:blipFill>
          <a:blip r:embed="rId3">
            <a:alphaModFix/>
          </a:blip>
          <a:stretch>
            <a:fillRect/>
          </a:stretch>
        </p:blipFill>
        <p:spPr>
          <a:xfrm>
            <a:off x="1357647" y="1214975"/>
            <a:ext cx="6718116" cy="37789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5900">
                <a:latin typeface="Maven Pro"/>
                <a:ea typeface="Maven Pro"/>
                <a:cs typeface="Maven Pro"/>
                <a:sym typeface="Maven Pro"/>
              </a:rPr>
              <a:t>       </a:t>
            </a:r>
            <a:r>
              <a:rPr b="1" lang="en" sz="5900">
                <a:latin typeface="Maven Pro"/>
                <a:ea typeface="Maven Pro"/>
                <a:cs typeface="Maven Pro"/>
                <a:sym typeface="Maven Pro"/>
              </a:rPr>
              <a:t>Thank You!</a:t>
            </a:r>
            <a:endParaRPr b="1" sz="5900">
              <a:latin typeface="Maven Pro"/>
              <a:ea typeface="Maven Pro"/>
              <a:cs typeface="Maven Pro"/>
              <a:sym typeface="Maven Pro"/>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