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Helios" panose="020B0604020202020204" charset="0"/>
      <p:regular r:id="rId20"/>
    </p:embeddedFont>
    <p:embeddedFont>
      <p:font typeface="Klein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836774"/>
            <a:ext cx="4702618" cy="1196310"/>
            <a:chOff x="0" y="0"/>
            <a:chExt cx="6270157" cy="1595080"/>
          </a:xfrm>
        </p:grpSpPr>
        <p:sp>
          <p:nvSpPr>
            <p:cNvPr id="4" name="Freeform 4"/>
            <p:cNvSpPr/>
            <p:nvPr/>
          </p:nvSpPr>
          <p:spPr>
            <a:xfrm>
              <a:off x="0" y="385417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19714" y="-47625"/>
              <a:ext cx="5150443" cy="164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MIT-113</a:t>
              </a:r>
            </a:p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COMPUTATIONAL FLUID DYNAMICS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76391" y="3954437"/>
            <a:ext cx="8115300" cy="3694489"/>
            <a:chOff x="0" y="0"/>
            <a:chExt cx="10820400" cy="4925985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10820400" cy="248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320"/>
                </a:lnSpc>
              </a:pPr>
              <a:r>
                <a:rPr lang="en-US" sz="61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LID DRIVEN CAVITY </a:t>
              </a:r>
              <a:r>
                <a:rPr lang="en-US" sz="6100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Presentation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719783"/>
              <a:ext cx="10498974" cy="2206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By: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Apoorv Bhardwaj - 23117026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Atharv Priyadarshi - 23117034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8921" y="209834"/>
            <a:ext cx="9750158" cy="4100067"/>
          </a:xfrm>
          <a:custGeom>
            <a:avLst/>
            <a:gdLst/>
            <a:ahLst/>
            <a:cxnLst/>
            <a:rect l="l" t="t" r="r" b="b"/>
            <a:pathLst>
              <a:path w="9750158" h="4100067">
                <a:moveTo>
                  <a:pt x="0" y="0"/>
                </a:moveTo>
                <a:lnTo>
                  <a:pt x="9750158" y="0"/>
                </a:lnTo>
                <a:lnTo>
                  <a:pt x="9750158" y="4100067"/>
                </a:lnTo>
                <a:lnTo>
                  <a:pt x="0" y="4100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16680" y="4309901"/>
            <a:ext cx="6004798" cy="6105642"/>
          </a:xfrm>
          <a:custGeom>
            <a:avLst/>
            <a:gdLst/>
            <a:ahLst/>
            <a:cxnLst/>
            <a:rect l="l" t="t" r="r" b="b"/>
            <a:pathLst>
              <a:path w="6004798" h="6105642">
                <a:moveTo>
                  <a:pt x="0" y="0"/>
                </a:moveTo>
                <a:lnTo>
                  <a:pt x="6004798" y="0"/>
                </a:lnTo>
                <a:lnTo>
                  <a:pt x="6004798" y="6105642"/>
                </a:lnTo>
                <a:lnTo>
                  <a:pt x="0" y="6105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3087" y="6516902"/>
            <a:ext cx="9616652" cy="165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plot shows the spatial positions of multiple individual tracer particles within the Re=100 flow field at a single moment. Most probably, it depicts the initial random or uniform seeding of these particles before they are set in motion by the fluid.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5696" y="133875"/>
            <a:ext cx="10136609" cy="3597544"/>
          </a:xfrm>
          <a:custGeom>
            <a:avLst/>
            <a:gdLst/>
            <a:ahLst/>
            <a:cxnLst/>
            <a:rect l="l" t="t" r="r" b="b"/>
            <a:pathLst>
              <a:path w="10136609" h="3597544">
                <a:moveTo>
                  <a:pt x="0" y="0"/>
                </a:moveTo>
                <a:lnTo>
                  <a:pt x="10136608" y="0"/>
                </a:lnTo>
                <a:lnTo>
                  <a:pt x="10136608" y="3597544"/>
                </a:lnTo>
                <a:lnTo>
                  <a:pt x="0" y="359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59941" y="4140247"/>
            <a:ext cx="8104727" cy="5687738"/>
          </a:xfrm>
          <a:custGeom>
            <a:avLst/>
            <a:gdLst/>
            <a:ahLst/>
            <a:cxnLst/>
            <a:rect l="l" t="t" r="r" b="b"/>
            <a:pathLst>
              <a:path w="8104727" h="5687738">
                <a:moveTo>
                  <a:pt x="0" y="0"/>
                </a:moveTo>
                <a:lnTo>
                  <a:pt x="8104727" y="0"/>
                </a:lnTo>
                <a:lnTo>
                  <a:pt x="8104727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7873" y="5719197"/>
            <a:ext cx="9862068" cy="24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stress is highest (in magnitude) at the corners where the moving lid meets the stationary side walls due to sharp velocity gradients.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stress is lowest (in magnitude) towards the middle of the lid.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negative values indicate that the force opposes the lid's motion.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7808" y="201118"/>
            <a:ext cx="10312385" cy="3872083"/>
          </a:xfrm>
          <a:custGeom>
            <a:avLst/>
            <a:gdLst/>
            <a:ahLst/>
            <a:cxnLst/>
            <a:rect l="l" t="t" r="r" b="b"/>
            <a:pathLst>
              <a:path w="10312385" h="3872083">
                <a:moveTo>
                  <a:pt x="0" y="0"/>
                </a:moveTo>
                <a:lnTo>
                  <a:pt x="10312384" y="0"/>
                </a:lnTo>
                <a:lnTo>
                  <a:pt x="10312384" y="3872084"/>
                </a:lnTo>
                <a:lnTo>
                  <a:pt x="0" y="387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35277" y="4073202"/>
            <a:ext cx="7529831" cy="6061514"/>
          </a:xfrm>
          <a:custGeom>
            <a:avLst/>
            <a:gdLst/>
            <a:ahLst/>
            <a:cxnLst/>
            <a:rect l="l" t="t" r="r" b="b"/>
            <a:pathLst>
              <a:path w="7529831" h="6061514">
                <a:moveTo>
                  <a:pt x="0" y="0"/>
                </a:moveTo>
                <a:lnTo>
                  <a:pt x="7529831" y="0"/>
                </a:lnTo>
                <a:lnTo>
                  <a:pt x="7529831" y="6061514"/>
                </a:lnTo>
                <a:lnTo>
                  <a:pt x="0" y="606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9236" y="5629489"/>
            <a:ext cx="10226041" cy="291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positive U-velocity (rightward flow) is seen at the top, driven by the lid.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Significant negative U-velocity (leftward flow) is seen in the lower part, representing the return flow of the main vortex.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Regions of near-zero U-velocity are found along the vertical walls and in the areas where the flow is primarily vertical or transitioning between rightward and leftward motion.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9883" y="4589850"/>
            <a:ext cx="8038117" cy="5697150"/>
          </a:xfrm>
          <a:custGeom>
            <a:avLst/>
            <a:gdLst/>
            <a:ahLst/>
            <a:cxnLst/>
            <a:rect l="l" t="t" r="r" b="b"/>
            <a:pathLst>
              <a:path w="8038117" h="5697150">
                <a:moveTo>
                  <a:pt x="0" y="0"/>
                </a:moveTo>
                <a:lnTo>
                  <a:pt x="8038117" y="0"/>
                </a:lnTo>
                <a:lnTo>
                  <a:pt x="8038117" y="5697150"/>
                </a:lnTo>
                <a:lnTo>
                  <a:pt x="0" y="569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6891" y="125384"/>
            <a:ext cx="9654218" cy="4316927"/>
          </a:xfrm>
          <a:custGeom>
            <a:avLst/>
            <a:gdLst/>
            <a:ahLst/>
            <a:cxnLst/>
            <a:rect l="l" t="t" r="r" b="b"/>
            <a:pathLst>
              <a:path w="9654218" h="4316927">
                <a:moveTo>
                  <a:pt x="0" y="0"/>
                </a:moveTo>
                <a:lnTo>
                  <a:pt x="9654218" y="0"/>
                </a:lnTo>
                <a:lnTo>
                  <a:pt x="9654218" y="4316927"/>
                </a:lnTo>
                <a:lnTo>
                  <a:pt x="0" y="4316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6095" y="6098575"/>
            <a:ext cx="9155293" cy="262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Zero horizontal velocity at the bottom stationary wall.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region of leftward flow in the lower part of the cavity.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point where the horizontal flow reverses direction (near the center of the primary vortex).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region of rightward flow in the upper part, culminating in the lid's velocity at the very top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5292" y="448795"/>
            <a:ext cx="11037417" cy="2763192"/>
          </a:xfrm>
          <a:custGeom>
            <a:avLst/>
            <a:gdLst/>
            <a:ahLst/>
            <a:cxnLst/>
            <a:rect l="l" t="t" r="r" b="b"/>
            <a:pathLst>
              <a:path w="11037417" h="2763192">
                <a:moveTo>
                  <a:pt x="0" y="0"/>
                </a:moveTo>
                <a:lnTo>
                  <a:pt x="11037416" y="0"/>
                </a:lnTo>
                <a:lnTo>
                  <a:pt x="11037416" y="2763192"/>
                </a:lnTo>
                <a:lnTo>
                  <a:pt x="0" y="2763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86855" y="3551696"/>
            <a:ext cx="7412715" cy="6087692"/>
          </a:xfrm>
          <a:custGeom>
            <a:avLst/>
            <a:gdLst/>
            <a:ahLst/>
            <a:cxnLst/>
            <a:rect l="l" t="t" r="r" b="b"/>
            <a:pathLst>
              <a:path w="7412715" h="6087692">
                <a:moveTo>
                  <a:pt x="0" y="0"/>
                </a:moveTo>
                <a:lnTo>
                  <a:pt x="7412715" y="0"/>
                </a:lnTo>
                <a:lnTo>
                  <a:pt x="7412715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428393"/>
            <a:ext cx="8540914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It demonstrates that the incompressibility condition (∇ ⋅ V = 0), which is fundamental for this type of flow, is being satisfied to a very high degree of numerical precision.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4485" y="285951"/>
            <a:ext cx="10539030" cy="3416099"/>
          </a:xfrm>
          <a:custGeom>
            <a:avLst/>
            <a:gdLst/>
            <a:ahLst/>
            <a:cxnLst/>
            <a:rect l="l" t="t" r="r" b="b"/>
            <a:pathLst>
              <a:path w="10539030" h="3416099">
                <a:moveTo>
                  <a:pt x="0" y="0"/>
                </a:moveTo>
                <a:lnTo>
                  <a:pt x="10539030" y="0"/>
                </a:lnTo>
                <a:lnTo>
                  <a:pt x="10539030" y="3416100"/>
                </a:lnTo>
                <a:lnTo>
                  <a:pt x="0" y="341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66544" y="3856177"/>
            <a:ext cx="7576045" cy="6051366"/>
          </a:xfrm>
          <a:custGeom>
            <a:avLst/>
            <a:gdLst/>
            <a:ahLst/>
            <a:cxnLst/>
            <a:rect l="l" t="t" r="r" b="b"/>
            <a:pathLst>
              <a:path w="7576045" h="6051366">
                <a:moveTo>
                  <a:pt x="0" y="0"/>
                </a:moveTo>
                <a:lnTo>
                  <a:pt x="7576045" y="0"/>
                </a:lnTo>
                <a:lnTo>
                  <a:pt x="7576045" y="6051366"/>
                </a:lnTo>
                <a:lnTo>
                  <a:pt x="0" y="6051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2762" y="5476605"/>
            <a:ext cx="8704525" cy="274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solid walls are streamlines (ψ=0).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large, dominant clockwise primary vortex occupies most of the cavity, with its center at the minimum ψ value.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Smaller, counter-clockwise secondary eddies are present in the bottom-right and top-left corners, and a very weak one in the bottom-left.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614005"/>
            <a:ext cx="5534402" cy="1816712"/>
            <a:chOff x="0" y="0"/>
            <a:chExt cx="7379203" cy="24222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Results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14680"/>
              <a:ext cx="702510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663587" y="1070410"/>
            <a:ext cx="7077991" cy="2152585"/>
            <a:chOff x="0" y="0"/>
            <a:chExt cx="9437321" cy="2870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9050"/>
              <a:ext cx="9437321" cy="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7"/>
                </a:lnSpc>
                <a:spcBef>
                  <a:spcPct val="0"/>
                </a:spcBef>
              </a:pPr>
              <a:r>
                <a:rPr lang="en-US" sz="3272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Validated Solver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8317"/>
              <a:ext cx="9437321" cy="2071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4"/>
                </a:lnSpc>
                <a:spcBef>
                  <a:spcPct val="0"/>
                </a:spcBef>
              </a:pPr>
              <a:r>
                <a:rPr lang="en-US" sz="223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implemented finite difference solver accurately captures the flow dynamics within the lid-driven cavity, showing strong agreement with benchmark data across a range of Reynolds numbers.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63587" y="3720913"/>
            <a:ext cx="7077991" cy="2251023"/>
            <a:chOff x="0" y="0"/>
            <a:chExt cx="9437321" cy="300136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9050"/>
              <a:ext cx="9437321" cy="1331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7"/>
                </a:lnSpc>
                <a:spcBef>
                  <a:spcPct val="0"/>
                </a:spcBef>
              </a:pPr>
              <a:r>
                <a:rPr lang="en-US" sz="3272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Flow Complexity with Reynolds Number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54569"/>
              <a:ext cx="9437321" cy="1546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4"/>
                </a:lnSpc>
                <a:spcBef>
                  <a:spcPct val="0"/>
                </a:spcBef>
              </a:pPr>
              <a:r>
                <a:rPr lang="en-US" sz="223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Simu</a:t>
              </a:r>
              <a:r>
                <a:rPr lang="en-US" sz="223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lations demonstrated the transition from smooth, laminar flow at low Reynolds numbers to more complex flow patterns, as the Reynolds number increases.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663587" y="6670616"/>
            <a:ext cx="7077991" cy="2153989"/>
            <a:chOff x="0" y="0"/>
            <a:chExt cx="9437321" cy="287198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9437321" cy="675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9"/>
                </a:lnSpc>
                <a:spcBef>
                  <a:spcPct val="0"/>
                </a:spcBef>
              </a:pPr>
              <a:r>
                <a:rPr lang="en-US" sz="3274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Effective Visualization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98869"/>
              <a:ext cx="9437321" cy="2073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6"/>
                </a:lnSpc>
                <a:spcBef>
                  <a:spcPct val="0"/>
                </a:spcBef>
              </a:pPr>
              <a:r>
                <a:rPr lang="en-US" sz="224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Generated visua</a:t>
              </a:r>
              <a:r>
                <a:rPr lang="en-US" sz="2240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lizations (velocity profiles, vorticity contours, streamlines, etc.) effectively communicate the flow behavior and provide insights into the influence of the moving lid and viscous effects.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3804983"/>
            <a:ext cx="7890480" cy="133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7"/>
              </a:lnSpc>
              <a:spcBef>
                <a:spcPct val="0"/>
              </a:spcBef>
            </a:pPr>
            <a:r>
              <a:rPr lang="en-US" sz="8781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975659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Object 9"/>
          <p:cNvGraphicFramePr/>
          <p:nvPr/>
        </p:nvGraphicFramePr>
        <p:xfrm>
          <a:off x="5744688" y="4762219"/>
          <a:ext cx="7586157" cy="427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9105900" imgH="5791200" progId="Excel.Sheet.12">
                  <p:embed/>
                </p:oleObj>
              </mc:Choice>
              <mc:Fallback>
                <p:oleObj name="Worksheet" r:id="rId7" imgW="9105900" imgH="579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4688" y="4762219"/>
                        <a:ext cx="7586157" cy="427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406087" y="1081268"/>
            <a:ext cx="17516729" cy="176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0"/>
              </a:lnSpc>
            </a:pPr>
            <a:r>
              <a:rPr lang="en-US" sz="5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Solving Lid Driven Cavity Problem By Vorticity Stream Function Form of Navier Stokes Equation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8272" y="215303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72291" y="1542219"/>
            <a:ext cx="6148356" cy="6354148"/>
            <a:chOff x="0" y="0"/>
            <a:chExt cx="6362700" cy="6575666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6350013" cy="6562979"/>
            </a:xfrm>
            <a:custGeom>
              <a:avLst/>
              <a:gdLst/>
              <a:ahLst/>
              <a:cxnLst/>
              <a:rect l="l" t="t" r="r" b="b"/>
              <a:pathLst>
                <a:path w="6350013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3514" r="-351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200078" y="1028700"/>
            <a:ext cx="7943922" cy="3264535"/>
            <a:chOff x="0" y="0"/>
            <a:chExt cx="10591896" cy="4352713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1059189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About the </a:t>
              </a:r>
            </a:p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Lid Driven Cavity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45111"/>
              <a:ext cx="956258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0078" y="3800009"/>
            <a:ext cx="6377004" cy="5458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23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lid-driven cavity problem, a standard CFD benchmark, simulates viscous, incompressible fluid flow within a square cavity driven solely by a moving lid.  Varying Reynolds numbers yield diverse flow patterns, from smooth laminar flow to complex vortex structures.  Finite difference methods and the vorticity-streamfunction formulation are commonly used for numerical solutions.  Key results visualized include velocity profiles, vorticity contours, and streamlines.  This problem serves as a valuable test case for evaluating numerical methods and understanding flow behavior in confined geometries.</a:t>
            </a:r>
          </a:p>
          <a:p>
            <a:pPr algn="l">
              <a:lnSpc>
                <a:spcPts val="3124"/>
              </a:lnSpc>
              <a:spcBef>
                <a:spcPct val="0"/>
              </a:spcBef>
            </a:pPr>
            <a:endParaRPr lang="en-US" sz="2231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521" y="1908106"/>
            <a:ext cx="10797570" cy="2790756"/>
          </a:xfrm>
          <a:custGeom>
            <a:avLst/>
            <a:gdLst/>
            <a:ahLst/>
            <a:cxnLst/>
            <a:rect l="l" t="t" r="r" b="b"/>
            <a:pathLst>
              <a:path w="10797570" h="2790756">
                <a:moveTo>
                  <a:pt x="0" y="0"/>
                </a:moveTo>
                <a:lnTo>
                  <a:pt x="10797570" y="0"/>
                </a:lnTo>
                <a:lnTo>
                  <a:pt x="10797570" y="2790756"/>
                </a:lnTo>
                <a:lnTo>
                  <a:pt x="0" y="279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7521" y="4972557"/>
            <a:ext cx="14503637" cy="4874418"/>
          </a:xfrm>
          <a:custGeom>
            <a:avLst/>
            <a:gdLst/>
            <a:ahLst/>
            <a:cxnLst/>
            <a:rect l="l" t="t" r="r" b="b"/>
            <a:pathLst>
              <a:path w="14503637" h="4874418">
                <a:moveTo>
                  <a:pt x="0" y="0"/>
                </a:moveTo>
                <a:lnTo>
                  <a:pt x="14503637" y="0"/>
                </a:lnTo>
                <a:lnTo>
                  <a:pt x="14503637" y="4874418"/>
                </a:lnTo>
                <a:lnTo>
                  <a:pt x="0" y="4874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6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5215" y="438784"/>
            <a:ext cx="10797570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Code And its Explaination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608" y="2007596"/>
            <a:ext cx="17442783" cy="5582890"/>
          </a:xfrm>
          <a:custGeom>
            <a:avLst/>
            <a:gdLst/>
            <a:ahLst/>
            <a:cxnLst/>
            <a:rect l="l" t="t" r="r" b="b"/>
            <a:pathLst>
              <a:path w="17442783" h="5582890">
                <a:moveTo>
                  <a:pt x="0" y="0"/>
                </a:moveTo>
                <a:lnTo>
                  <a:pt x="17442784" y="0"/>
                </a:lnTo>
                <a:lnTo>
                  <a:pt x="17442784" y="5582891"/>
                </a:lnTo>
                <a:lnTo>
                  <a:pt x="0" y="5582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59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585" y="1637316"/>
            <a:ext cx="17752830" cy="7012368"/>
          </a:xfrm>
          <a:custGeom>
            <a:avLst/>
            <a:gdLst/>
            <a:ahLst/>
            <a:cxnLst/>
            <a:rect l="l" t="t" r="r" b="b"/>
            <a:pathLst>
              <a:path w="17752830" h="7012368">
                <a:moveTo>
                  <a:pt x="0" y="0"/>
                </a:moveTo>
                <a:lnTo>
                  <a:pt x="17752830" y="0"/>
                </a:lnTo>
                <a:lnTo>
                  <a:pt x="17752830" y="7012368"/>
                </a:lnTo>
                <a:lnTo>
                  <a:pt x="0" y="7012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9378" y="1988424"/>
            <a:ext cx="17909245" cy="5821998"/>
          </a:xfrm>
          <a:custGeom>
            <a:avLst/>
            <a:gdLst/>
            <a:ahLst/>
            <a:cxnLst/>
            <a:rect l="l" t="t" r="r" b="b"/>
            <a:pathLst>
              <a:path w="17909245" h="5821998">
                <a:moveTo>
                  <a:pt x="0" y="0"/>
                </a:moveTo>
                <a:lnTo>
                  <a:pt x="17909244" y="0"/>
                </a:lnTo>
                <a:lnTo>
                  <a:pt x="17909244" y="5821998"/>
                </a:lnTo>
                <a:lnTo>
                  <a:pt x="0" y="5821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58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20024" y="1281813"/>
            <a:ext cx="8973432" cy="2866911"/>
          </a:xfrm>
          <a:custGeom>
            <a:avLst/>
            <a:gdLst/>
            <a:ahLst/>
            <a:cxnLst/>
            <a:rect l="l" t="t" r="r" b="b"/>
            <a:pathLst>
              <a:path w="8973432" h="2866911">
                <a:moveTo>
                  <a:pt x="0" y="0"/>
                </a:moveTo>
                <a:lnTo>
                  <a:pt x="8973431" y="0"/>
                </a:lnTo>
                <a:lnTo>
                  <a:pt x="8973431" y="2866911"/>
                </a:lnTo>
                <a:lnTo>
                  <a:pt x="0" y="2866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68237" y="4401837"/>
            <a:ext cx="6450436" cy="5345799"/>
          </a:xfrm>
          <a:custGeom>
            <a:avLst/>
            <a:gdLst/>
            <a:ahLst/>
            <a:cxnLst/>
            <a:rect l="l" t="t" r="r" b="b"/>
            <a:pathLst>
              <a:path w="6450436" h="5345799">
                <a:moveTo>
                  <a:pt x="0" y="0"/>
                </a:moveTo>
                <a:lnTo>
                  <a:pt x="6450436" y="0"/>
                </a:lnTo>
                <a:lnTo>
                  <a:pt x="6450436" y="5345798"/>
                </a:lnTo>
                <a:lnTo>
                  <a:pt x="0" y="534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6136" y="4586424"/>
            <a:ext cx="10168837" cy="278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graph depicts the  distribution of local fluid rotation within a square domain for a flow at a Reynolds number of 100. It clearly shows a  primary vortex with positive vorticity in the top-right corner and weaker, secondary eddies with negative vorticity developing in the bottom-right and top-left corners. A much weaker, or nascent, eddy might be present in the bottom-left. The center of the domain experiences very little rotation.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143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7"/>
              </a:lnSpc>
              <a:spcBef>
                <a:spcPct val="0"/>
              </a:spcBef>
            </a:pPr>
            <a:r>
              <a:rPr lang="en-US" sz="3272" b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Code snippets for plots and their summaries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0239" y="233461"/>
            <a:ext cx="11047523" cy="2784833"/>
          </a:xfrm>
          <a:custGeom>
            <a:avLst/>
            <a:gdLst/>
            <a:ahLst/>
            <a:cxnLst/>
            <a:rect l="l" t="t" r="r" b="b"/>
            <a:pathLst>
              <a:path w="11047523" h="2784833">
                <a:moveTo>
                  <a:pt x="0" y="0"/>
                </a:moveTo>
                <a:lnTo>
                  <a:pt x="11047522" y="0"/>
                </a:lnTo>
                <a:lnTo>
                  <a:pt x="11047522" y="2784833"/>
                </a:lnTo>
                <a:lnTo>
                  <a:pt x="0" y="27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51959" y="3325063"/>
            <a:ext cx="6584082" cy="6755753"/>
          </a:xfrm>
          <a:custGeom>
            <a:avLst/>
            <a:gdLst/>
            <a:ahLst/>
            <a:cxnLst/>
            <a:rect l="l" t="t" r="r" b="b"/>
            <a:pathLst>
              <a:path w="6584082" h="6755753">
                <a:moveTo>
                  <a:pt x="0" y="0"/>
                </a:moveTo>
                <a:lnTo>
                  <a:pt x="6584082" y="0"/>
                </a:lnTo>
                <a:lnTo>
                  <a:pt x="6584082" y="6755753"/>
                </a:lnTo>
                <a:lnTo>
                  <a:pt x="0" y="6755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Custom</PresentationFormat>
  <Paragraphs>36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Helios</vt:lpstr>
      <vt:lpstr>Calibri</vt:lpstr>
      <vt:lpstr>Klein Bold</vt:lpstr>
      <vt:lpstr>Canva Sans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 DRIVEN CAVITY Project Presentation</dc:title>
  <cp:lastModifiedBy>ATHARV PRIYADARSHI</cp:lastModifiedBy>
  <cp:revision>2</cp:revision>
  <dcterms:created xsi:type="dcterms:W3CDTF">2006-08-16T00:00:00Z</dcterms:created>
  <dcterms:modified xsi:type="dcterms:W3CDTF">2025-05-15T10:38:50Z</dcterms:modified>
  <dc:identifier>DAGnc2W2jY4</dc:identifier>
</cp:coreProperties>
</file>