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Canva Sans" panose="020B0604020202020204" charset="0"/>
      <p:regular r:id="rId19"/>
    </p:embeddedFont>
    <p:embeddedFont>
      <p:font typeface="Helios" panose="020B0604020202020204" charset="0"/>
      <p:regular r:id="rId20"/>
    </p:embeddedFont>
    <p:embeddedFont>
      <p:font typeface="Klein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66927" y="-4280359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836774"/>
            <a:ext cx="4702618" cy="1196310"/>
            <a:chOff x="0" y="0"/>
            <a:chExt cx="6270157" cy="1595080"/>
          </a:xfrm>
        </p:grpSpPr>
        <p:sp>
          <p:nvSpPr>
            <p:cNvPr id="4" name="Freeform 4"/>
            <p:cNvSpPr/>
            <p:nvPr/>
          </p:nvSpPr>
          <p:spPr>
            <a:xfrm>
              <a:off x="0" y="385417"/>
              <a:ext cx="785282" cy="824246"/>
            </a:xfrm>
            <a:custGeom>
              <a:avLst/>
              <a:gdLst/>
              <a:ahLst/>
              <a:cxnLst/>
              <a:rect l="l" t="t" r="r" b="b"/>
              <a:pathLst>
                <a:path w="785282" h="824246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119714" y="-47625"/>
              <a:ext cx="5150443" cy="1642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1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F4F4F4"/>
                  </a:solidFill>
                  <a:latin typeface="Helios"/>
                  <a:ea typeface="Helios"/>
                  <a:cs typeface="Helios"/>
                  <a:sym typeface="Helios"/>
                </a:rPr>
                <a:t>MIT-113</a:t>
              </a:r>
            </a:p>
            <a:p>
              <a:pPr algn="l">
                <a:lnSpc>
                  <a:spcPts val="3361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F4F4F4"/>
                  </a:solidFill>
                  <a:latin typeface="Helios"/>
                  <a:ea typeface="Helios"/>
                  <a:cs typeface="Helios"/>
                  <a:sym typeface="Helios"/>
                </a:rPr>
                <a:t>COMPUTATIONAL FLUID DYNAMICS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-3407200" y="4432068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876391" y="3954437"/>
            <a:ext cx="8115300" cy="3694489"/>
            <a:chOff x="0" y="0"/>
            <a:chExt cx="10820400" cy="4925985"/>
          </a:xfrm>
        </p:grpSpPr>
        <p:sp>
          <p:nvSpPr>
            <p:cNvPr id="9" name="TextBox 9"/>
            <p:cNvSpPr txBox="1"/>
            <p:nvPr/>
          </p:nvSpPr>
          <p:spPr>
            <a:xfrm>
              <a:off x="0" y="-19050"/>
              <a:ext cx="10820400" cy="2482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320"/>
                </a:lnSpc>
              </a:pPr>
              <a:r>
                <a:rPr lang="en-US" sz="6100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LID DRIVEN CAVITY </a:t>
              </a:r>
              <a:r>
                <a:rPr lang="en-US" sz="6100" b="1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Project Presentation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719783"/>
              <a:ext cx="10498974" cy="2206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Presented By:</a:t>
              </a:r>
            </a:p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Apoorv Bhardwaj - 23117026</a:t>
              </a:r>
            </a:p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Atharv Priyadarshi - 23117034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68921" y="209834"/>
            <a:ext cx="9750158" cy="4100067"/>
          </a:xfrm>
          <a:custGeom>
            <a:avLst/>
            <a:gdLst/>
            <a:ahLst/>
            <a:cxnLst/>
            <a:rect l="l" t="t" r="r" b="b"/>
            <a:pathLst>
              <a:path w="9750158" h="4100067">
                <a:moveTo>
                  <a:pt x="0" y="0"/>
                </a:moveTo>
                <a:lnTo>
                  <a:pt x="9750158" y="0"/>
                </a:lnTo>
                <a:lnTo>
                  <a:pt x="9750158" y="4100067"/>
                </a:lnTo>
                <a:lnTo>
                  <a:pt x="0" y="41000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016680" y="4309901"/>
            <a:ext cx="6004798" cy="6105642"/>
          </a:xfrm>
          <a:custGeom>
            <a:avLst/>
            <a:gdLst/>
            <a:ahLst/>
            <a:cxnLst/>
            <a:rect l="l" t="t" r="r" b="b"/>
            <a:pathLst>
              <a:path w="6004798" h="6105642">
                <a:moveTo>
                  <a:pt x="0" y="0"/>
                </a:moveTo>
                <a:lnTo>
                  <a:pt x="6004798" y="0"/>
                </a:lnTo>
                <a:lnTo>
                  <a:pt x="6004798" y="6105642"/>
                </a:lnTo>
                <a:lnTo>
                  <a:pt x="0" y="6105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93087" y="6516902"/>
            <a:ext cx="9616652" cy="1653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plot shows the spatial positions of multiple individual tracer particles within the Re=100 flow field at a single moment. Most probably, it depicts the initial random or uniform seeding of these particles before they are set in motion by the fluid.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75696" y="133875"/>
            <a:ext cx="10136609" cy="3597544"/>
          </a:xfrm>
          <a:custGeom>
            <a:avLst/>
            <a:gdLst/>
            <a:ahLst/>
            <a:cxnLst/>
            <a:rect l="l" t="t" r="r" b="b"/>
            <a:pathLst>
              <a:path w="10136609" h="3597544">
                <a:moveTo>
                  <a:pt x="0" y="0"/>
                </a:moveTo>
                <a:lnTo>
                  <a:pt x="10136608" y="0"/>
                </a:lnTo>
                <a:lnTo>
                  <a:pt x="10136608" y="3597544"/>
                </a:lnTo>
                <a:lnTo>
                  <a:pt x="0" y="359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59941" y="4140247"/>
            <a:ext cx="8104727" cy="5687738"/>
          </a:xfrm>
          <a:custGeom>
            <a:avLst/>
            <a:gdLst/>
            <a:ahLst/>
            <a:cxnLst/>
            <a:rect l="l" t="t" r="r" b="b"/>
            <a:pathLst>
              <a:path w="8104727" h="5687738">
                <a:moveTo>
                  <a:pt x="0" y="0"/>
                </a:moveTo>
                <a:lnTo>
                  <a:pt x="8104727" y="0"/>
                </a:lnTo>
                <a:lnTo>
                  <a:pt x="8104727" y="5687738"/>
                </a:lnTo>
                <a:lnTo>
                  <a:pt x="0" y="56877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97873" y="5719197"/>
            <a:ext cx="9862068" cy="2491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stress is highest (in magnitude) at the corners where the moving lid meets the stationary side walls due to sharp velocity gradients.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stress is lowest (in magnitude) towards the middle of the lid.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negative values indicate that the force opposes the lid's motion.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87808" y="201118"/>
            <a:ext cx="10312385" cy="3872083"/>
          </a:xfrm>
          <a:custGeom>
            <a:avLst/>
            <a:gdLst/>
            <a:ahLst/>
            <a:cxnLst/>
            <a:rect l="l" t="t" r="r" b="b"/>
            <a:pathLst>
              <a:path w="10312385" h="3872083">
                <a:moveTo>
                  <a:pt x="0" y="0"/>
                </a:moveTo>
                <a:lnTo>
                  <a:pt x="10312384" y="0"/>
                </a:lnTo>
                <a:lnTo>
                  <a:pt x="10312384" y="3872084"/>
                </a:lnTo>
                <a:lnTo>
                  <a:pt x="0" y="38720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535277" y="4073202"/>
            <a:ext cx="7529831" cy="6061514"/>
          </a:xfrm>
          <a:custGeom>
            <a:avLst/>
            <a:gdLst/>
            <a:ahLst/>
            <a:cxnLst/>
            <a:rect l="l" t="t" r="r" b="b"/>
            <a:pathLst>
              <a:path w="7529831" h="6061514">
                <a:moveTo>
                  <a:pt x="0" y="0"/>
                </a:moveTo>
                <a:lnTo>
                  <a:pt x="7529831" y="0"/>
                </a:lnTo>
                <a:lnTo>
                  <a:pt x="7529831" y="6061514"/>
                </a:lnTo>
                <a:lnTo>
                  <a:pt x="0" y="60615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9236" y="5629489"/>
            <a:ext cx="10226041" cy="2910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High positive U-velocity (rightward flow) is seen at the top, driven by the lid.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Significant negative U-velocity (leftward flow) is seen in the lower part, representing the return flow of the main vortex.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Regions of near-zero U-velocity are found along the vertical walls and in the areas where the flow is primarily vertical or transitioning between rightward and leftward motion.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49883" y="4589850"/>
            <a:ext cx="8038117" cy="5697150"/>
          </a:xfrm>
          <a:custGeom>
            <a:avLst/>
            <a:gdLst/>
            <a:ahLst/>
            <a:cxnLst/>
            <a:rect l="l" t="t" r="r" b="b"/>
            <a:pathLst>
              <a:path w="8038117" h="5697150">
                <a:moveTo>
                  <a:pt x="0" y="0"/>
                </a:moveTo>
                <a:lnTo>
                  <a:pt x="8038117" y="0"/>
                </a:lnTo>
                <a:lnTo>
                  <a:pt x="8038117" y="5697150"/>
                </a:lnTo>
                <a:lnTo>
                  <a:pt x="0" y="5697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16891" y="125384"/>
            <a:ext cx="9654218" cy="4316927"/>
          </a:xfrm>
          <a:custGeom>
            <a:avLst/>
            <a:gdLst/>
            <a:ahLst/>
            <a:cxnLst/>
            <a:rect l="l" t="t" r="r" b="b"/>
            <a:pathLst>
              <a:path w="9654218" h="4316927">
                <a:moveTo>
                  <a:pt x="0" y="0"/>
                </a:moveTo>
                <a:lnTo>
                  <a:pt x="9654218" y="0"/>
                </a:lnTo>
                <a:lnTo>
                  <a:pt x="9654218" y="4316927"/>
                </a:lnTo>
                <a:lnTo>
                  <a:pt x="0" y="4316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76095" y="6098575"/>
            <a:ext cx="9155293" cy="2622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Zero horizontal velocity at the bottom stationary wall.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region of leftward flow in the lower part of the cavity.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point where the horizontal flow reverses direction (near the center of the primary vortex).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region of rightward flow in the upper part, culminating in the lid's velocity at the very top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25292" y="448795"/>
            <a:ext cx="11037417" cy="2763192"/>
          </a:xfrm>
          <a:custGeom>
            <a:avLst/>
            <a:gdLst/>
            <a:ahLst/>
            <a:cxnLst/>
            <a:rect l="l" t="t" r="r" b="b"/>
            <a:pathLst>
              <a:path w="11037417" h="2763192">
                <a:moveTo>
                  <a:pt x="0" y="0"/>
                </a:moveTo>
                <a:lnTo>
                  <a:pt x="11037416" y="0"/>
                </a:lnTo>
                <a:lnTo>
                  <a:pt x="11037416" y="2763192"/>
                </a:lnTo>
                <a:lnTo>
                  <a:pt x="0" y="2763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386855" y="3551696"/>
            <a:ext cx="7412715" cy="6087692"/>
          </a:xfrm>
          <a:custGeom>
            <a:avLst/>
            <a:gdLst/>
            <a:ahLst/>
            <a:cxnLst/>
            <a:rect l="l" t="t" r="r" b="b"/>
            <a:pathLst>
              <a:path w="7412715" h="6087692">
                <a:moveTo>
                  <a:pt x="0" y="0"/>
                </a:moveTo>
                <a:lnTo>
                  <a:pt x="7412715" y="0"/>
                </a:lnTo>
                <a:lnTo>
                  <a:pt x="7412715" y="6087692"/>
                </a:lnTo>
                <a:lnTo>
                  <a:pt x="0" y="60876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5428393"/>
            <a:ext cx="8540914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 It demonstrates that the incompressibility condition (∇ ⋅ V = 0), which is fundamental for this type of flow, is being satisfied to a very high degree of numerical precision.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74485" y="285951"/>
            <a:ext cx="10539030" cy="3416099"/>
          </a:xfrm>
          <a:custGeom>
            <a:avLst/>
            <a:gdLst/>
            <a:ahLst/>
            <a:cxnLst/>
            <a:rect l="l" t="t" r="r" b="b"/>
            <a:pathLst>
              <a:path w="10539030" h="3416099">
                <a:moveTo>
                  <a:pt x="0" y="0"/>
                </a:moveTo>
                <a:lnTo>
                  <a:pt x="10539030" y="0"/>
                </a:lnTo>
                <a:lnTo>
                  <a:pt x="10539030" y="3416100"/>
                </a:lnTo>
                <a:lnTo>
                  <a:pt x="0" y="341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366544" y="3856177"/>
            <a:ext cx="7576045" cy="6051366"/>
          </a:xfrm>
          <a:custGeom>
            <a:avLst/>
            <a:gdLst/>
            <a:ahLst/>
            <a:cxnLst/>
            <a:rect l="l" t="t" r="r" b="b"/>
            <a:pathLst>
              <a:path w="7576045" h="6051366">
                <a:moveTo>
                  <a:pt x="0" y="0"/>
                </a:moveTo>
                <a:lnTo>
                  <a:pt x="7576045" y="0"/>
                </a:lnTo>
                <a:lnTo>
                  <a:pt x="7576045" y="6051366"/>
                </a:lnTo>
                <a:lnTo>
                  <a:pt x="0" y="60513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12762" y="5476605"/>
            <a:ext cx="8704525" cy="2743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The solid walls are streamlines (ψ=0).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A large, dominant clockwise primary vortex occupies most of the cavity, with its center at the minimum ψ value.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Smaller, counter-clockwise secondary eddies are present in the bottom-right and top-left corners, and a very weak one in the bottom-left.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296844" y="-1836715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4614005"/>
            <a:ext cx="5534402" cy="1816712"/>
            <a:chOff x="0" y="0"/>
            <a:chExt cx="7379203" cy="2422282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7379203" cy="1494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Results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714680"/>
              <a:ext cx="7025100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733254" y="2143069"/>
            <a:ext cx="425574" cy="566744"/>
          </a:xfrm>
          <a:custGeom>
            <a:avLst/>
            <a:gdLst/>
            <a:ahLst/>
            <a:cxnLst/>
            <a:rect l="l" t="t" r="r" b="b"/>
            <a:pathLst>
              <a:path w="425574" h="566744">
                <a:moveTo>
                  <a:pt x="0" y="0"/>
                </a:moveTo>
                <a:lnTo>
                  <a:pt x="425574" y="0"/>
                </a:lnTo>
                <a:lnTo>
                  <a:pt x="425574" y="566745"/>
                </a:lnTo>
                <a:lnTo>
                  <a:pt x="0" y="5667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663587" y="1070410"/>
            <a:ext cx="7077991" cy="2152585"/>
            <a:chOff x="0" y="0"/>
            <a:chExt cx="9437321" cy="2870114"/>
          </a:xfrm>
        </p:grpSpPr>
        <p:sp>
          <p:nvSpPr>
            <p:cNvPr id="8" name="TextBox 8"/>
            <p:cNvSpPr txBox="1"/>
            <p:nvPr/>
          </p:nvSpPr>
          <p:spPr>
            <a:xfrm>
              <a:off x="0" y="-19050"/>
              <a:ext cx="9437321" cy="675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7"/>
                </a:lnSpc>
                <a:spcBef>
                  <a:spcPct val="0"/>
                </a:spcBef>
              </a:pPr>
              <a:r>
                <a:rPr lang="en-US" sz="3272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Validated Solver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798317"/>
              <a:ext cx="9437321" cy="20717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34"/>
                </a:lnSpc>
                <a:spcBef>
                  <a:spcPct val="0"/>
                </a:spcBef>
              </a:pPr>
              <a:r>
                <a:rPr lang="en-US" sz="223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The implemented finite difference solver accurately captures the flow dynamics within the lid-driven cavity, showing strong agreement with benchmark data across a range of Reynolds numbers.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663587" y="3720913"/>
            <a:ext cx="7077991" cy="2251023"/>
            <a:chOff x="0" y="0"/>
            <a:chExt cx="9437321" cy="3001364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19050"/>
              <a:ext cx="9437321" cy="1331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7"/>
                </a:lnSpc>
                <a:spcBef>
                  <a:spcPct val="0"/>
                </a:spcBef>
              </a:pPr>
              <a:r>
                <a:rPr lang="en-US" sz="3272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Flow Complexity with Reynolds Number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454569"/>
              <a:ext cx="9437321" cy="15467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34"/>
                </a:lnSpc>
                <a:spcBef>
                  <a:spcPct val="0"/>
                </a:spcBef>
              </a:pPr>
              <a:r>
                <a:rPr lang="en-US" sz="223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Simu</a:t>
              </a:r>
              <a:r>
                <a:rPr lang="en-US" sz="223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lations demonstrated the transition from smooth, laminar flow at low Reynolds numbers to more complex flow patterns, as the Reynolds number increases.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663587" y="6670616"/>
            <a:ext cx="7077991" cy="2153989"/>
            <a:chOff x="0" y="0"/>
            <a:chExt cx="9437321" cy="2871985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19050"/>
              <a:ext cx="9437321" cy="6757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9"/>
                </a:lnSpc>
                <a:spcBef>
                  <a:spcPct val="0"/>
                </a:spcBef>
              </a:pPr>
              <a:r>
                <a:rPr lang="en-US" sz="3274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Effective Visualization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798869"/>
              <a:ext cx="9437321" cy="20731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36"/>
                </a:lnSpc>
                <a:spcBef>
                  <a:spcPct val="0"/>
                </a:spcBef>
              </a:pPr>
              <a:r>
                <a:rPr lang="en-US" sz="224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Generated visua</a:t>
              </a:r>
              <a:r>
                <a:rPr lang="en-US" sz="2240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lizations (velocity profiles, vorticity contours, streamlines, etc.) effectively communicate the flow behavior and provide insights into the influence of the moving lid and viscous effects.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48200" y="3804983"/>
            <a:ext cx="7890480" cy="1338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37"/>
              </a:lnSpc>
              <a:spcBef>
                <a:spcPct val="0"/>
              </a:spcBef>
            </a:pPr>
            <a:r>
              <a:rPr lang="en-US" sz="8781" b="1" dirty="0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18288000" cy="3773114"/>
            <a:chOff x="0" y="0"/>
            <a:chExt cx="24384000" cy="503081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0" y="3975659"/>
            <a:ext cx="18288000" cy="6513886"/>
            <a:chOff x="0" y="0"/>
            <a:chExt cx="4816593" cy="17155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333203" y="967874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9" name="Object 9"/>
          <p:cNvGraphicFramePr/>
          <p:nvPr>
            <p:extLst>
              <p:ext uri="{D42A27DB-BD31-4B8C-83A1-F6EECF244321}">
                <p14:modId xmlns:p14="http://schemas.microsoft.com/office/powerpoint/2010/main" val="3163992022"/>
              </p:ext>
            </p:extLst>
          </p:nvPr>
        </p:nvGraphicFramePr>
        <p:xfrm>
          <a:off x="1066800" y="4499038"/>
          <a:ext cx="7586157" cy="427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9105900" imgH="5791200" progId="Excel.Sheet.12">
                  <p:embed/>
                </p:oleObj>
              </mc:Choice>
              <mc:Fallback>
                <p:oleObj name="Worksheet" r:id="rId7" imgW="9105900" imgH="5791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4499038"/>
                        <a:ext cx="7586157" cy="4274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10"/>
          <p:cNvSpPr txBox="1"/>
          <p:nvPr/>
        </p:nvSpPr>
        <p:spPr>
          <a:xfrm>
            <a:off x="406087" y="1081268"/>
            <a:ext cx="17516729" cy="1769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20"/>
              </a:lnSpc>
            </a:pPr>
            <a:r>
              <a:rPr lang="en-US" sz="5400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Solving Lid Driven Cavity Problem By Vorticity Stream Function Form of Navier Stokes Equation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235741-3484-9592-8C2B-5C2C0CAE0DD5}"/>
              </a:ext>
            </a:extLst>
          </p:cNvPr>
          <p:cNvSpPr txBox="1"/>
          <p:nvPr/>
        </p:nvSpPr>
        <p:spPr>
          <a:xfrm>
            <a:off x="8915400" y="6000250"/>
            <a:ext cx="87630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GITHUB LINK</a:t>
            </a:r>
            <a:r>
              <a:rPr lang="en-IN" sz="4000" dirty="0"/>
              <a:t>:</a:t>
            </a:r>
          </a:p>
          <a:p>
            <a:r>
              <a:rPr lang="en-IN" sz="3500" dirty="0"/>
              <a:t>https://github.com/atharv-pdarshi/Lid_driven_cavity_problem.git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18272" y="215303"/>
            <a:ext cx="9856393" cy="9856393"/>
            <a:chOff x="0" y="0"/>
            <a:chExt cx="13141858" cy="13141858"/>
          </a:xfrm>
        </p:grpSpPr>
        <p:sp>
          <p:nvSpPr>
            <p:cNvPr id="3" name="Freeform 3"/>
            <p:cNvSpPr/>
            <p:nvPr/>
          </p:nvSpPr>
          <p:spPr>
            <a:xfrm rot="-1200957">
              <a:off x="1444916" y="1444916"/>
              <a:ext cx="10252025" cy="10252025"/>
            </a:xfrm>
            <a:custGeom>
              <a:avLst/>
              <a:gdLst/>
              <a:ahLst/>
              <a:cxnLst/>
              <a:rect l="l" t="t" r="r" b="b"/>
              <a:pathLst>
                <a:path w="10252025" h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11122" y="1311122"/>
              <a:ext cx="10252025" cy="10252025"/>
            </a:xfrm>
            <a:custGeom>
              <a:avLst/>
              <a:gdLst/>
              <a:ahLst/>
              <a:cxnLst/>
              <a:rect l="l" t="t" r="r" b="b"/>
              <a:pathLst>
                <a:path w="10252025" h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0272291" y="1542219"/>
            <a:ext cx="6148356" cy="6354148"/>
            <a:chOff x="0" y="0"/>
            <a:chExt cx="6362700" cy="6575666"/>
          </a:xfrm>
        </p:grpSpPr>
        <p:sp>
          <p:nvSpPr>
            <p:cNvPr id="6" name="Freeform 6"/>
            <p:cNvSpPr/>
            <p:nvPr/>
          </p:nvSpPr>
          <p:spPr>
            <a:xfrm>
              <a:off x="6350" y="6350"/>
              <a:ext cx="6350013" cy="6562979"/>
            </a:xfrm>
            <a:custGeom>
              <a:avLst/>
              <a:gdLst/>
              <a:ahLst/>
              <a:cxnLst/>
              <a:rect l="l" t="t" r="r" b="b"/>
              <a:pathLst>
                <a:path w="6350013" h="6562979">
                  <a:moveTo>
                    <a:pt x="6350000" y="5480583"/>
                  </a:moveTo>
                  <a:cubicBezTo>
                    <a:pt x="6350000" y="6078372"/>
                    <a:pt x="5865419" y="6562979"/>
                    <a:pt x="5267617" y="6562979"/>
                  </a:cubicBezTo>
                  <a:lnTo>
                    <a:pt x="1082383" y="6562979"/>
                  </a:lnTo>
                  <a:cubicBezTo>
                    <a:pt x="484594" y="6562979"/>
                    <a:pt x="0" y="6078385"/>
                    <a:pt x="0" y="5480583"/>
                  </a:cubicBezTo>
                  <a:lnTo>
                    <a:pt x="0" y="1082383"/>
                  </a:lnTo>
                  <a:cubicBezTo>
                    <a:pt x="0" y="484594"/>
                    <a:pt x="484581" y="0"/>
                    <a:pt x="1082383" y="0"/>
                  </a:cubicBezTo>
                  <a:lnTo>
                    <a:pt x="5267630" y="0"/>
                  </a:lnTo>
                  <a:cubicBezTo>
                    <a:pt x="5865419" y="0"/>
                    <a:pt x="6350013" y="484594"/>
                    <a:pt x="6350013" y="1082383"/>
                  </a:cubicBezTo>
                  <a:lnTo>
                    <a:pt x="6350013" y="5480583"/>
                  </a:lnTo>
                  <a:close/>
                </a:path>
              </a:pathLst>
            </a:custGeom>
            <a:blipFill>
              <a:blip r:embed="rId4"/>
              <a:stretch>
                <a:fillRect l="-3514" r="-3514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200078" y="1028700"/>
            <a:ext cx="7943922" cy="3264535"/>
            <a:chOff x="0" y="0"/>
            <a:chExt cx="10591896" cy="4352713"/>
          </a:xfrm>
        </p:grpSpPr>
        <p:sp>
          <p:nvSpPr>
            <p:cNvPr id="8" name="TextBox 8"/>
            <p:cNvSpPr txBox="1"/>
            <p:nvPr/>
          </p:nvSpPr>
          <p:spPr>
            <a:xfrm>
              <a:off x="0" y="-76200"/>
              <a:ext cx="10591896" cy="30310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About the </a:t>
              </a:r>
            </a:p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Lid Driven Cavity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645111"/>
              <a:ext cx="9562581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200078" y="3800009"/>
            <a:ext cx="6377004" cy="5458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4"/>
              </a:lnSpc>
              <a:spcBef>
                <a:spcPct val="0"/>
              </a:spcBef>
            </a:pPr>
            <a:r>
              <a:rPr lang="en-US" sz="2231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The lid-driven cavity problem, a standard CFD benchmark, simulates viscous, incompressible fluid flow within a square cavity driven solely by a moving lid.  Varying Reynolds numbers yield diverse flow patterns, from smooth laminar flow to complex vortex structures.  Finite difference methods and the vorticity-streamfunction formulation are commonly used for numerical solutions.  Key results visualized include velocity profiles, vorticity contours, and streamlines.  This problem serves as a valuable test case for evaluating numerical methods and understanding flow behavior in confined geometries.</a:t>
            </a:r>
          </a:p>
          <a:p>
            <a:pPr algn="l">
              <a:lnSpc>
                <a:spcPts val="3124"/>
              </a:lnSpc>
              <a:spcBef>
                <a:spcPct val="0"/>
              </a:spcBef>
            </a:pPr>
            <a:endParaRPr lang="en-US" sz="2231">
              <a:solidFill>
                <a:srgbClr val="000000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7521" y="1908106"/>
            <a:ext cx="10797570" cy="2790756"/>
          </a:xfrm>
          <a:custGeom>
            <a:avLst/>
            <a:gdLst/>
            <a:ahLst/>
            <a:cxnLst/>
            <a:rect l="l" t="t" r="r" b="b"/>
            <a:pathLst>
              <a:path w="10797570" h="2790756">
                <a:moveTo>
                  <a:pt x="0" y="0"/>
                </a:moveTo>
                <a:lnTo>
                  <a:pt x="10797570" y="0"/>
                </a:lnTo>
                <a:lnTo>
                  <a:pt x="10797570" y="2790756"/>
                </a:lnTo>
                <a:lnTo>
                  <a:pt x="0" y="2790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77521" y="4972557"/>
            <a:ext cx="14503637" cy="4874418"/>
          </a:xfrm>
          <a:custGeom>
            <a:avLst/>
            <a:gdLst/>
            <a:ahLst/>
            <a:cxnLst/>
            <a:rect l="l" t="t" r="r" b="b"/>
            <a:pathLst>
              <a:path w="14503637" h="4874418">
                <a:moveTo>
                  <a:pt x="0" y="0"/>
                </a:moveTo>
                <a:lnTo>
                  <a:pt x="14503637" y="0"/>
                </a:lnTo>
                <a:lnTo>
                  <a:pt x="14503637" y="4874418"/>
                </a:lnTo>
                <a:lnTo>
                  <a:pt x="0" y="48744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376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745215" y="438784"/>
            <a:ext cx="10797570" cy="589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Code And its Explaination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2608" y="2007596"/>
            <a:ext cx="17442783" cy="5582890"/>
          </a:xfrm>
          <a:custGeom>
            <a:avLst/>
            <a:gdLst/>
            <a:ahLst/>
            <a:cxnLst/>
            <a:rect l="l" t="t" r="r" b="b"/>
            <a:pathLst>
              <a:path w="17442783" h="5582890">
                <a:moveTo>
                  <a:pt x="0" y="0"/>
                </a:moveTo>
                <a:lnTo>
                  <a:pt x="17442784" y="0"/>
                </a:lnTo>
                <a:lnTo>
                  <a:pt x="17442784" y="5582891"/>
                </a:lnTo>
                <a:lnTo>
                  <a:pt x="0" y="55828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759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7585" y="1637316"/>
            <a:ext cx="17752830" cy="7012368"/>
          </a:xfrm>
          <a:custGeom>
            <a:avLst/>
            <a:gdLst/>
            <a:ahLst/>
            <a:cxnLst/>
            <a:rect l="l" t="t" r="r" b="b"/>
            <a:pathLst>
              <a:path w="17752830" h="7012368">
                <a:moveTo>
                  <a:pt x="0" y="0"/>
                </a:moveTo>
                <a:lnTo>
                  <a:pt x="17752830" y="0"/>
                </a:lnTo>
                <a:lnTo>
                  <a:pt x="17752830" y="7012368"/>
                </a:lnTo>
                <a:lnTo>
                  <a:pt x="0" y="7012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9378" y="1988424"/>
            <a:ext cx="17909245" cy="5821998"/>
          </a:xfrm>
          <a:custGeom>
            <a:avLst/>
            <a:gdLst/>
            <a:ahLst/>
            <a:cxnLst/>
            <a:rect l="l" t="t" r="r" b="b"/>
            <a:pathLst>
              <a:path w="17909245" h="5821998">
                <a:moveTo>
                  <a:pt x="0" y="0"/>
                </a:moveTo>
                <a:lnTo>
                  <a:pt x="17909244" y="0"/>
                </a:lnTo>
                <a:lnTo>
                  <a:pt x="17909244" y="5821998"/>
                </a:lnTo>
                <a:lnTo>
                  <a:pt x="0" y="5821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58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20024" y="1281813"/>
            <a:ext cx="8973432" cy="2866911"/>
          </a:xfrm>
          <a:custGeom>
            <a:avLst/>
            <a:gdLst/>
            <a:ahLst/>
            <a:cxnLst/>
            <a:rect l="l" t="t" r="r" b="b"/>
            <a:pathLst>
              <a:path w="8973432" h="2866911">
                <a:moveTo>
                  <a:pt x="0" y="0"/>
                </a:moveTo>
                <a:lnTo>
                  <a:pt x="8973431" y="0"/>
                </a:lnTo>
                <a:lnTo>
                  <a:pt x="8973431" y="2866911"/>
                </a:lnTo>
                <a:lnTo>
                  <a:pt x="0" y="2866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568237" y="4401837"/>
            <a:ext cx="6450436" cy="5345799"/>
          </a:xfrm>
          <a:custGeom>
            <a:avLst/>
            <a:gdLst/>
            <a:ahLst/>
            <a:cxnLst/>
            <a:rect l="l" t="t" r="r" b="b"/>
            <a:pathLst>
              <a:path w="6450436" h="5345799">
                <a:moveTo>
                  <a:pt x="0" y="0"/>
                </a:moveTo>
                <a:lnTo>
                  <a:pt x="6450436" y="0"/>
                </a:lnTo>
                <a:lnTo>
                  <a:pt x="6450436" y="5345798"/>
                </a:lnTo>
                <a:lnTo>
                  <a:pt x="0" y="53457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26136" y="4586424"/>
            <a:ext cx="10168837" cy="2789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graph depicts the  distribution of local fluid rotation within a square domain for a flow at a Reynolds number of 100. It clearly shows a  primary vortex with positive vorticity in the top-right corner and weaker, secondary eddies with negative vorticity developing in the bottom-right and top-left corners. A much weaker, or nascent, eddy might be present in the bottom-left. The center of the domain experiences very little rotation.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514350"/>
            <a:ext cx="17259300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7"/>
              </a:lnSpc>
              <a:spcBef>
                <a:spcPct val="0"/>
              </a:spcBef>
            </a:pPr>
            <a:r>
              <a:rPr lang="en-US" sz="3272" b="1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Code snippets for plots and their summaries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20239" y="233461"/>
            <a:ext cx="11047523" cy="2784833"/>
          </a:xfrm>
          <a:custGeom>
            <a:avLst/>
            <a:gdLst/>
            <a:ahLst/>
            <a:cxnLst/>
            <a:rect l="l" t="t" r="r" b="b"/>
            <a:pathLst>
              <a:path w="11047523" h="2784833">
                <a:moveTo>
                  <a:pt x="0" y="0"/>
                </a:moveTo>
                <a:lnTo>
                  <a:pt x="11047522" y="0"/>
                </a:lnTo>
                <a:lnTo>
                  <a:pt x="11047522" y="2784833"/>
                </a:lnTo>
                <a:lnTo>
                  <a:pt x="0" y="27848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851959" y="3325063"/>
            <a:ext cx="6584082" cy="6755753"/>
          </a:xfrm>
          <a:custGeom>
            <a:avLst/>
            <a:gdLst/>
            <a:ahLst/>
            <a:cxnLst/>
            <a:rect l="l" t="t" r="r" b="b"/>
            <a:pathLst>
              <a:path w="6584082" h="6755753">
                <a:moveTo>
                  <a:pt x="0" y="0"/>
                </a:moveTo>
                <a:lnTo>
                  <a:pt x="6584082" y="0"/>
                </a:lnTo>
                <a:lnTo>
                  <a:pt x="6584082" y="6755753"/>
                </a:lnTo>
                <a:lnTo>
                  <a:pt x="0" y="67557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652</Words>
  <Application>Microsoft Office PowerPoint</Application>
  <PresentationFormat>Custom</PresentationFormat>
  <Paragraphs>38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Canva Sans</vt:lpstr>
      <vt:lpstr>Helios</vt:lpstr>
      <vt:lpstr>Arial</vt:lpstr>
      <vt:lpstr>Klein Bold</vt:lpstr>
      <vt:lpstr>Calibri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LID DRIVEN CAVITY Project Presentation</dc:title>
  <cp:lastModifiedBy>ATHARV PRIYADARSHI</cp:lastModifiedBy>
  <cp:revision>3</cp:revision>
  <dcterms:created xsi:type="dcterms:W3CDTF">2006-08-16T00:00:00Z</dcterms:created>
  <dcterms:modified xsi:type="dcterms:W3CDTF">2025-05-15T10:41:05Z</dcterms:modified>
  <dc:identifier>DAGnc2W2jY4</dc:identifier>
</cp:coreProperties>
</file>