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83" r:id="rId4"/>
    <p:sldId id="258" r:id="rId5"/>
    <p:sldId id="259" r:id="rId6"/>
    <p:sldId id="28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Lst>
        </p14:section>
        <p14:section name="Search for 3D Models" id="{6844172C-9703-4DC7-908A-C23538616A3C}">
          <p14:sldIdLst>
            <p14:sldId id="283"/>
            <p14:sldId id="258"/>
            <p14:sldId id="259"/>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9/13/2022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9/13/2022</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public.tableau.com/app/profile/atharva.kulkarni7960/viz/AccidentRiskAnalysis/Dashboard1?publish=yes"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p:txBody>
          <a:bodyPr/>
          <a:lstStyle/>
          <a:p>
            <a:pPr algn="ctr"/>
            <a:r>
              <a:rPr lang="en-US" sz="4000" dirty="0"/>
              <a:t>Accident Risk Prevention and Prediction </a:t>
            </a:r>
            <a:br>
              <a:rPr lang="en-US" dirty="0"/>
            </a:br>
            <a:br>
              <a:rPr lang="en-US" dirty="0"/>
            </a:br>
            <a:r>
              <a:rPr lang="en-US" sz="2800" dirty="0"/>
              <a:t>Data Analytics Capstone Project</a:t>
            </a:r>
            <a:endParaRPr lang="en-US" dirty="0"/>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687363" y="5452782"/>
            <a:ext cx="3253626" cy="795583"/>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1800" dirty="0">
                <a:solidFill>
                  <a:schemeClr val="bg1"/>
                </a:solidFill>
                <a:latin typeface="+mj-lt"/>
                <a:ea typeface="+mn-ea"/>
                <a:cs typeface="+mn-cs"/>
              </a:rPr>
              <a:t>Atharva Kulkarni       B 26</a:t>
            </a:r>
          </a:p>
          <a:p>
            <a:pPr>
              <a:spcBef>
                <a:spcPts val="1000"/>
              </a:spcBef>
            </a:pPr>
            <a:r>
              <a:rPr lang="en-US" sz="1800" dirty="0" err="1">
                <a:solidFill>
                  <a:schemeClr val="bg1"/>
                </a:solidFill>
                <a:latin typeface="+mj-lt"/>
                <a:ea typeface="+mn-ea"/>
                <a:cs typeface="+mn-cs"/>
              </a:rPr>
              <a:t>Siddhesh</a:t>
            </a:r>
            <a:r>
              <a:rPr lang="en-US" sz="1800" dirty="0">
                <a:solidFill>
                  <a:schemeClr val="bg1"/>
                </a:solidFill>
                <a:latin typeface="+mj-lt"/>
                <a:ea typeface="+mn-ea"/>
                <a:cs typeface="+mn-cs"/>
              </a:rPr>
              <a:t> </a:t>
            </a:r>
            <a:r>
              <a:rPr lang="en-US" sz="1800" dirty="0" err="1">
                <a:solidFill>
                  <a:schemeClr val="bg1"/>
                </a:solidFill>
                <a:latin typeface="+mj-lt"/>
                <a:ea typeface="+mn-ea"/>
                <a:cs typeface="+mn-cs"/>
              </a:rPr>
              <a:t>Marketkar</a:t>
            </a:r>
            <a:r>
              <a:rPr lang="en-US" sz="1800" dirty="0">
                <a:solidFill>
                  <a:schemeClr val="bg1"/>
                </a:solidFill>
                <a:latin typeface="+mj-lt"/>
                <a:ea typeface="+mn-ea"/>
                <a:cs typeface="+mn-cs"/>
              </a:rPr>
              <a:t>  B 32</a:t>
            </a:r>
          </a:p>
        </p:txBody>
      </p:sp>
    </p:spTree>
    <p:extLst>
      <p:ext uri="{BB962C8B-B14F-4D97-AF65-F5344CB8AC3E}">
        <p14:creationId xmlns:p14="http://schemas.microsoft.com/office/powerpoint/2010/main" val="299758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a:t>Problem Statement</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1382178" y="1452563"/>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800" dirty="0">
              <a:latin typeface="+mj-lt"/>
              <a:ea typeface="+mj-ea"/>
              <a:cs typeface="+mj-cs"/>
            </a:endParaRPr>
          </a:p>
        </p:txBody>
      </p:sp>
      <p:sp>
        <p:nvSpPr>
          <p:cNvPr id="33" name="TextBox 32">
            <a:extLst>
              <a:ext uri="{FF2B5EF4-FFF2-40B4-BE49-F238E27FC236}">
                <a16:creationId xmlns:a16="http://schemas.microsoft.com/office/drawing/2014/main" id="{B1740121-ACDC-3A04-6426-8D2EADAE9758}"/>
              </a:ext>
            </a:extLst>
          </p:cNvPr>
          <p:cNvSpPr txBox="1"/>
          <p:nvPr/>
        </p:nvSpPr>
        <p:spPr>
          <a:xfrm>
            <a:off x="797859" y="1694329"/>
            <a:ext cx="10470776" cy="4087906"/>
          </a:xfrm>
          <a:prstGeom prst="rect">
            <a:avLst/>
          </a:prstGeom>
        </p:spPr>
        <p:txBody>
          <a:bodyPr vert="horz" wrap="square" lIns="91440" tIns="45720" rIns="91440" bIns="45720" rtlCol="0">
            <a:noAutofit/>
          </a:bodyPr>
          <a:lstStyle/>
          <a:p>
            <a:pPr marL="0" indent="0" algn="just">
              <a:spcAft>
                <a:spcPts val="600"/>
              </a:spcAft>
              <a:buNone/>
            </a:pPr>
            <a:r>
              <a:rPr lang="en-US" sz="2000" dirty="0"/>
              <a:t>Given the challenges of public safety today, research and analysis of traffic and accident data to predict the risk of accidents is ubiquitous. Accident risk prediction can significantly improve public safety by warning the public.</a:t>
            </a:r>
          </a:p>
          <a:p>
            <a:pPr marL="0" indent="0" algn="just">
              <a:spcAft>
                <a:spcPts val="600"/>
              </a:spcAft>
              <a:buNone/>
            </a:pPr>
            <a:endParaRPr lang="en-US" sz="2000" dirty="0"/>
          </a:p>
          <a:p>
            <a:pPr marL="0" indent="0" algn="just">
              <a:spcAft>
                <a:spcPts val="600"/>
              </a:spcAft>
              <a:buNone/>
            </a:pPr>
            <a:r>
              <a:rPr lang="en-US" sz="2000" dirty="0"/>
              <a:t>In this project, the probability of accident risk for a given case with selected conditions is predicted. Features like weather, traffic volume, road conditions, time of the day, description of previous accidents are utilized from the dataset. With the help of few algorithms we will analyze various factors in order to reduce the accident risk prevention.</a:t>
            </a: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448628"/>
            <a:ext cx="10983132" cy="747763"/>
          </a:xfrm>
        </p:spPr>
        <p:txBody>
          <a:bodyPr/>
          <a:lstStyle/>
          <a:p>
            <a:r>
              <a:rPr lang="en-US" dirty="0"/>
              <a:t>Literature Survey</a:t>
            </a:r>
          </a:p>
        </p:txBody>
      </p:sp>
      <p:sp>
        <p:nvSpPr>
          <p:cNvPr id="5" name="Content Placeholder 4">
            <a:extLst>
              <a:ext uri="{FF2B5EF4-FFF2-40B4-BE49-F238E27FC236}">
                <a16:creationId xmlns:a16="http://schemas.microsoft.com/office/drawing/2014/main" id="{1B2F40CB-61D1-081D-CDB5-3274E4CFEB8F}"/>
              </a:ext>
            </a:extLst>
          </p:cNvPr>
          <p:cNvSpPr>
            <a:spLocks noGrp="1"/>
          </p:cNvSpPr>
          <p:nvPr>
            <p:ph idx="13"/>
          </p:nvPr>
        </p:nvSpPr>
        <p:spPr>
          <a:xfrm>
            <a:off x="753035" y="1507068"/>
            <a:ext cx="10721789" cy="4669896"/>
          </a:xfrm>
        </p:spPr>
        <p:txBody>
          <a:bodyPr/>
          <a:lstStyle/>
          <a:p>
            <a:pPr>
              <a:buNone/>
            </a:pPr>
            <a:endParaRPr lang="en-US" dirty="0"/>
          </a:p>
          <a:p>
            <a:pPr>
              <a:buNone/>
            </a:pPr>
            <a:endParaRPr lang="en-US" dirty="0"/>
          </a:p>
          <a:p>
            <a:pPr>
              <a:buNone/>
            </a:pPr>
            <a:endParaRPr lang="en-US" dirty="0"/>
          </a:p>
        </p:txBody>
      </p:sp>
      <p:graphicFrame>
        <p:nvGraphicFramePr>
          <p:cNvPr id="3" name="Table 5">
            <a:extLst>
              <a:ext uri="{FF2B5EF4-FFF2-40B4-BE49-F238E27FC236}">
                <a16:creationId xmlns:a16="http://schemas.microsoft.com/office/drawing/2014/main" id="{3ABDD94D-E4B3-EC69-B635-2D20AD7B4495}"/>
              </a:ext>
            </a:extLst>
          </p:cNvPr>
          <p:cNvGraphicFramePr>
            <a:graphicFrameLocks noGrp="1"/>
          </p:cNvGraphicFramePr>
          <p:nvPr>
            <p:extLst>
              <p:ext uri="{D42A27DB-BD31-4B8C-83A1-F6EECF244321}">
                <p14:modId xmlns:p14="http://schemas.microsoft.com/office/powerpoint/2010/main" val="4225708908"/>
              </p:ext>
            </p:extLst>
          </p:nvPr>
        </p:nvGraphicFramePr>
        <p:xfrm>
          <a:off x="753035" y="1471612"/>
          <a:ext cx="10366189" cy="4937760"/>
        </p:xfrm>
        <a:graphic>
          <a:graphicData uri="http://schemas.openxmlformats.org/drawingml/2006/table">
            <a:tbl>
              <a:tblPr firstRow="1" bandRow="1">
                <a:tableStyleId>{0E3FDE45-AF77-4B5C-9715-49D594BDF05E}</a:tableStyleId>
              </a:tblPr>
              <a:tblGrid>
                <a:gridCol w="971177">
                  <a:extLst>
                    <a:ext uri="{9D8B030D-6E8A-4147-A177-3AD203B41FA5}">
                      <a16:colId xmlns:a16="http://schemas.microsoft.com/office/drawing/2014/main" val="2081713468"/>
                    </a:ext>
                  </a:extLst>
                </a:gridCol>
                <a:gridCol w="1610658">
                  <a:extLst>
                    <a:ext uri="{9D8B030D-6E8A-4147-A177-3AD203B41FA5}">
                      <a16:colId xmlns:a16="http://schemas.microsoft.com/office/drawing/2014/main" val="3128111284"/>
                    </a:ext>
                  </a:extLst>
                </a:gridCol>
                <a:gridCol w="2341284">
                  <a:extLst>
                    <a:ext uri="{9D8B030D-6E8A-4147-A177-3AD203B41FA5}">
                      <a16:colId xmlns:a16="http://schemas.microsoft.com/office/drawing/2014/main" val="2918807917"/>
                    </a:ext>
                  </a:extLst>
                </a:gridCol>
                <a:gridCol w="3369832">
                  <a:extLst>
                    <a:ext uri="{9D8B030D-6E8A-4147-A177-3AD203B41FA5}">
                      <a16:colId xmlns:a16="http://schemas.microsoft.com/office/drawing/2014/main" val="2412479693"/>
                    </a:ext>
                  </a:extLst>
                </a:gridCol>
                <a:gridCol w="2073238">
                  <a:extLst>
                    <a:ext uri="{9D8B030D-6E8A-4147-A177-3AD203B41FA5}">
                      <a16:colId xmlns:a16="http://schemas.microsoft.com/office/drawing/2014/main" val="1078237736"/>
                    </a:ext>
                  </a:extLst>
                </a:gridCol>
              </a:tblGrid>
              <a:tr h="0">
                <a:tc>
                  <a:txBody>
                    <a:bodyPr/>
                    <a:lstStyle/>
                    <a:p>
                      <a:pPr algn="ctr"/>
                      <a:r>
                        <a:rPr lang="en-US" sz="1200" dirty="0"/>
                        <a:t>Sr. No.</a:t>
                      </a:r>
                    </a:p>
                  </a:txBody>
                  <a:tcPr/>
                </a:tc>
                <a:tc>
                  <a:txBody>
                    <a:bodyPr/>
                    <a:lstStyle/>
                    <a:p>
                      <a:pPr algn="ctr"/>
                      <a:r>
                        <a:rPr lang="en-US" sz="1200" dirty="0"/>
                        <a:t>Author Name</a:t>
                      </a:r>
                    </a:p>
                  </a:txBody>
                  <a:tcPr/>
                </a:tc>
                <a:tc>
                  <a:txBody>
                    <a:bodyPr/>
                    <a:lstStyle/>
                    <a:p>
                      <a:pPr algn="ctr"/>
                      <a:r>
                        <a:rPr lang="en-US" sz="1200" dirty="0"/>
                        <a:t>Publisher and Year</a:t>
                      </a:r>
                    </a:p>
                  </a:txBody>
                  <a:tcPr/>
                </a:tc>
                <a:tc>
                  <a:txBody>
                    <a:bodyPr/>
                    <a:lstStyle/>
                    <a:p>
                      <a:pPr algn="ctr"/>
                      <a:r>
                        <a:rPr lang="en-US" sz="1200" dirty="0"/>
                        <a:t>Summary</a:t>
                      </a:r>
                    </a:p>
                  </a:txBody>
                  <a:tcPr/>
                </a:tc>
                <a:tc>
                  <a:txBody>
                    <a:bodyPr/>
                    <a:lstStyle/>
                    <a:p>
                      <a:pPr algn="ctr"/>
                      <a:r>
                        <a:rPr lang="en-US" sz="1200" dirty="0"/>
                        <a:t>Findings</a:t>
                      </a:r>
                    </a:p>
                  </a:txBody>
                  <a:tcPr/>
                </a:tc>
                <a:extLst>
                  <a:ext uri="{0D108BD9-81ED-4DB2-BD59-A6C34878D82A}">
                    <a16:rowId xmlns:a16="http://schemas.microsoft.com/office/drawing/2014/main" val="3385384169"/>
                  </a:ext>
                </a:extLst>
              </a:tr>
              <a:tr h="1550351">
                <a:tc>
                  <a:txBody>
                    <a:bodyPr/>
                    <a:lstStyle/>
                    <a:p>
                      <a:pPr algn="just"/>
                      <a:r>
                        <a:rPr lang="en-US" sz="1200" dirty="0"/>
                        <a:t>1</a:t>
                      </a:r>
                    </a:p>
                  </a:txBody>
                  <a:tcPr/>
                </a:tc>
                <a:tc>
                  <a:txBody>
                    <a:bodyPr/>
                    <a:lstStyle/>
                    <a:p>
                      <a:pPr algn="just"/>
                      <a:r>
                        <a:rPr lang="fi-FI" sz="1200" b="0" i="0" u="none" strike="noStrike" kern="1200" dirty="0">
                          <a:solidFill>
                            <a:schemeClr val="tx1"/>
                          </a:solidFill>
                          <a:effectLst/>
                          <a:latin typeface="+mn-lt"/>
                          <a:ea typeface="+mn-ea"/>
                          <a:cs typeface="+mn-cs"/>
                        </a:rPr>
                        <a:t>Sobhan Moosavi</a:t>
                      </a:r>
                      <a:r>
                        <a:rPr lang="fi-FI" sz="1200" b="0" i="0" u="none" kern="1200" dirty="0">
                          <a:solidFill>
                            <a:schemeClr val="tx1"/>
                          </a:solidFill>
                          <a:effectLst/>
                          <a:latin typeface="+mn-lt"/>
                          <a:ea typeface="+mn-ea"/>
                          <a:cs typeface="+mn-cs"/>
                        </a:rPr>
                        <a:t>, Mohammad Hossein Samavatian</a:t>
                      </a:r>
                      <a:endParaRPr lang="en-US" sz="1000" u="none" dirty="0">
                        <a:solidFill>
                          <a:schemeClr val="tx1"/>
                        </a:solidFill>
                      </a:endParaRPr>
                    </a:p>
                  </a:txBody>
                  <a:tcPr/>
                </a:tc>
                <a:tc>
                  <a:txBody>
                    <a:bodyPr/>
                    <a:lstStyle/>
                    <a:p>
                      <a:pPr algn="just"/>
                      <a:r>
                        <a:rPr lang="en-US" sz="1200" dirty="0"/>
                        <a:t>Cornell University, 2019</a:t>
                      </a:r>
                    </a:p>
                  </a:txBody>
                  <a:tcPr/>
                </a:tc>
                <a:tc>
                  <a:txBody>
                    <a:bodyPr/>
                    <a:lstStyle/>
                    <a:p>
                      <a:pPr algn="just"/>
                      <a:r>
                        <a:rPr lang="en-US" sz="1200" b="0" i="0" kern="1200" dirty="0">
                          <a:solidFill>
                            <a:schemeClr val="tx1"/>
                          </a:solidFill>
                          <a:effectLst/>
                          <a:latin typeface="+mn-lt"/>
                          <a:ea typeface="+mn-ea"/>
                          <a:cs typeface="+mn-cs"/>
                        </a:rPr>
                        <a:t>By employing the US-Accidents dataset and through an extensive set of experiments across several large cities, we have evaluated our proposal against several baselines. Our analysis and results show significant improvements to predict rare accident events. the impact of traffic information, time, and points-of-interest data for real-time accident prediction</a:t>
                      </a:r>
                      <a:endParaRPr lang="en-US" sz="1000" dirty="0"/>
                    </a:p>
                  </a:txBody>
                  <a:tcPr/>
                </a:tc>
                <a:tc>
                  <a:txBody>
                    <a:bodyPr/>
                    <a:lstStyle/>
                    <a:p>
                      <a:pPr algn="just"/>
                      <a:r>
                        <a:rPr lang="en-US" sz="1200" dirty="0"/>
                        <a:t>Paper is based on Heterogenous sparse data and real time prediction</a:t>
                      </a:r>
                    </a:p>
                  </a:txBody>
                  <a:tcPr/>
                </a:tc>
                <a:extLst>
                  <a:ext uri="{0D108BD9-81ED-4DB2-BD59-A6C34878D82A}">
                    <a16:rowId xmlns:a16="http://schemas.microsoft.com/office/drawing/2014/main" val="3739411654"/>
                  </a:ext>
                </a:extLst>
              </a:tr>
              <a:tr h="1267960">
                <a:tc>
                  <a:txBody>
                    <a:bodyPr/>
                    <a:lstStyle/>
                    <a:p>
                      <a:pPr algn="just"/>
                      <a:r>
                        <a:rPr lang="en-US" sz="1200" dirty="0"/>
                        <a:t>2</a:t>
                      </a:r>
                    </a:p>
                  </a:txBody>
                  <a:tcPr/>
                </a:tc>
                <a:tc>
                  <a:txBody>
                    <a:bodyPr/>
                    <a:lstStyle/>
                    <a:p>
                      <a:pPr algn="just"/>
                      <a:r>
                        <a:rPr lang="en-US" sz="1200" dirty="0"/>
                        <a:t>Roy C Park, Ellen Hong</a:t>
                      </a:r>
                    </a:p>
                  </a:txBody>
                  <a:tcPr/>
                </a:tc>
                <a:tc>
                  <a:txBody>
                    <a:bodyPr/>
                    <a:lstStyle/>
                    <a:p>
                      <a:pPr algn="just"/>
                      <a:r>
                        <a:rPr lang="en-US" sz="1200" dirty="0"/>
                        <a:t>Springer, August 2019</a:t>
                      </a:r>
                    </a:p>
                  </a:txBody>
                  <a:tcPr/>
                </a:tc>
                <a:tc>
                  <a:txBody>
                    <a:bodyPr/>
                    <a:lstStyle/>
                    <a:p>
                      <a:pPr algn="just"/>
                      <a:r>
                        <a:rPr lang="en-US" sz="1200" dirty="0"/>
                        <a:t> They proposed mobile multimedia based service. </a:t>
                      </a:r>
                      <a:r>
                        <a:rPr lang="en-US" sz="1200" b="0" i="0" kern="1200" dirty="0">
                          <a:solidFill>
                            <a:schemeClr val="tx1"/>
                          </a:solidFill>
                          <a:effectLst/>
                          <a:latin typeface="+mn-lt"/>
                          <a:ea typeface="+mn-ea"/>
                          <a:cs typeface="+mn-cs"/>
                        </a:rPr>
                        <a:t>This guide system can be used to provide a level of risk for each road segment and region but also to improve roads with recommendations, such as installation of safety features. In addition, it could support a mobile system that provides a driver with the optimized driving path for safety.</a:t>
                      </a:r>
                      <a:r>
                        <a:rPr lang="en-US" sz="1200" dirty="0"/>
                        <a:t> </a:t>
                      </a:r>
                    </a:p>
                  </a:txBody>
                  <a:tcPr/>
                </a:tc>
                <a:tc>
                  <a:txBody>
                    <a:bodyPr/>
                    <a:lstStyle/>
                    <a:p>
                      <a:pPr algn="just"/>
                      <a:r>
                        <a:rPr lang="en-US" sz="1200" dirty="0"/>
                        <a:t>Proposing a end-to-end system for accident risk assessment.</a:t>
                      </a:r>
                    </a:p>
                  </a:txBody>
                  <a:tcPr/>
                </a:tc>
                <a:extLst>
                  <a:ext uri="{0D108BD9-81ED-4DB2-BD59-A6C34878D82A}">
                    <a16:rowId xmlns:a16="http://schemas.microsoft.com/office/drawing/2014/main" val="1038633824"/>
                  </a:ext>
                </a:extLst>
              </a:tr>
              <a:tr h="815974">
                <a:tc>
                  <a:txBody>
                    <a:bodyPr/>
                    <a:lstStyle/>
                    <a:p>
                      <a:pPr algn="just"/>
                      <a:r>
                        <a:rPr lang="en-US" sz="1200" dirty="0"/>
                        <a:t>3</a:t>
                      </a:r>
                    </a:p>
                  </a:txBody>
                  <a:tcPr/>
                </a:tc>
                <a:tc>
                  <a:txBody>
                    <a:bodyPr/>
                    <a:lstStyle/>
                    <a:p>
                      <a:pPr algn="just"/>
                      <a:r>
                        <a:rPr lang="en-US" sz="1200" b="0" i="0" kern="1200" dirty="0">
                          <a:solidFill>
                            <a:schemeClr val="tx1"/>
                          </a:solidFill>
                          <a:effectLst/>
                          <a:latin typeface="+mn-lt"/>
                          <a:ea typeface="+mn-ea"/>
                          <a:cs typeface="+mn-cs"/>
                        </a:rPr>
                        <a:t>Jong-</a:t>
                      </a:r>
                      <a:r>
                        <a:rPr lang="en-US" sz="1200" b="0" i="0" kern="1200" dirty="0" err="1">
                          <a:solidFill>
                            <a:schemeClr val="tx1"/>
                          </a:solidFill>
                          <a:effectLst/>
                          <a:latin typeface="+mn-lt"/>
                          <a:ea typeface="+mn-ea"/>
                          <a:cs typeface="+mn-cs"/>
                        </a:rPr>
                        <a:t>Deug</a:t>
                      </a:r>
                      <a:r>
                        <a:rPr lang="en-US" sz="1200" b="0" i="0" kern="1200" dirty="0">
                          <a:solidFill>
                            <a:schemeClr val="tx1"/>
                          </a:solidFill>
                          <a:effectLst/>
                          <a:latin typeface="+mn-lt"/>
                          <a:ea typeface="+mn-ea"/>
                          <a:cs typeface="+mn-cs"/>
                        </a:rPr>
                        <a:t> Rye, </a:t>
                      </a:r>
                      <a:r>
                        <a:rPr lang="en-US" sz="1200" b="0" i="0" kern="1200" dirty="0" err="1">
                          <a:solidFill>
                            <a:schemeClr val="tx1"/>
                          </a:solidFill>
                          <a:effectLst/>
                          <a:latin typeface="+mn-lt"/>
                          <a:ea typeface="+mn-ea"/>
                          <a:cs typeface="+mn-cs"/>
                        </a:rPr>
                        <a:t>Sangmin</a:t>
                      </a:r>
                      <a:r>
                        <a:rPr lang="en-US" sz="1200" b="0" i="0" kern="1200" dirty="0">
                          <a:solidFill>
                            <a:schemeClr val="tx1"/>
                          </a:solidFill>
                          <a:effectLst/>
                          <a:latin typeface="+mn-lt"/>
                          <a:ea typeface="+mn-ea"/>
                          <a:cs typeface="+mn-cs"/>
                        </a:rPr>
                        <a:t> Park</a:t>
                      </a:r>
                      <a:endParaRPr lang="en-US" sz="1000" dirty="0"/>
                    </a:p>
                  </a:txBody>
                  <a:tcPr/>
                </a:tc>
                <a:tc>
                  <a:txBody>
                    <a:bodyPr/>
                    <a:lstStyle/>
                    <a:p>
                      <a:pPr algn="just"/>
                      <a:r>
                        <a:rPr lang="en-US" sz="1200" b="0" dirty="0"/>
                        <a:t>T</a:t>
                      </a:r>
                      <a:r>
                        <a:rPr lang="en-US" sz="1200" b="0" i="0" kern="1200" dirty="0">
                          <a:solidFill>
                            <a:schemeClr val="tx1"/>
                          </a:solidFill>
                          <a:effectLst/>
                          <a:latin typeface="+mn-lt"/>
                          <a:ea typeface="+mn-ea"/>
                          <a:cs typeface="+mn-cs"/>
                        </a:rPr>
                        <a:t>he Journal of The Korea Institute of Intelligent Transport Systems 2018</a:t>
                      </a:r>
                      <a:endParaRPr lang="en-US" sz="1200" b="0" dirty="0"/>
                    </a:p>
                  </a:txBody>
                  <a:tcPr/>
                </a:tc>
                <a:tc>
                  <a:txBody>
                    <a:bodyPr/>
                    <a:lstStyle/>
                    <a:p>
                      <a:pPr algn="just"/>
                      <a:r>
                        <a:rPr lang="en-US" sz="1200" dirty="0"/>
                        <a:t>They have used Deep Learning based model in order to </a:t>
                      </a:r>
                      <a:r>
                        <a:rPr lang="en-US" sz="1200" b="0" i="0" kern="1200" dirty="0">
                          <a:solidFill>
                            <a:schemeClr val="tx1"/>
                          </a:solidFill>
                          <a:effectLst/>
                          <a:latin typeface="+mn-lt"/>
                          <a:ea typeface="+mn-ea"/>
                          <a:cs typeface="+mn-cs"/>
                        </a:rPr>
                        <a:t>increase the predictive reliability. The purpose of this study is to compare the predictive performance of the negative binomial regression model and the deep learning method developed in this study to predict the frequency of traffic accidents in expressways</a:t>
                      </a:r>
                      <a:endParaRPr lang="en-US" sz="1200" dirty="0"/>
                    </a:p>
                  </a:txBody>
                  <a:tcPr/>
                </a:tc>
                <a:tc>
                  <a:txBody>
                    <a:bodyPr/>
                    <a:lstStyle/>
                    <a:p>
                      <a:pPr algn="just"/>
                      <a:r>
                        <a:rPr lang="en-US" sz="1200" dirty="0"/>
                        <a:t>Deep Learning is used which is said to be more efficient than binomial regression models.</a:t>
                      </a:r>
                    </a:p>
                  </a:txBody>
                  <a:tcPr/>
                </a:tc>
                <a:extLst>
                  <a:ext uri="{0D108BD9-81ED-4DB2-BD59-A6C34878D82A}">
                    <a16:rowId xmlns:a16="http://schemas.microsoft.com/office/drawing/2014/main" val="1215228190"/>
                  </a:ext>
                </a:extLst>
              </a:tr>
            </a:tbl>
          </a:graphicData>
        </a:graphic>
      </p:graphicFrame>
    </p:spTree>
    <p:extLst>
      <p:ext uri="{BB962C8B-B14F-4D97-AF65-F5344CB8AC3E}">
        <p14:creationId xmlns:p14="http://schemas.microsoft.com/office/powerpoint/2010/main" val="3156444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448628"/>
            <a:ext cx="10983132" cy="747763"/>
          </a:xfrm>
        </p:spPr>
        <p:txBody>
          <a:bodyPr/>
          <a:lstStyle/>
          <a:p>
            <a:r>
              <a:rPr lang="en-US" dirty="0"/>
              <a:t>Tools</a:t>
            </a:r>
          </a:p>
        </p:txBody>
      </p:sp>
      <p:sp>
        <p:nvSpPr>
          <p:cNvPr id="7" name="TextBox 6">
            <a:extLst>
              <a:ext uri="{FF2B5EF4-FFF2-40B4-BE49-F238E27FC236}">
                <a16:creationId xmlns:a16="http://schemas.microsoft.com/office/drawing/2014/main" id="{6157BE25-C08A-FB03-5E33-1E5BF139EA61}"/>
              </a:ext>
            </a:extLst>
          </p:cNvPr>
          <p:cNvSpPr txBox="1"/>
          <p:nvPr/>
        </p:nvSpPr>
        <p:spPr>
          <a:xfrm>
            <a:off x="826652" y="1568824"/>
            <a:ext cx="10538695" cy="4491317"/>
          </a:xfrm>
          <a:prstGeom prst="rect">
            <a:avLst/>
          </a:prstGeom>
        </p:spPr>
        <p:txBody>
          <a:bodyPr vert="horz" wrap="square" lIns="91440" tIns="45720" rIns="91440" bIns="45720" rtlCol="0">
            <a:noAutofit/>
          </a:bodyPr>
          <a:lstStyle/>
          <a:p>
            <a:pPr marL="285750" lvl="0" indent="-285750" algn="just">
              <a:buFont typeface="Arial" panose="020B0604020202020204" pitchFamily="34" charset="0"/>
              <a:buChar char="•"/>
            </a:pPr>
            <a:r>
              <a:rPr lang="en-US" sz="1600" dirty="0"/>
              <a:t>Windows </a:t>
            </a:r>
          </a:p>
          <a:p>
            <a:pPr marL="285750" lvl="0" indent="-285750" algn="just">
              <a:buFont typeface="Arial" panose="020B0604020202020204" pitchFamily="34" charset="0"/>
              <a:buChar char="•"/>
            </a:pPr>
            <a:endParaRPr lang="en-US" sz="1600" dirty="0"/>
          </a:p>
          <a:p>
            <a:pPr marL="285750" lvl="0" indent="-285750" algn="just">
              <a:buFont typeface="Arial" panose="020B0604020202020204" pitchFamily="34" charset="0"/>
              <a:buChar char="•"/>
            </a:pPr>
            <a:r>
              <a:rPr lang="en-US" sz="1600" dirty="0"/>
              <a:t>Programming Language</a:t>
            </a:r>
          </a:p>
          <a:p>
            <a:pPr lvl="0" algn="just"/>
            <a:r>
              <a:rPr lang="en-US" sz="1600" dirty="0"/>
              <a:t> 	Python</a:t>
            </a:r>
          </a:p>
          <a:p>
            <a:pPr marL="285750" lvl="0" indent="-285750" algn="just">
              <a:buFont typeface="Arial" panose="020B0604020202020204" pitchFamily="34" charset="0"/>
              <a:buChar char="•"/>
            </a:pPr>
            <a:endParaRPr lang="en-US" sz="1600" dirty="0"/>
          </a:p>
          <a:p>
            <a:pPr marL="285750" lvl="0" indent="-285750" algn="just">
              <a:buFont typeface="Arial" panose="020B0604020202020204" pitchFamily="34" charset="0"/>
              <a:buChar char="•"/>
            </a:pPr>
            <a:r>
              <a:rPr lang="en-US" sz="1600" dirty="0"/>
              <a:t>Project Implementation</a:t>
            </a:r>
          </a:p>
          <a:p>
            <a:pPr lvl="1" algn="just"/>
            <a:r>
              <a:rPr lang="en-US" sz="1600" dirty="0"/>
              <a:t>	</a:t>
            </a:r>
            <a:r>
              <a:rPr lang="en-US" sz="1600" dirty="0" err="1"/>
              <a:t>Jupyter</a:t>
            </a:r>
            <a:r>
              <a:rPr lang="en-US" sz="1600" dirty="0"/>
              <a:t> Notebook</a:t>
            </a:r>
          </a:p>
          <a:p>
            <a:pPr lvl="1" algn="just"/>
            <a:r>
              <a:rPr lang="en-US" sz="1600" dirty="0"/>
              <a:t>	Tableau</a:t>
            </a:r>
          </a:p>
          <a:p>
            <a:pPr lvl="1" algn="just"/>
            <a:endParaRPr lang="en-US" sz="1600" dirty="0"/>
          </a:p>
          <a:p>
            <a:pPr marL="285750" lvl="0" indent="-285750" algn="just">
              <a:buFont typeface="Arial" panose="020B0604020202020204" pitchFamily="34" charset="0"/>
              <a:buChar char="•"/>
            </a:pPr>
            <a:r>
              <a:rPr lang="en-US" sz="1600" dirty="0"/>
              <a:t>Libraries</a:t>
            </a:r>
          </a:p>
          <a:p>
            <a:pPr lvl="1" algn="just"/>
            <a:r>
              <a:rPr lang="en-US" sz="1600" dirty="0"/>
              <a:t>	</a:t>
            </a:r>
            <a:r>
              <a:rPr lang="en-US" sz="1600" dirty="0" err="1"/>
              <a:t>Numpy</a:t>
            </a:r>
            <a:endParaRPr lang="en-US" sz="1600" dirty="0"/>
          </a:p>
          <a:p>
            <a:pPr lvl="1" algn="just"/>
            <a:r>
              <a:rPr lang="en-US" sz="1600" dirty="0"/>
              <a:t>	Seaborn</a:t>
            </a:r>
          </a:p>
          <a:p>
            <a:pPr lvl="1" algn="just"/>
            <a:r>
              <a:rPr lang="en-US" sz="1600" dirty="0"/>
              <a:t>	</a:t>
            </a:r>
            <a:r>
              <a:rPr lang="en-US" sz="1600" dirty="0" err="1"/>
              <a:t>Sklearn</a:t>
            </a:r>
            <a:endParaRPr lang="en-US" sz="1600" dirty="0"/>
          </a:p>
          <a:p>
            <a:pPr lvl="0" algn="just"/>
            <a:endParaRPr lang="en-US" sz="1000" dirty="0"/>
          </a:p>
        </p:txBody>
      </p:sp>
    </p:spTree>
    <p:extLst>
      <p:ext uri="{BB962C8B-B14F-4D97-AF65-F5344CB8AC3E}">
        <p14:creationId xmlns:p14="http://schemas.microsoft.com/office/powerpoint/2010/main" val="225163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dirty="0"/>
              <a:t>Design/Flow of the project</a:t>
            </a:r>
          </a:p>
        </p:txBody>
      </p:sp>
      <p:pic>
        <p:nvPicPr>
          <p:cNvPr id="4" name="Picture 3">
            <a:extLst>
              <a:ext uri="{FF2B5EF4-FFF2-40B4-BE49-F238E27FC236}">
                <a16:creationId xmlns:a16="http://schemas.microsoft.com/office/drawing/2014/main" id="{522DA3C1-EE95-8FBA-DAC0-7C5E2A53D976}"/>
              </a:ext>
            </a:extLst>
          </p:cNvPr>
          <p:cNvPicPr>
            <a:picLocks noChangeAspect="1"/>
          </p:cNvPicPr>
          <p:nvPr/>
        </p:nvPicPr>
        <p:blipFill>
          <a:blip r:embed="rId2"/>
          <a:stretch>
            <a:fillRect/>
          </a:stretch>
        </p:blipFill>
        <p:spPr>
          <a:xfrm>
            <a:off x="2456329" y="1817370"/>
            <a:ext cx="6561941" cy="3618906"/>
          </a:xfrm>
          <a:prstGeom prst="rect">
            <a:avLst/>
          </a:prstGeom>
        </p:spPr>
      </p:pic>
      <p:sp>
        <p:nvSpPr>
          <p:cNvPr id="2" name="TextBox 1">
            <a:extLst>
              <a:ext uri="{FF2B5EF4-FFF2-40B4-BE49-F238E27FC236}">
                <a16:creationId xmlns:a16="http://schemas.microsoft.com/office/drawing/2014/main" id="{D23103DF-D955-6660-896C-3090D10665EB}"/>
              </a:ext>
            </a:extLst>
          </p:cNvPr>
          <p:cNvSpPr txBox="1"/>
          <p:nvPr/>
        </p:nvSpPr>
        <p:spPr>
          <a:xfrm>
            <a:off x="5038164" y="5684771"/>
            <a:ext cx="3863789" cy="316230"/>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2800" dirty="0">
                <a:solidFill>
                  <a:prstClr val="black">
                    <a:lumMod val="75000"/>
                    <a:lumOff val="25000"/>
                  </a:prstClr>
                </a:solidFill>
                <a:latin typeface="Segoe UI" panose="020B0502040204020203" pitchFamily="34" charset="0"/>
                <a:cs typeface="Segoe UI" panose="020B0502040204020203" pitchFamily="34" charset="0"/>
                <a:hlinkClick r:id="rId3"/>
              </a:rPr>
              <a:t>Tableau Link</a:t>
            </a:r>
            <a:endParaRPr lang="en-US" sz="28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97439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p:txBody>
          <a:bodyPr/>
          <a:lstStyle/>
          <a:p>
            <a:pPr algn="ctr"/>
            <a:br>
              <a:rPr lang="en-US" dirty="0"/>
            </a:br>
            <a:br>
              <a:rPr lang="en-US" dirty="0"/>
            </a:br>
            <a:r>
              <a:rPr lang="en-US" dirty="0"/>
              <a:t>THANK YOU!</a:t>
            </a:r>
          </a:p>
        </p:txBody>
      </p:sp>
    </p:spTree>
    <p:extLst>
      <p:ext uri="{BB962C8B-B14F-4D97-AF65-F5344CB8AC3E}">
        <p14:creationId xmlns:p14="http://schemas.microsoft.com/office/powerpoint/2010/main" val="1898630602"/>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win32_fixed.potx" id="{2BE36628-40A7-4124-9B03-283680FDB08B}" vid="{1F788C18-5B90-4886-BC26-C8416480C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{693E56D9-3ABD-4742-8993-4967CAACF1C7}tf16411177_win32</Template>
  <TotalTime>58</TotalTime>
  <Words>411</Words>
  <Application>Microsoft Office PowerPoint</Application>
  <PresentationFormat>Widescreen</PresentationFormat>
  <Paragraphs>46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Segoe UI</vt:lpstr>
      <vt:lpstr>Segoe UI Light</vt:lpstr>
      <vt:lpstr>Get Started with 3D</vt:lpstr>
      <vt:lpstr>Accident Risk Prevention and Prediction   Data Analytics Capstone Project</vt:lpstr>
      <vt:lpstr>Problem Statement</vt:lpstr>
      <vt:lpstr>Literature Survey</vt:lpstr>
      <vt:lpstr>Tools</vt:lpstr>
      <vt:lpstr>Design/Flow of the project</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  Data Analytics Capstone Project</dc:title>
  <dc:creator>Atharva Kulkarni</dc:creator>
  <cp:lastModifiedBy>Atharva Kulkarni</cp:lastModifiedBy>
  <cp:revision>13</cp:revision>
  <dcterms:created xsi:type="dcterms:W3CDTF">2022-09-12T03:23:56Z</dcterms:created>
  <dcterms:modified xsi:type="dcterms:W3CDTF">2022-09-13T06:16:57Z</dcterms:modified>
</cp:coreProperties>
</file>