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6" r:id="rId1"/>
  </p:sldMasterIdLst>
  <p:notesMasterIdLst>
    <p:notesMasterId r:id="rId22"/>
  </p:notesMasterIdLst>
  <p:handoutMasterIdLst>
    <p:handoutMasterId r:id="rId23"/>
  </p:handoutMasterIdLst>
  <p:sldIdLst>
    <p:sldId id="261" r:id="rId2"/>
    <p:sldId id="257" r:id="rId3"/>
    <p:sldId id="271" r:id="rId4"/>
    <p:sldId id="272" r:id="rId5"/>
    <p:sldId id="274" r:id="rId6"/>
    <p:sldId id="273" r:id="rId7"/>
    <p:sldId id="275" r:id="rId8"/>
    <p:sldId id="263" r:id="rId9"/>
    <p:sldId id="276" r:id="rId10"/>
    <p:sldId id="278" r:id="rId11"/>
    <p:sldId id="279" r:id="rId12"/>
    <p:sldId id="280" r:id="rId13"/>
    <p:sldId id="281" r:id="rId14"/>
    <p:sldId id="282" r:id="rId15"/>
    <p:sldId id="284" r:id="rId16"/>
    <p:sldId id="289" r:id="rId17"/>
    <p:sldId id="290" r:id="rId18"/>
    <p:sldId id="285" r:id="rId19"/>
    <p:sldId id="292" r:id="rId20"/>
    <p:sldId id="29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744" y="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FA4832-144E-4704-8E20-87EFF2934974}" type="doc">
      <dgm:prSet loTypeId="urn:microsoft.com/office/officeart/2005/8/layout/default" loCatId="list" qsTypeId="urn:microsoft.com/office/officeart/2005/8/quickstyle/simple2" qsCatId="simple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265ECEEA-ADE7-443A-8555-DB4B269E0B26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latin typeface="Microsoft Tai Le" panose="020B0502040204020203" pitchFamily="34" charset="0"/>
              <a:cs typeface="Microsoft Tai Le" panose="020B0502040204020203" pitchFamily="34" charset="0"/>
            </a:rPr>
            <a:t>Mitigate Financial Risk</a:t>
          </a:r>
          <a:endParaRPr lang="en-US" dirty="0"/>
        </a:p>
      </dgm:t>
    </dgm:pt>
    <dgm:pt modelId="{EFDD2395-36A6-4206-9161-E75E1FFBB14F}" type="parTrans" cxnId="{D7F34206-79B7-4CCE-B72E-2A950A920E43}">
      <dgm:prSet/>
      <dgm:spPr/>
      <dgm:t>
        <a:bodyPr/>
        <a:lstStyle/>
        <a:p>
          <a:endParaRPr lang="en-US"/>
        </a:p>
      </dgm:t>
    </dgm:pt>
    <dgm:pt modelId="{1348B694-AD6D-445C-B0EB-28E9AC71F75E}" type="sibTrans" cxnId="{D7F34206-79B7-4CCE-B72E-2A950A920E43}">
      <dgm:prSet/>
      <dgm:spPr/>
      <dgm:t>
        <a:bodyPr/>
        <a:lstStyle/>
        <a:p>
          <a:endParaRPr lang="en-US"/>
        </a:p>
      </dgm:t>
    </dgm:pt>
    <dgm:pt modelId="{47969033-591C-4105-8F00-810213659EB5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>
              <a:latin typeface="Microsoft Tai Le" panose="020B0502040204020203" pitchFamily="34" charset="0"/>
              <a:cs typeface="Microsoft Tai Le" panose="020B0502040204020203" pitchFamily="34" charset="0"/>
            </a:rPr>
            <a:t>Maximize Returns</a:t>
          </a:r>
          <a:endParaRPr lang="en-US" dirty="0"/>
        </a:p>
      </dgm:t>
    </dgm:pt>
    <dgm:pt modelId="{FBCD5D51-E3F9-4537-BBC9-9B0C70D503CA}" type="parTrans" cxnId="{1E394DA3-B3EB-42D8-85D5-AB4951F43BD0}">
      <dgm:prSet/>
      <dgm:spPr/>
      <dgm:t>
        <a:bodyPr/>
        <a:lstStyle/>
        <a:p>
          <a:endParaRPr lang="en-US"/>
        </a:p>
      </dgm:t>
    </dgm:pt>
    <dgm:pt modelId="{789C8188-5898-4E9E-BD3A-EAD68D4C5EC0}" type="sibTrans" cxnId="{1E394DA3-B3EB-42D8-85D5-AB4951F43BD0}">
      <dgm:prSet/>
      <dgm:spPr/>
      <dgm:t>
        <a:bodyPr/>
        <a:lstStyle/>
        <a:p>
          <a:endParaRPr lang="en-US"/>
        </a:p>
      </dgm:t>
    </dgm:pt>
    <dgm:pt modelId="{F0A81376-4F90-450F-B862-0B5D03891DEA}">
      <dgm:prSet/>
      <dgm:spPr>
        <a:solidFill>
          <a:schemeClr val="accent5"/>
        </a:solidFill>
      </dgm:spPr>
      <dgm:t>
        <a:bodyPr/>
        <a:lstStyle/>
        <a:p>
          <a:r>
            <a:rPr lang="en-US" dirty="0">
              <a:latin typeface="Microsoft Tai Le" panose="020B0502040204020203" pitchFamily="34" charset="0"/>
              <a:cs typeface="Microsoft Tai Le" panose="020B0502040204020203" pitchFamily="34" charset="0"/>
            </a:rPr>
            <a:t>Enhance Decision Confidence </a:t>
          </a:r>
        </a:p>
      </dgm:t>
    </dgm:pt>
    <dgm:pt modelId="{F92AF5DB-E7C9-4B22-8E54-4C726308C3D3}" type="parTrans" cxnId="{8B8C6514-D584-4BAE-930A-7F5DC4B1B0C9}">
      <dgm:prSet/>
      <dgm:spPr/>
      <dgm:t>
        <a:bodyPr/>
        <a:lstStyle/>
        <a:p>
          <a:endParaRPr lang="en-US"/>
        </a:p>
      </dgm:t>
    </dgm:pt>
    <dgm:pt modelId="{B5B6E972-FBBE-4157-8420-06D5AC63AF4E}" type="sibTrans" cxnId="{8B8C6514-D584-4BAE-930A-7F5DC4B1B0C9}">
      <dgm:prSet/>
      <dgm:spPr/>
      <dgm:t>
        <a:bodyPr/>
        <a:lstStyle/>
        <a:p>
          <a:endParaRPr lang="en-US"/>
        </a:p>
      </dgm:t>
    </dgm:pt>
    <dgm:pt modelId="{D9C50B01-4B21-4720-8D61-4D6A43DF0E4F}" type="pres">
      <dgm:prSet presAssocID="{67FA4832-144E-4704-8E20-87EFF2934974}" presName="diagram" presStyleCnt="0">
        <dgm:presLayoutVars>
          <dgm:dir/>
          <dgm:resizeHandles val="exact"/>
        </dgm:presLayoutVars>
      </dgm:prSet>
      <dgm:spPr/>
    </dgm:pt>
    <dgm:pt modelId="{A99D5ECB-7942-44E9-BEA8-3E084AFCCC2D}" type="pres">
      <dgm:prSet presAssocID="{265ECEEA-ADE7-443A-8555-DB4B269E0B26}" presName="node" presStyleLbl="node1" presStyleIdx="0" presStyleCnt="3">
        <dgm:presLayoutVars>
          <dgm:bulletEnabled val="1"/>
        </dgm:presLayoutVars>
      </dgm:prSet>
      <dgm:spPr/>
    </dgm:pt>
    <dgm:pt modelId="{02203F68-201B-4DC7-B2D9-48C237ADE712}" type="pres">
      <dgm:prSet presAssocID="{1348B694-AD6D-445C-B0EB-28E9AC71F75E}" presName="sibTrans" presStyleCnt="0"/>
      <dgm:spPr/>
    </dgm:pt>
    <dgm:pt modelId="{1918D986-D1B7-40F0-BE59-9275B8EA8E68}" type="pres">
      <dgm:prSet presAssocID="{47969033-591C-4105-8F00-810213659EB5}" presName="node" presStyleLbl="node1" presStyleIdx="1" presStyleCnt="3">
        <dgm:presLayoutVars>
          <dgm:bulletEnabled val="1"/>
        </dgm:presLayoutVars>
      </dgm:prSet>
      <dgm:spPr/>
    </dgm:pt>
    <dgm:pt modelId="{2D560260-54D6-4975-BF13-F1B665BBDCB2}" type="pres">
      <dgm:prSet presAssocID="{789C8188-5898-4E9E-BD3A-EAD68D4C5EC0}" presName="sibTrans" presStyleCnt="0"/>
      <dgm:spPr/>
    </dgm:pt>
    <dgm:pt modelId="{C2F83B98-0068-4788-A92C-481CEA088E22}" type="pres">
      <dgm:prSet presAssocID="{F0A81376-4F90-450F-B862-0B5D03891DEA}" presName="node" presStyleLbl="node1" presStyleIdx="2" presStyleCnt="3" custScaleX="212449">
        <dgm:presLayoutVars>
          <dgm:bulletEnabled val="1"/>
        </dgm:presLayoutVars>
      </dgm:prSet>
      <dgm:spPr/>
    </dgm:pt>
  </dgm:ptLst>
  <dgm:cxnLst>
    <dgm:cxn modelId="{D7F34206-79B7-4CCE-B72E-2A950A920E43}" srcId="{67FA4832-144E-4704-8E20-87EFF2934974}" destId="{265ECEEA-ADE7-443A-8555-DB4B269E0B26}" srcOrd="0" destOrd="0" parTransId="{EFDD2395-36A6-4206-9161-E75E1FFBB14F}" sibTransId="{1348B694-AD6D-445C-B0EB-28E9AC71F75E}"/>
    <dgm:cxn modelId="{8B8C6514-D584-4BAE-930A-7F5DC4B1B0C9}" srcId="{67FA4832-144E-4704-8E20-87EFF2934974}" destId="{F0A81376-4F90-450F-B862-0B5D03891DEA}" srcOrd="2" destOrd="0" parTransId="{F92AF5DB-E7C9-4B22-8E54-4C726308C3D3}" sibTransId="{B5B6E972-FBBE-4157-8420-06D5AC63AF4E}"/>
    <dgm:cxn modelId="{58AFD353-37B5-4149-8F29-AE5CFA20C801}" type="presOf" srcId="{265ECEEA-ADE7-443A-8555-DB4B269E0B26}" destId="{A99D5ECB-7942-44E9-BEA8-3E084AFCCC2D}" srcOrd="0" destOrd="0" presId="urn:microsoft.com/office/officeart/2005/8/layout/default"/>
    <dgm:cxn modelId="{BC99709F-CACF-4D52-9CD7-BA0CA63AB98B}" type="presOf" srcId="{67FA4832-144E-4704-8E20-87EFF2934974}" destId="{D9C50B01-4B21-4720-8D61-4D6A43DF0E4F}" srcOrd="0" destOrd="0" presId="urn:microsoft.com/office/officeart/2005/8/layout/default"/>
    <dgm:cxn modelId="{1E394DA3-B3EB-42D8-85D5-AB4951F43BD0}" srcId="{67FA4832-144E-4704-8E20-87EFF2934974}" destId="{47969033-591C-4105-8F00-810213659EB5}" srcOrd="1" destOrd="0" parTransId="{FBCD5D51-E3F9-4537-BBC9-9B0C70D503CA}" sibTransId="{789C8188-5898-4E9E-BD3A-EAD68D4C5EC0}"/>
    <dgm:cxn modelId="{4FC1FDB2-38F4-4A9F-BEE5-609DE4C60D5F}" type="presOf" srcId="{47969033-591C-4105-8F00-810213659EB5}" destId="{1918D986-D1B7-40F0-BE59-9275B8EA8E68}" srcOrd="0" destOrd="0" presId="urn:microsoft.com/office/officeart/2005/8/layout/default"/>
    <dgm:cxn modelId="{BCDD35FC-50BB-45B4-A2CF-6ECABFDF0BC9}" type="presOf" srcId="{F0A81376-4F90-450F-B862-0B5D03891DEA}" destId="{C2F83B98-0068-4788-A92C-481CEA088E22}" srcOrd="0" destOrd="0" presId="urn:microsoft.com/office/officeart/2005/8/layout/default"/>
    <dgm:cxn modelId="{3DA3B0FD-493C-4F2F-B106-7F9215C4FA13}" type="presParOf" srcId="{D9C50B01-4B21-4720-8D61-4D6A43DF0E4F}" destId="{A99D5ECB-7942-44E9-BEA8-3E084AFCCC2D}" srcOrd="0" destOrd="0" presId="urn:microsoft.com/office/officeart/2005/8/layout/default"/>
    <dgm:cxn modelId="{985EFAD5-2EB7-4104-8252-E6F0BE9F3435}" type="presParOf" srcId="{D9C50B01-4B21-4720-8D61-4D6A43DF0E4F}" destId="{02203F68-201B-4DC7-B2D9-48C237ADE712}" srcOrd="1" destOrd="0" presId="urn:microsoft.com/office/officeart/2005/8/layout/default"/>
    <dgm:cxn modelId="{1FA3326A-118C-4B91-BA13-03CD9ABB4FE1}" type="presParOf" srcId="{D9C50B01-4B21-4720-8D61-4D6A43DF0E4F}" destId="{1918D986-D1B7-40F0-BE59-9275B8EA8E68}" srcOrd="2" destOrd="0" presId="urn:microsoft.com/office/officeart/2005/8/layout/default"/>
    <dgm:cxn modelId="{A0884A1C-46E4-41EE-8B27-C540168777AF}" type="presParOf" srcId="{D9C50B01-4B21-4720-8D61-4D6A43DF0E4F}" destId="{2D560260-54D6-4975-BF13-F1B665BBDCB2}" srcOrd="3" destOrd="0" presId="urn:microsoft.com/office/officeart/2005/8/layout/default"/>
    <dgm:cxn modelId="{B1CEA669-E6C5-4957-9077-314CC82FCBF5}" type="presParOf" srcId="{D9C50B01-4B21-4720-8D61-4D6A43DF0E4F}" destId="{C2F83B98-0068-4788-A92C-481CEA088E22}" srcOrd="4" destOrd="0" presId="urn:microsoft.com/office/officeart/2005/8/layout/default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3EC41A-FDF9-4808-A1A4-C2D2ACC7AB0E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579B52E-79C5-4739-A4BD-BF3AE45885C9}">
      <dgm:prSet phldrT="[Text]" custT="1"/>
      <dgm:spPr/>
      <dgm:t>
        <a:bodyPr/>
        <a:lstStyle/>
        <a:p>
          <a:r>
            <a:rPr lang="en-US" sz="2000" dirty="0">
              <a:latin typeface="Microsoft Tai Le" panose="020B0502040204020203" pitchFamily="34" charset="0"/>
              <a:cs typeface="Microsoft Tai Le" panose="020B0502040204020203" pitchFamily="34" charset="0"/>
            </a:rPr>
            <a:t>Census Data</a:t>
          </a:r>
        </a:p>
      </dgm:t>
    </dgm:pt>
    <dgm:pt modelId="{C8EA93F7-3509-4127-8C8C-307ECF95513E}" type="parTrans" cxnId="{63E5535D-4D29-4786-B764-CD8B764F90AA}">
      <dgm:prSet/>
      <dgm:spPr/>
      <dgm:t>
        <a:bodyPr/>
        <a:lstStyle/>
        <a:p>
          <a:endParaRPr lang="en-US"/>
        </a:p>
      </dgm:t>
    </dgm:pt>
    <dgm:pt modelId="{AD6FFFF0-5CCD-407D-8D5F-4CF5D4B92D32}" type="sibTrans" cxnId="{63E5535D-4D29-4786-B764-CD8B764F90AA}">
      <dgm:prSet/>
      <dgm:spPr/>
      <dgm:t>
        <a:bodyPr/>
        <a:lstStyle/>
        <a:p>
          <a:endParaRPr lang="en-US"/>
        </a:p>
      </dgm:t>
    </dgm:pt>
    <dgm:pt modelId="{56FBEAAE-92A8-4B8C-9AD0-46E3557D5350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  <a:t>Demographic, Economic &amp; Environmental stats at state level (Population, Median Income, Rent, Rainfall, Snowfall, etc.)</a:t>
          </a:r>
        </a:p>
      </dgm:t>
    </dgm:pt>
    <dgm:pt modelId="{4A2856B2-AB76-4766-BC75-20607B8F0E4E}" type="parTrans" cxnId="{3043F8CD-0C65-46BB-A7A9-4A6D8874BF0E}">
      <dgm:prSet/>
      <dgm:spPr/>
      <dgm:t>
        <a:bodyPr/>
        <a:lstStyle/>
        <a:p>
          <a:endParaRPr lang="en-US"/>
        </a:p>
      </dgm:t>
    </dgm:pt>
    <dgm:pt modelId="{B741740C-4BD1-4BD7-B053-2E7326BC3E8F}" type="sibTrans" cxnId="{3043F8CD-0C65-46BB-A7A9-4A6D8874BF0E}">
      <dgm:prSet/>
      <dgm:spPr/>
      <dgm:t>
        <a:bodyPr/>
        <a:lstStyle/>
        <a:p>
          <a:endParaRPr lang="en-US"/>
        </a:p>
      </dgm:t>
    </dgm:pt>
    <dgm:pt modelId="{9D799CD9-5662-4169-87DC-98D83E2A2EBB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  <a:t>No Null Values and Duplicates</a:t>
          </a:r>
          <a:br>
            <a:rPr lang="en-US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</a:br>
          <a:r>
            <a:rPr lang="en-US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  <a:t>15 rows x 12 columns</a:t>
          </a:r>
          <a:br>
            <a:rPr lang="en-US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</a:br>
          <a:r>
            <a:rPr lang="en-US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  <a:t>Numeric features</a:t>
          </a:r>
        </a:p>
      </dgm:t>
    </dgm:pt>
    <dgm:pt modelId="{60690197-B7A6-4EF7-B575-CBE4CEB85B24}" type="parTrans" cxnId="{0C78BF93-A0DA-4FF0-9460-B654CF05A45E}">
      <dgm:prSet/>
      <dgm:spPr/>
      <dgm:t>
        <a:bodyPr/>
        <a:lstStyle/>
        <a:p>
          <a:endParaRPr lang="en-US"/>
        </a:p>
      </dgm:t>
    </dgm:pt>
    <dgm:pt modelId="{B3FDDAC4-C03A-433F-8A32-B51495E7352C}" type="sibTrans" cxnId="{0C78BF93-A0DA-4FF0-9460-B654CF05A45E}">
      <dgm:prSet/>
      <dgm:spPr/>
      <dgm:t>
        <a:bodyPr/>
        <a:lstStyle/>
        <a:p>
          <a:endParaRPr lang="en-US"/>
        </a:p>
      </dgm:t>
    </dgm:pt>
    <dgm:pt modelId="{11F04FAD-E0D4-45A0-A015-3EF66A9B9FDA}">
      <dgm:prSet phldrT="[Text]" custT="1"/>
      <dgm:spPr/>
      <dgm:t>
        <a:bodyPr/>
        <a:lstStyle/>
        <a:p>
          <a:r>
            <a:rPr lang="en-US" sz="2000" dirty="0">
              <a:latin typeface="Microsoft Tai Le" panose="020B0502040204020203" pitchFamily="34" charset="0"/>
              <a:cs typeface="Microsoft Tai Le" panose="020B0502040204020203" pitchFamily="34" charset="0"/>
            </a:rPr>
            <a:t>Property Data</a:t>
          </a:r>
        </a:p>
      </dgm:t>
    </dgm:pt>
    <dgm:pt modelId="{44961556-474C-4CDA-BA1E-65AF894C53BE}" type="parTrans" cxnId="{04488DB8-88C1-49CB-9E1E-3E7AEBDEA11B}">
      <dgm:prSet/>
      <dgm:spPr/>
      <dgm:t>
        <a:bodyPr/>
        <a:lstStyle/>
        <a:p>
          <a:endParaRPr lang="en-US"/>
        </a:p>
      </dgm:t>
    </dgm:pt>
    <dgm:pt modelId="{75E7E30F-029A-4653-99F5-822B9262DE9A}" type="sibTrans" cxnId="{04488DB8-88C1-49CB-9E1E-3E7AEBDEA11B}">
      <dgm:prSet/>
      <dgm:spPr/>
      <dgm:t>
        <a:bodyPr/>
        <a:lstStyle/>
        <a:p>
          <a:endParaRPr lang="en-US"/>
        </a:p>
      </dgm:t>
    </dgm:pt>
    <dgm:pt modelId="{6B0EE0DC-8179-4535-AA20-FA9F99B1259C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  <a:t>Property Attributes: Physical, Financial and Operational Details (Building Count, Area, Value, Expenses, </a:t>
          </a:r>
          <a:r>
            <a:rPr lang="en-US" b="1" dirty="0" err="1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  <a:t>SuccessProb</a:t>
          </a:r>
          <a:r>
            <a:rPr lang="en-US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  <a:t>)</a:t>
          </a:r>
        </a:p>
      </dgm:t>
    </dgm:pt>
    <dgm:pt modelId="{15739896-A939-43F7-8595-48933F5DA7F6}" type="parTrans" cxnId="{6F2FAEAE-8380-43DD-BFB8-F59205594BBA}">
      <dgm:prSet/>
      <dgm:spPr/>
      <dgm:t>
        <a:bodyPr/>
        <a:lstStyle/>
        <a:p>
          <a:endParaRPr lang="en-US"/>
        </a:p>
      </dgm:t>
    </dgm:pt>
    <dgm:pt modelId="{C67BF568-B101-4CCC-97F5-7DC2DF3E668D}" type="sibTrans" cxnId="{6F2FAEAE-8380-43DD-BFB8-F59205594BBA}">
      <dgm:prSet/>
      <dgm:spPr/>
      <dgm:t>
        <a:bodyPr/>
        <a:lstStyle/>
        <a:p>
          <a:endParaRPr lang="en-US"/>
        </a:p>
      </dgm:t>
    </dgm:pt>
    <dgm:pt modelId="{C6786D84-057D-4A02-9B06-BB2D3F5CA574}">
      <dgm:prSet phldrT="[Text]"/>
      <dgm:spPr/>
      <dgm:t>
        <a:bodyPr/>
        <a:lstStyle/>
        <a:p>
          <a:r>
            <a:rPr lang="en-US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  <a:t>7 features with missing values, No duplicates</a:t>
          </a:r>
          <a:br>
            <a:rPr lang="en-US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</a:br>
          <a:r>
            <a:rPr lang="en-US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  <a:t>48,019 rows x 21 columns</a:t>
          </a:r>
          <a:br>
            <a:rPr lang="en-US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</a:br>
          <a:r>
            <a:rPr lang="en-US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  <a:t>18 numerical, 3 categorical features</a:t>
          </a:r>
        </a:p>
      </dgm:t>
    </dgm:pt>
    <dgm:pt modelId="{C330F1AD-1881-41CF-A879-776C4716E66A}" type="parTrans" cxnId="{C033815F-762F-4DEC-A188-8FF58AF75D1B}">
      <dgm:prSet/>
      <dgm:spPr/>
      <dgm:t>
        <a:bodyPr/>
        <a:lstStyle/>
        <a:p>
          <a:endParaRPr lang="en-US"/>
        </a:p>
      </dgm:t>
    </dgm:pt>
    <dgm:pt modelId="{9C450AD5-E9EF-4FB6-A680-EA48E72516BE}" type="sibTrans" cxnId="{C033815F-762F-4DEC-A188-8FF58AF75D1B}">
      <dgm:prSet/>
      <dgm:spPr/>
      <dgm:t>
        <a:bodyPr/>
        <a:lstStyle/>
        <a:p>
          <a:endParaRPr lang="en-US"/>
        </a:p>
      </dgm:t>
    </dgm:pt>
    <dgm:pt modelId="{451849BF-CE6C-4FC6-8E37-5CA83659A04F}" type="pres">
      <dgm:prSet presAssocID="{603EC41A-FDF9-4808-A1A4-C2D2ACC7AB0E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8835A1-2812-4AD3-BDAC-A48D71D991C7}" type="pres">
      <dgm:prSet presAssocID="{8579B52E-79C5-4739-A4BD-BF3AE45885C9}" presName="root" presStyleCnt="0"/>
      <dgm:spPr/>
    </dgm:pt>
    <dgm:pt modelId="{EDD7DD35-5033-4765-8FBB-BFEDD5D03D1B}" type="pres">
      <dgm:prSet presAssocID="{8579B52E-79C5-4739-A4BD-BF3AE45885C9}" presName="rootComposite" presStyleCnt="0"/>
      <dgm:spPr/>
    </dgm:pt>
    <dgm:pt modelId="{96D85288-0B37-48A7-8068-F507E50E82FF}" type="pres">
      <dgm:prSet presAssocID="{8579B52E-79C5-4739-A4BD-BF3AE45885C9}" presName="rootText" presStyleLbl="node1" presStyleIdx="0" presStyleCnt="2" custScaleY="44862"/>
      <dgm:spPr/>
    </dgm:pt>
    <dgm:pt modelId="{6A7D961F-441C-4C04-8152-12D65FBE8808}" type="pres">
      <dgm:prSet presAssocID="{8579B52E-79C5-4739-A4BD-BF3AE45885C9}" presName="rootConnector" presStyleLbl="node1" presStyleIdx="0" presStyleCnt="2"/>
      <dgm:spPr/>
    </dgm:pt>
    <dgm:pt modelId="{B29AB45C-781B-4099-A60B-BE2ACA42BA93}" type="pres">
      <dgm:prSet presAssocID="{8579B52E-79C5-4739-A4BD-BF3AE45885C9}" presName="childShape" presStyleCnt="0"/>
      <dgm:spPr/>
    </dgm:pt>
    <dgm:pt modelId="{4C63395B-525B-4892-8B1C-A1277D178B2C}" type="pres">
      <dgm:prSet presAssocID="{4A2856B2-AB76-4766-BC75-20607B8F0E4E}" presName="Name13" presStyleLbl="parChTrans1D2" presStyleIdx="0" presStyleCnt="4"/>
      <dgm:spPr/>
    </dgm:pt>
    <dgm:pt modelId="{5C30F5D7-417D-4283-8FD3-3F537422ACFC}" type="pres">
      <dgm:prSet presAssocID="{56FBEAAE-92A8-4B8C-9AD0-46E3557D5350}" presName="childText" presStyleLbl="bgAcc1" presStyleIdx="0" presStyleCnt="4">
        <dgm:presLayoutVars>
          <dgm:bulletEnabled val="1"/>
        </dgm:presLayoutVars>
      </dgm:prSet>
      <dgm:spPr/>
    </dgm:pt>
    <dgm:pt modelId="{7DBD7D67-F243-4B99-A51B-F1697EE97583}" type="pres">
      <dgm:prSet presAssocID="{60690197-B7A6-4EF7-B575-CBE4CEB85B24}" presName="Name13" presStyleLbl="parChTrans1D2" presStyleIdx="1" presStyleCnt="4"/>
      <dgm:spPr/>
    </dgm:pt>
    <dgm:pt modelId="{C237CC8F-4B9F-422F-9AA5-4188C0A9514A}" type="pres">
      <dgm:prSet presAssocID="{9D799CD9-5662-4169-87DC-98D83E2A2EBB}" presName="childText" presStyleLbl="bgAcc1" presStyleIdx="1" presStyleCnt="4">
        <dgm:presLayoutVars>
          <dgm:bulletEnabled val="1"/>
        </dgm:presLayoutVars>
      </dgm:prSet>
      <dgm:spPr/>
    </dgm:pt>
    <dgm:pt modelId="{1CB20CE2-34E1-4220-A01C-504F060290A9}" type="pres">
      <dgm:prSet presAssocID="{11F04FAD-E0D4-45A0-A015-3EF66A9B9FDA}" presName="root" presStyleCnt="0"/>
      <dgm:spPr/>
    </dgm:pt>
    <dgm:pt modelId="{7E93B013-3788-410B-A74D-3A95328489E2}" type="pres">
      <dgm:prSet presAssocID="{11F04FAD-E0D4-45A0-A015-3EF66A9B9FDA}" presName="rootComposite" presStyleCnt="0"/>
      <dgm:spPr/>
    </dgm:pt>
    <dgm:pt modelId="{5CF56D3C-AC97-4659-A4DB-B5854E5F9CE7}" type="pres">
      <dgm:prSet presAssocID="{11F04FAD-E0D4-45A0-A015-3EF66A9B9FDA}" presName="rootText" presStyleLbl="node1" presStyleIdx="1" presStyleCnt="2" custScaleY="46535"/>
      <dgm:spPr/>
    </dgm:pt>
    <dgm:pt modelId="{A10D9567-3670-415B-9BFF-99BC3E0F1446}" type="pres">
      <dgm:prSet presAssocID="{11F04FAD-E0D4-45A0-A015-3EF66A9B9FDA}" presName="rootConnector" presStyleLbl="node1" presStyleIdx="1" presStyleCnt="2"/>
      <dgm:spPr/>
    </dgm:pt>
    <dgm:pt modelId="{10888B50-83C9-4619-B15D-AEFEA5EF8D0A}" type="pres">
      <dgm:prSet presAssocID="{11F04FAD-E0D4-45A0-A015-3EF66A9B9FDA}" presName="childShape" presStyleCnt="0"/>
      <dgm:spPr/>
    </dgm:pt>
    <dgm:pt modelId="{481B3181-6D29-4FB8-92E4-CFC57BE83EE9}" type="pres">
      <dgm:prSet presAssocID="{15739896-A939-43F7-8595-48933F5DA7F6}" presName="Name13" presStyleLbl="parChTrans1D2" presStyleIdx="2" presStyleCnt="4"/>
      <dgm:spPr/>
    </dgm:pt>
    <dgm:pt modelId="{7A23CC5F-C279-451D-9264-AEDAE3D5BA0E}" type="pres">
      <dgm:prSet presAssocID="{6B0EE0DC-8179-4535-AA20-FA9F99B1259C}" presName="childText" presStyleLbl="bgAcc1" presStyleIdx="2" presStyleCnt="4">
        <dgm:presLayoutVars>
          <dgm:bulletEnabled val="1"/>
        </dgm:presLayoutVars>
      </dgm:prSet>
      <dgm:spPr/>
    </dgm:pt>
    <dgm:pt modelId="{C22C8299-79E5-464F-900E-8C249E01B63B}" type="pres">
      <dgm:prSet presAssocID="{C330F1AD-1881-41CF-A879-776C4716E66A}" presName="Name13" presStyleLbl="parChTrans1D2" presStyleIdx="3" presStyleCnt="4"/>
      <dgm:spPr/>
    </dgm:pt>
    <dgm:pt modelId="{2F9F5701-138A-44DD-A578-AD8F8DF482CD}" type="pres">
      <dgm:prSet presAssocID="{C6786D84-057D-4A02-9B06-BB2D3F5CA574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E225D001-C4DE-476C-8131-8D775B0E364D}" type="presOf" srcId="{6B0EE0DC-8179-4535-AA20-FA9F99B1259C}" destId="{7A23CC5F-C279-451D-9264-AEDAE3D5BA0E}" srcOrd="0" destOrd="0" presId="urn:microsoft.com/office/officeart/2005/8/layout/hierarchy3"/>
    <dgm:cxn modelId="{DD1A0518-E66A-4944-BCD5-07C67B7DBA1B}" type="presOf" srcId="{C330F1AD-1881-41CF-A879-776C4716E66A}" destId="{C22C8299-79E5-464F-900E-8C249E01B63B}" srcOrd="0" destOrd="0" presId="urn:microsoft.com/office/officeart/2005/8/layout/hierarchy3"/>
    <dgm:cxn modelId="{F11F4E1B-69D6-4545-B1E6-FCAD5B3664CE}" type="presOf" srcId="{4A2856B2-AB76-4766-BC75-20607B8F0E4E}" destId="{4C63395B-525B-4892-8B1C-A1277D178B2C}" srcOrd="0" destOrd="0" presId="urn:microsoft.com/office/officeart/2005/8/layout/hierarchy3"/>
    <dgm:cxn modelId="{16F36522-D3B8-40A2-8827-960F22AEFC8E}" type="presOf" srcId="{15739896-A939-43F7-8595-48933F5DA7F6}" destId="{481B3181-6D29-4FB8-92E4-CFC57BE83EE9}" srcOrd="0" destOrd="0" presId="urn:microsoft.com/office/officeart/2005/8/layout/hierarchy3"/>
    <dgm:cxn modelId="{ADEF4732-EDE2-4BB3-AE29-B7D9D25825E5}" type="presOf" srcId="{603EC41A-FDF9-4808-A1A4-C2D2ACC7AB0E}" destId="{451849BF-CE6C-4FC6-8E37-5CA83659A04F}" srcOrd="0" destOrd="0" presId="urn:microsoft.com/office/officeart/2005/8/layout/hierarchy3"/>
    <dgm:cxn modelId="{B047B435-3DCC-4534-B0E0-B2554F8BBECD}" type="presOf" srcId="{8579B52E-79C5-4739-A4BD-BF3AE45885C9}" destId="{96D85288-0B37-48A7-8068-F507E50E82FF}" srcOrd="0" destOrd="0" presId="urn:microsoft.com/office/officeart/2005/8/layout/hierarchy3"/>
    <dgm:cxn modelId="{63E5535D-4D29-4786-B764-CD8B764F90AA}" srcId="{603EC41A-FDF9-4808-A1A4-C2D2ACC7AB0E}" destId="{8579B52E-79C5-4739-A4BD-BF3AE45885C9}" srcOrd="0" destOrd="0" parTransId="{C8EA93F7-3509-4127-8C8C-307ECF95513E}" sibTransId="{AD6FFFF0-5CCD-407D-8D5F-4CF5D4B92D32}"/>
    <dgm:cxn modelId="{C033815F-762F-4DEC-A188-8FF58AF75D1B}" srcId="{11F04FAD-E0D4-45A0-A015-3EF66A9B9FDA}" destId="{C6786D84-057D-4A02-9B06-BB2D3F5CA574}" srcOrd="1" destOrd="0" parTransId="{C330F1AD-1881-41CF-A879-776C4716E66A}" sibTransId="{9C450AD5-E9EF-4FB6-A680-EA48E72516BE}"/>
    <dgm:cxn modelId="{5AC83B65-40DD-4E70-937E-EE823DD44EEB}" type="presOf" srcId="{56FBEAAE-92A8-4B8C-9AD0-46E3557D5350}" destId="{5C30F5D7-417D-4283-8FD3-3F537422ACFC}" srcOrd="0" destOrd="0" presId="urn:microsoft.com/office/officeart/2005/8/layout/hierarchy3"/>
    <dgm:cxn modelId="{87F79E55-9ACE-4EF4-BA01-C94FE1084CB5}" type="presOf" srcId="{9D799CD9-5662-4169-87DC-98D83E2A2EBB}" destId="{C237CC8F-4B9F-422F-9AA5-4188C0A9514A}" srcOrd="0" destOrd="0" presId="urn:microsoft.com/office/officeart/2005/8/layout/hierarchy3"/>
    <dgm:cxn modelId="{B3020D8D-6983-4054-ACC7-4401AA9C4B9B}" type="presOf" srcId="{C6786D84-057D-4A02-9B06-BB2D3F5CA574}" destId="{2F9F5701-138A-44DD-A578-AD8F8DF482CD}" srcOrd="0" destOrd="0" presId="urn:microsoft.com/office/officeart/2005/8/layout/hierarchy3"/>
    <dgm:cxn modelId="{0C78BF93-A0DA-4FF0-9460-B654CF05A45E}" srcId="{8579B52E-79C5-4739-A4BD-BF3AE45885C9}" destId="{9D799CD9-5662-4169-87DC-98D83E2A2EBB}" srcOrd="1" destOrd="0" parTransId="{60690197-B7A6-4EF7-B575-CBE4CEB85B24}" sibTransId="{B3FDDAC4-C03A-433F-8A32-B51495E7352C}"/>
    <dgm:cxn modelId="{F9CC5EAC-7266-4E7E-860C-DBA21DA0D811}" type="presOf" srcId="{11F04FAD-E0D4-45A0-A015-3EF66A9B9FDA}" destId="{A10D9567-3670-415B-9BFF-99BC3E0F1446}" srcOrd="1" destOrd="0" presId="urn:microsoft.com/office/officeart/2005/8/layout/hierarchy3"/>
    <dgm:cxn modelId="{6F2FAEAE-8380-43DD-BFB8-F59205594BBA}" srcId="{11F04FAD-E0D4-45A0-A015-3EF66A9B9FDA}" destId="{6B0EE0DC-8179-4535-AA20-FA9F99B1259C}" srcOrd="0" destOrd="0" parTransId="{15739896-A939-43F7-8595-48933F5DA7F6}" sibTransId="{C67BF568-B101-4CCC-97F5-7DC2DF3E668D}"/>
    <dgm:cxn modelId="{04488DB8-88C1-49CB-9E1E-3E7AEBDEA11B}" srcId="{603EC41A-FDF9-4808-A1A4-C2D2ACC7AB0E}" destId="{11F04FAD-E0D4-45A0-A015-3EF66A9B9FDA}" srcOrd="1" destOrd="0" parTransId="{44961556-474C-4CDA-BA1E-65AF894C53BE}" sibTransId="{75E7E30F-029A-4653-99F5-822B9262DE9A}"/>
    <dgm:cxn modelId="{3043F8CD-0C65-46BB-A7A9-4A6D8874BF0E}" srcId="{8579B52E-79C5-4739-A4BD-BF3AE45885C9}" destId="{56FBEAAE-92A8-4B8C-9AD0-46E3557D5350}" srcOrd="0" destOrd="0" parTransId="{4A2856B2-AB76-4766-BC75-20607B8F0E4E}" sibTransId="{B741740C-4BD1-4BD7-B053-2E7326BC3E8F}"/>
    <dgm:cxn modelId="{952CCFDC-CF22-47A9-B6DD-801BB2ADCFA8}" type="presOf" srcId="{11F04FAD-E0D4-45A0-A015-3EF66A9B9FDA}" destId="{5CF56D3C-AC97-4659-A4DB-B5854E5F9CE7}" srcOrd="0" destOrd="0" presId="urn:microsoft.com/office/officeart/2005/8/layout/hierarchy3"/>
    <dgm:cxn modelId="{D178AFF2-9AEB-4B0F-941E-1444A597AF86}" type="presOf" srcId="{60690197-B7A6-4EF7-B575-CBE4CEB85B24}" destId="{7DBD7D67-F243-4B99-A51B-F1697EE97583}" srcOrd="0" destOrd="0" presId="urn:microsoft.com/office/officeart/2005/8/layout/hierarchy3"/>
    <dgm:cxn modelId="{DD2802FE-0057-45B0-882B-ABE678F7E27C}" type="presOf" srcId="{8579B52E-79C5-4739-A4BD-BF3AE45885C9}" destId="{6A7D961F-441C-4C04-8152-12D65FBE8808}" srcOrd="1" destOrd="0" presId="urn:microsoft.com/office/officeart/2005/8/layout/hierarchy3"/>
    <dgm:cxn modelId="{06D2DF33-1E6A-49A6-8067-6C57A2DA2A5F}" type="presParOf" srcId="{451849BF-CE6C-4FC6-8E37-5CA83659A04F}" destId="{1E8835A1-2812-4AD3-BDAC-A48D71D991C7}" srcOrd="0" destOrd="0" presId="urn:microsoft.com/office/officeart/2005/8/layout/hierarchy3"/>
    <dgm:cxn modelId="{A65BF675-7EF6-4DC7-AD73-C97E7CD188AF}" type="presParOf" srcId="{1E8835A1-2812-4AD3-BDAC-A48D71D991C7}" destId="{EDD7DD35-5033-4765-8FBB-BFEDD5D03D1B}" srcOrd="0" destOrd="0" presId="urn:microsoft.com/office/officeart/2005/8/layout/hierarchy3"/>
    <dgm:cxn modelId="{2168E909-C4E0-44DC-9E0A-094E8B25232F}" type="presParOf" srcId="{EDD7DD35-5033-4765-8FBB-BFEDD5D03D1B}" destId="{96D85288-0B37-48A7-8068-F507E50E82FF}" srcOrd="0" destOrd="0" presId="urn:microsoft.com/office/officeart/2005/8/layout/hierarchy3"/>
    <dgm:cxn modelId="{D40AB38F-D506-4A5A-B139-847D355A73E6}" type="presParOf" srcId="{EDD7DD35-5033-4765-8FBB-BFEDD5D03D1B}" destId="{6A7D961F-441C-4C04-8152-12D65FBE8808}" srcOrd="1" destOrd="0" presId="urn:microsoft.com/office/officeart/2005/8/layout/hierarchy3"/>
    <dgm:cxn modelId="{F1B37E91-EB15-4CA4-ADEF-CDFE62647C8F}" type="presParOf" srcId="{1E8835A1-2812-4AD3-BDAC-A48D71D991C7}" destId="{B29AB45C-781B-4099-A60B-BE2ACA42BA93}" srcOrd="1" destOrd="0" presId="urn:microsoft.com/office/officeart/2005/8/layout/hierarchy3"/>
    <dgm:cxn modelId="{852ABAAD-B351-4DDB-A2A6-7E6ACA265D0B}" type="presParOf" srcId="{B29AB45C-781B-4099-A60B-BE2ACA42BA93}" destId="{4C63395B-525B-4892-8B1C-A1277D178B2C}" srcOrd="0" destOrd="0" presId="urn:microsoft.com/office/officeart/2005/8/layout/hierarchy3"/>
    <dgm:cxn modelId="{54D89162-12A1-45E0-BEFA-F8A8E6CCCD1B}" type="presParOf" srcId="{B29AB45C-781B-4099-A60B-BE2ACA42BA93}" destId="{5C30F5D7-417D-4283-8FD3-3F537422ACFC}" srcOrd="1" destOrd="0" presId="urn:microsoft.com/office/officeart/2005/8/layout/hierarchy3"/>
    <dgm:cxn modelId="{B603AF66-62D5-4896-BA67-DBB0AD8913B7}" type="presParOf" srcId="{B29AB45C-781B-4099-A60B-BE2ACA42BA93}" destId="{7DBD7D67-F243-4B99-A51B-F1697EE97583}" srcOrd="2" destOrd="0" presId="urn:microsoft.com/office/officeart/2005/8/layout/hierarchy3"/>
    <dgm:cxn modelId="{6497D45C-DC0F-4BF9-A689-570D2BF3605A}" type="presParOf" srcId="{B29AB45C-781B-4099-A60B-BE2ACA42BA93}" destId="{C237CC8F-4B9F-422F-9AA5-4188C0A9514A}" srcOrd="3" destOrd="0" presId="urn:microsoft.com/office/officeart/2005/8/layout/hierarchy3"/>
    <dgm:cxn modelId="{8A642581-C68F-43B3-BFC8-EED658194581}" type="presParOf" srcId="{451849BF-CE6C-4FC6-8E37-5CA83659A04F}" destId="{1CB20CE2-34E1-4220-A01C-504F060290A9}" srcOrd="1" destOrd="0" presId="urn:microsoft.com/office/officeart/2005/8/layout/hierarchy3"/>
    <dgm:cxn modelId="{46359976-03C2-4C3A-A408-F788D5129BD9}" type="presParOf" srcId="{1CB20CE2-34E1-4220-A01C-504F060290A9}" destId="{7E93B013-3788-410B-A74D-3A95328489E2}" srcOrd="0" destOrd="0" presId="urn:microsoft.com/office/officeart/2005/8/layout/hierarchy3"/>
    <dgm:cxn modelId="{900A9B90-25B1-4B94-8F7A-AB9D1217A650}" type="presParOf" srcId="{7E93B013-3788-410B-A74D-3A95328489E2}" destId="{5CF56D3C-AC97-4659-A4DB-B5854E5F9CE7}" srcOrd="0" destOrd="0" presId="urn:microsoft.com/office/officeart/2005/8/layout/hierarchy3"/>
    <dgm:cxn modelId="{48C8C23D-8E99-480B-8E21-BE4F8FC8217F}" type="presParOf" srcId="{7E93B013-3788-410B-A74D-3A95328489E2}" destId="{A10D9567-3670-415B-9BFF-99BC3E0F1446}" srcOrd="1" destOrd="0" presId="urn:microsoft.com/office/officeart/2005/8/layout/hierarchy3"/>
    <dgm:cxn modelId="{3DDA4D60-1E50-4287-98C7-8A44CE0D35BD}" type="presParOf" srcId="{1CB20CE2-34E1-4220-A01C-504F060290A9}" destId="{10888B50-83C9-4619-B15D-AEFEA5EF8D0A}" srcOrd="1" destOrd="0" presId="urn:microsoft.com/office/officeart/2005/8/layout/hierarchy3"/>
    <dgm:cxn modelId="{16551C68-20B7-4E25-9B48-1201E74DC015}" type="presParOf" srcId="{10888B50-83C9-4619-B15D-AEFEA5EF8D0A}" destId="{481B3181-6D29-4FB8-92E4-CFC57BE83EE9}" srcOrd="0" destOrd="0" presId="urn:microsoft.com/office/officeart/2005/8/layout/hierarchy3"/>
    <dgm:cxn modelId="{B4905880-6B70-43E0-93AB-84BDB334F737}" type="presParOf" srcId="{10888B50-83C9-4619-B15D-AEFEA5EF8D0A}" destId="{7A23CC5F-C279-451D-9264-AEDAE3D5BA0E}" srcOrd="1" destOrd="0" presId="urn:microsoft.com/office/officeart/2005/8/layout/hierarchy3"/>
    <dgm:cxn modelId="{A5022076-32B3-490A-83F3-C12B49298F11}" type="presParOf" srcId="{10888B50-83C9-4619-B15D-AEFEA5EF8D0A}" destId="{C22C8299-79E5-464F-900E-8C249E01B63B}" srcOrd="2" destOrd="0" presId="urn:microsoft.com/office/officeart/2005/8/layout/hierarchy3"/>
    <dgm:cxn modelId="{C109A9F4-A734-4EDF-A4B6-03EFE5C47515}" type="presParOf" srcId="{10888B50-83C9-4619-B15D-AEFEA5EF8D0A}" destId="{2F9F5701-138A-44DD-A578-AD8F8DF482CD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D5ECB-7942-44E9-BEA8-3E084AFCCC2D}">
      <dsp:nvSpPr>
        <dsp:cNvPr id="0" name=""/>
        <dsp:cNvSpPr/>
      </dsp:nvSpPr>
      <dsp:spPr>
        <a:xfrm>
          <a:off x="746099" y="1198"/>
          <a:ext cx="1652613" cy="991568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icrosoft Tai Le" panose="020B0502040204020203" pitchFamily="34" charset="0"/>
              <a:cs typeface="Microsoft Tai Le" panose="020B0502040204020203" pitchFamily="34" charset="0"/>
            </a:rPr>
            <a:t>Mitigate Financial Risk</a:t>
          </a:r>
          <a:endParaRPr lang="en-US" sz="2000" kern="1200" dirty="0"/>
        </a:p>
      </dsp:txBody>
      <dsp:txXfrm>
        <a:off x="746099" y="1198"/>
        <a:ext cx="1652613" cy="991568"/>
      </dsp:txXfrm>
    </dsp:sp>
    <dsp:sp modelId="{1918D986-D1B7-40F0-BE59-9275B8EA8E68}">
      <dsp:nvSpPr>
        <dsp:cNvPr id="0" name=""/>
        <dsp:cNvSpPr/>
      </dsp:nvSpPr>
      <dsp:spPr>
        <a:xfrm>
          <a:off x="2563974" y="1198"/>
          <a:ext cx="1652613" cy="991568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icrosoft Tai Le" panose="020B0502040204020203" pitchFamily="34" charset="0"/>
              <a:cs typeface="Microsoft Tai Le" panose="020B0502040204020203" pitchFamily="34" charset="0"/>
            </a:rPr>
            <a:t>Maximize Returns</a:t>
          </a:r>
          <a:endParaRPr lang="en-US" sz="2000" kern="1200" dirty="0"/>
        </a:p>
      </dsp:txBody>
      <dsp:txXfrm>
        <a:off x="2563974" y="1198"/>
        <a:ext cx="1652613" cy="991568"/>
      </dsp:txXfrm>
    </dsp:sp>
    <dsp:sp modelId="{C2F83B98-0068-4788-A92C-481CEA088E22}">
      <dsp:nvSpPr>
        <dsp:cNvPr id="0" name=""/>
        <dsp:cNvSpPr/>
      </dsp:nvSpPr>
      <dsp:spPr>
        <a:xfrm>
          <a:off x="725863" y="1158028"/>
          <a:ext cx="3510960" cy="991568"/>
        </a:xfrm>
        <a:prstGeom prst="rect">
          <a:avLst/>
        </a:prstGeom>
        <a:solidFill>
          <a:schemeClr val="accent5"/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icrosoft Tai Le" panose="020B0502040204020203" pitchFamily="34" charset="0"/>
              <a:cs typeface="Microsoft Tai Le" panose="020B0502040204020203" pitchFamily="34" charset="0"/>
            </a:rPr>
            <a:t>Enhance Decision Confidence </a:t>
          </a:r>
        </a:p>
      </dsp:txBody>
      <dsp:txXfrm>
        <a:off x="725863" y="1158028"/>
        <a:ext cx="3510960" cy="99156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D85288-0B37-48A7-8068-F507E50E82FF}">
      <dsp:nvSpPr>
        <dsp:cNvPr id="0" name=""/>
        <dsp:cNvSpPr/>
      </dsp:nvSpPr>
      <dsp:spPr>
        <a:xfrm>
          <a:off x="667" y="466863"/>
          <a:ext cx="2429427" cy="5449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icrosoft Tai Le" panose="020B0502040204020203" pitchFamily="34" charset="0"/>
              <a:cs typeface="Microsoft Tai Le" panose="020B0502040204020203" pitchFamily="34" charset="0"/>
            </a:rPr>
            <a:t>Census Data</a:t>
          </a:r>
        </a:p>
      </dsp:txBody>
      <dsp:txXfrm>
        <a:off x="16628" y="482824"/>
        <a:ext cx="2397505" cy="513022"/>
      </dsp:txXfrm>
    </dsp:sp>
    <dsp:sp modelId="{4C63395B-525B-4892-8B1C-A1277D178B2C}">
      <dsp:nvSpPr>
        <dsp:cNvPr id="0" name=""/>
        <dsp:cNvSpPr/>
      </dsp:nvSpPr>
      <dsp:spPr>
        <a:xfrm>
          <a:off x="243610" y="1011807"/>
          <a:ext cx="242942" cy="911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1035"/>
              </a:lnTo>
              <a:lnTo>
                <a:pt x="242942" y="9110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30F5D7-417D-4283-8FD3-3F537422ACFC}">
      <dsp:nvSpPr>
        <dsp:cNvPr id="0" name=""/>
        <dsp:cNvSpPr/>
      </dsp:nvSpPr>
      <dsp:spPr>
        <a:xfrm>
          <a:off x="486552" y="1315486"/>
          <a:ext cx="1943541" cy="12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  <a:t>Demographic, Economic &amp; Environmental stats at state level (Population, Median Income, Rent, Rainfall, Snowfall, etc.)</a:t>
          </a:r>
        </a:p>
      </dsp:txBody>
      <dsp:txXfrm>
        <a:off x="522130" y="1351064"/>
        <a:ext cx="1872385" cy="1143557"/>
      </dsp:txXfrm>
    </dsp:sp>
    <dsp:sp modelId="{7DBD7D67-F243-4B99-A51B-F1697EE97583}">
      <dsp:nvSpPr>
        <dsp:cNvPr id="0" name=""/>
        <dsp:cNvSpPr/>
      </dsp:nvSpPr>
      <dsp:spPr>
        <a:xfrm>
          <a:off x="243610" y="1011807"/>
          <a:ext cx="242942" cy="2429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9427"/>
              </a:lnTo>
              <a:lnTo>
                <a:pt x="242942" y="2429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37CC8F-4B9F-422F-9AA5-4188C0A9514A}">
      <dsp:nvSpPr>
        <dsp:cNvPr id="0" name=""/>
        <dsp:cNvSpPr/>
      </dsp:nvSpPr>
      <dsp:spPr>
        <a:xfrm>
          <a:off x="486552" y="2833878"/>
          <a:ext cx="1943541" cy="12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  <a:t>No Null Values and Duplicates</a:t>
          </a:r>
          <a:br>
            <a:rPr lang="en-US" sz="1200" kern="12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</a:br>
          <a:r>
            <a:rPr lang="en-US" sz="1200" kern="12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  <a:t>15 rows x 12 columns</a:t>
          </a:r>
          <a:br>
            <a:rPr lang="en-US" sz="1200" kern="12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</a:br>
          <a:r>
            <a:rPr lang="en-US" sz="1200" kern="12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  <a:t>Numeric features</a:t>
          </a:r>
        </a:p>
      </dsp:txBody>
      <dsp:txXfrm>
        <a:off x="522130" y="2869456"/>
        <a:ext cx="1872385" cy="1143557"/>
      </dsp:txXfrm>
    </dsp:sp>
    <dsp:sp modelId="{5CF56D3C-AC97-4659-A4DB-B5854E5F9CE7}">
      <dsp:nvSpPr>
        <dsp:cNvPr id="0" name=""/>
        <dsp:cNvSpPr/>
      </dsp:nvSpPr>
      <dsp:spPr>
        <a:xfrm>
          <a:off x="3037451" y="466863"/>
          <a:ext cx="2429427" cy="56526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latin typeface="Microsoft Tai Le" panose="020B0502040204020203" pitchFamily="34" charset="0"/>
              <a:cs typeface="Microsoft Tai Le" panose="020B0502040204020203" pitchFamily="34" charset="0"/>
            </a:rPr>
            <a:t>Property Data</a:t>
          </a:r>
        </a:p>
      </dsp:txBody>
      <dsp:txXfrm>
        <a:off x="3054007" y="483419"/>
        <a:ext cx="2396315" cy="532154"/>
      </dsp:txXfrm>
    </dsp:sp>
    <dsp:sp modelId="{481B3181-6D29-4FB8-92E4-CFC57BE83EE9}">
      <dsp:nvSpPr>
        <dsp:cNvPr id="0" name=""/>
        <dsp:cNvSpPr/>
      </dsp:nvSpPr>
      <dsp:spPr>
        <a:xfrm>
          <a:off x="3280394" y="1032129"/>
          <a:ext cx="242942" cy="9110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1035"/>
              </a:lnTo>
              <a:lnTo>
                <a:pt x="242942" y="91103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23CC5F-C279-451D-9264-AEDAE3D5BA0E}">
      <dsp:nvSpPr>
        <dsp:cNvPr id="0" name=""/>
        <dsp:cNvSpPr/>
      </dsp:nvSpPr>
      <dsp:spPr>
        <a:xfrm>
          <a:off x="3523336" y="1335808"/>
          <a:ext cx="1943541" cy="12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  <a:t>Property Attributes: Physical, Financial and Operational Details (Building Count, Area, Value, Expenses, </a:t>
          </a:r>
          <a:r>
            <a:rPr lang="en-US" sz="1200" b="1" kern="1200" dirty="0" err="1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  <a:t>SuccessProb</a:t>
          </a:r>
          <a:r>
            <a:rPr lang="en-US" sz="1200" kern="12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  <a:t>)</a:t>
          </a:r>
        </a:p>
      </dsp:txBody>
      <dsp:txXfrm>
        <a:off x="3558914" y="1371386"/>
        <a:ext cx="1872385" cy="1143557"/>
      </dsp:txXfrm>
    </dsp:sp>
    <dsp:sp modelId="{C22C8299-79E5-464F-900E-8C249E01B63B}">
      <dsp:nvSpPr>
        <dsp:cNvPr id="0" name=""/>
        <dsp:cNvSpPr/>
      </dsp:nvSpPr>
      <dsp:spPr>
        <a:xfrm>
          <a:off x="3280394" y="1032129"/>
          <a:ext cx="242942" cy="242942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29427"/>
              </a:lnTo>
              <a:lnTo>
                <a:pt x="242942" y="242942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9F5701-138A-44DD-A578-AD8F8DF482CD}">
      <dsp:nvSpPr>
        <dsp:cNvPr id="0" name=""/>
        <dsp:cNvSpPr/>
      </dsp:nvSpPr>
      <dsp:spPr>
        <a:xfrm>
          <a:off x="3523336" y="2854200"/>
          <a:ext cx="1943541" cy="12147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15240" rIns="2286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  <a:t>7 features with missing values, No duplicates</a:t>
          </a:r>
          <a:br>
            <a:rPr lang="en-US" sz="1200" kern="12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</a:br>
          <a:r>
            <a:rPr lang="en-US" sz="1200" kern="12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  <a:t>48,019 rows x 21 columns</a:t>
          </a:r>
          <a:br>
            <a:rPr lang="en-US" sz="1200" kern="12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</a:br>
          <a:r>
            <a:rPr lang="en-US" sz="1200" kern="12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rPr>
            <a:t>18 numerical, 3 categorical features</a:t>
          </a:r>
        </a:p>
      </dsp:txBody>
      <dsp:txXfrm>
        <a:off x="3558914" y="2889778"/>
        <a:ext cx="1872385" cy="1143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2E732-0BCA-0226-5DD7-9105ED90A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C6BBF8-CE7D-8314-CB14-5D0C70C10A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616A2A-F722-9A69-1524-F027AE18A7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CFF04-86E8-4B46-5CF0-80F2BB7331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5125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A8654-A108-42BE-406A-32CE2B8F4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1010A-2467-EF32-0754-7E43A232A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EA03AD-84D0-B1D0-B28A-67F687CA3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60D85-1C75-2BCF-E44A-09834B3B50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0831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94472-00A5-6EF3-8433-A1FA8D96C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7AA521-3312-78FC-D715-1615D1E717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8114ED-4B1F-075B-70E5-E3F14787A8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1662A6-3867-0EC7-F902-3BE823855B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0711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F64BAF-FD5F-CCF5-6C7B-7D5473E48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E4413F-857A-4A46-2B60-EA564692F6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820A78-F810-667D-54D7-B588C0A68B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F430FA-8F69-FE04-66B2-BEED0A5904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0216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FA54-16AA-5AF0-80C2-A81E2A5C8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573506-3F31-FB92-54B6-D0B1CF61C3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FEBD0E-F717-9C6A-414C-979F958C68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76465A-B2ED-18BB-2573-D34A953E2F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286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87CC2-F669-641B-1E74-68FC0A80F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924562-EB57-7B6A-C030-DE0EC37DBC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AEE7BB-8930-2CC4-74BB-7C41986D6A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4D3318-CD09-1AA6-1E31-42050F64E1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378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F5413-02E2-5733-99F6-ADDBD0A63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6F4A90-3EE7-D23C-68BB-94FE494D2B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14941D-07F9-79C9-9632-FF9683FB19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44EFB-129E-CD83-66FC-C82F5719DC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1614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237E5B-7077-5C78-A1C4-E9135B3D0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AD62A7-BF06-EEFA-431A-884D035B42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198657-16ED-967F-A116-16D6382E4F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0E139-FB9F-24AC-564E-1079E7E6EE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3159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31881-CF50-EFF6-3E50-32A8C9662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C04151-3C98-6632-67EF-B68A42D5A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8236A8-B3EE-4A9C-EF2A-3B9E72683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DA20D-B73D-FD79-29BC-21A8B2858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8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649A-4E2C-7ABE-2982-26B0C31DF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CE2DB0-0645-4F49-8A7E-24DE78D05D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361D0F-8702-79AF-E288-5756A58DE3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D9716-7D67-2BBB-AB9E-142F9EE9ED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122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8C4F9-1592-F618-1D90-4CF2977D5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66C36E-D56B-9723-CA12-3FA673A1E3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0183FA-B48C-4E25-4028-DCA6861FF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Minimize financial loss by reducing false positives (unprofitable investments) and also the model should identify successful properties.</a:t>
            </a:r>
          </a:p>
          <a:p>
            <a:r>
              <a:rPr lang="en-US" dirty="0"/>
              <a:t>Highlight that the decision can only be binary.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40F1C-1299-E024-AB2E-29825A5A897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49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8AC88B-31CC-E52D-8298-6CA3A4DC7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1DC32F-F0C7-CA9E-B238-224FA9DDA9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0CA29D-FD45-3907-3C94-2B6625904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AC611-060F-E1BD-2BEC-400052F367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3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3014F-2B8C-9A0C-8541-2150823DF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98BC5-2A18-774B-7099-D44886CE4A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FADE36-3504-5BD7-6309-D9285DB63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Precision : reduces the # of poor investments and maximizes the good investments.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BE03EB-6F44-89E0-9BB2-559BBE4C85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7588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79E23-C9FC-9107-D017-141DD82AD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6CB095-24D3-EDD1-D738-D0EAD15146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52CD6B-67A2-ED08-A7C8-D4F900140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FPs show room for improvement to further reduce unprofitable investments.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DB680-711B-B2A4-1427-F4BDF2A12D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35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2D7A6-AE09-7E82-BD48-2FDD9A445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83DB68-7D89-B9EC-0E0E-2066E2DEBA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5B117E-0EE0-6B32-A679-5CA98F25A8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FPs show room for improvement to further reduce unprofitable investments.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31034-D712-8DDB-5420-BE072486B6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0602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A78B0-4921-FDDF-865D-B0061C38C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BC79C2-E9F0-51A6-4FB4-77508974E6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ADE569-D6CF-A6D0-63EA-FF05A6075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BC6B63-0311-0984-7287-340FC77B17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784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50CA7-2E81-8F9D-1D62-CC3649D97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7F9E27-6C65-A121-EBB9-F9B404D2A3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D770FB-2B3A-5DCC-01C0-8868C4EB0D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C07DF-3709-9850-A56F-49385CE78C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207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FC3-3563-4702-9886-4CFFB65924E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E5D-4341-47BE-B5F0-6A42605C14E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989208-3337-48F9-39BE-1052C85A6F66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A6D1DB4-D222-C5A2-0B18-4E470A60009F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9EB65F4-BBCB-74E4-D610-ACA66D0C72EC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0E8519E-94F7-DEE6-131E-803A61440CC4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A71FFED-8D18-1186-7B08-A0B5EBF93E93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C1C0E9F-879B-6C5F-86DF-E5959BFBE0EC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EAAD3F3-2CCE-8433-E177-C4F1EA2F284E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1D41783-7BE7-6740-E5A3-F8DF2ECCEA63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ABDB926-8AF1-0778-8985-E7CB1CB8D0E0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182AE8F-D86C-8108-177D-63F63E729224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91E87D4-8C51-E340-3CAA-4CF46197A0A1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11172A7-CACD-6726-1AC6-E7837B54547B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0147AC3-4205-9675-773D-DF63D9DCE228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741798B-F5CD-00F2-B0E6-26A583CFF853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089EBCF-F24E-AB14-CCE9-81C1677D5D71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538AA49-3484-5E08-FCD2-5833359763F2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2CF1823-6008-A25E-423B-5A6E289E8EF8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52E71E0-A398-BB96-5FBF-628F458985E0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9DD29FE-2F0F-1B12-3744-10BE10D35891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5AF19E4-7E09-52F0-990E-913132294B8F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B780BCE-E6C6-DB9F-7364-29744B18337C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BC37643-BEA8-7C51-6C9F-C5855C2A91A4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B3A9122-5E08-632D-0FC0-1DB235DE853C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06FF6DDD-B554-9DE7-11E9-EEB225B95306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8BEBE0B-1262-C66D-AB5C-95AEBA64DFDE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ADF4CFC3-9182-45AA-5F81-E0A8729C9FDC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B2F03A50-3345-2ACB-AC0D-FF11232D89AA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800D58C1-66A2-480B-5E3F-7479D1BAEC98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299E0F5D-C447-26CC-5E52-ADA77C4BA057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66F13B6-4A0C-59BF-FA32-3E80A6612D1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75C3BF5-739E-A433-44F1-B61948297D8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6C878A8-3FBF-421F-ADDC-D29FF2E63D0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91FE8B3-1BD3-86F5-67E7-E5631E2A9C34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A9366A46-87A9-F454-D07E-229C991C19E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B4EF163-B999-FD5F-7D66-16F0F57780FE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1E47CBED-7C0A-9FE0-AC4A-3CB3B9D18CB7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5A5CB138-D50E-E319-52EF-6DE29776420D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3AB0AF3-EE60-173D-883C-C342C8A11A06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BCE9826-0D6C-9B72-F25F-DE3C91A1BCA4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390B15D-5C9B-8831-45F9-6226C4869A11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61A0A361-4A07-A61E-A35A-1038FEF5838A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76E1F2F4-228B-CE76-2C12-C68B536AE904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0348CF4-0F15-D299-6098-7034B7AFBB14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80A063A1-8BC8-567B-8791-4821FEBD6D20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1E67CE0F-ED54-934D-D9EE-50CC800A8F30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5DDDBB18-457B-7ABB-E42D-6D8EE9CA17F1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10A3543F-7939-E1CF-663E-7F7E027D2AF3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F99ABB6-A412-FF52-CF47-457EB957B81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0F3D438-51CD-6AF4-B9D0-BA62EE48F6C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2155753-063B-0C09-861B-60FDDDD0F0C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F4EB19C0-D2B3-2368-A260-356B8041BE3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B00F527-8031-6257-4393-01C3F66FF9B5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388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81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569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51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FC3-3563-4702-9886-4CFFB65924E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E5D-4341-47BE-B5F0-6A42605C14E4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185007D-94B6-7DA3-E869-C74633B5E915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5E2CCE3-1D93-B4E2-569E-74FA20DE2328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5EB8D1B-9F7A-DC1F-F734-44F2A2D7766C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ED66EE0-4089-E2E3-52A3-2E6A1B000849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12DE48-220B-4C41-A4E4-2567907B4E7B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2FCA516-2F56-C926-894F-26624ABB0086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88DAC4-9C28-6846-844D-3B43F96B6647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9BB73D5-CA7D-3833-55AB-F4B910ECC296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D36AAA-2B50-F9D8-5129-97B94C961BC3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C4A1EA7-03D1-C8B8-87FD-30574CFAB35D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B1312AC-E14C-FDB2-5954-9F1615E18DE3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3AF3FC8-9197-A4F1-94D9-2D49221401E0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044DD66-7E96-3C38-C272-BD8BC3D7D572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6E1C19A-CB70-BFB6-0969-1B4DA382B9CC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05863AF-8189-9B60-4988-08C0D5266791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D449EEF-AEE3-97C1-75FE-77D8DFF68715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C964B1-D74E-7747-68DB-EF93DA0A9D76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1266A61-9964-FB39-BAFE-1FF1087776D7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5964904-676B-BD0F-FCD7-586317D4991D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741AFE6-F4DB-EE7D-4026-0664B588A279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7BAA637-AB10-B61D-68CA-424153AABF72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FF69538B-6CDB-DE71-4A5C-A7CE14D8D4F6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0FFC2469-C47B-EF2E-BAB2-0CBD30C98428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FD0F0884-A714-3BE5-6819-4C59BCDE5CFE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749833C-A4AE-6991-5DA1-8A4227F53634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F986A6D6-B88F-EB06-68A7-7973DF3C7E98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8102233-476C-C706-5761-25FF267FED76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631703BD-E160-8D61-40DD-59C9530703D3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D51C1BC1-D708-9D81-D432-7FA8B0C72AB5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6097C3EB-EE4F-4C1B-08CA-A856F41A580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34A376AB-8291-B0CB-E4BB-6E3ECAB758E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D33BA97-2990-088B-985C-5FB0179E288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69E4AD3-7E9A-473A-F954-85A415BF270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FEF8B372-0C32-59A3-64CF-5E416E1EB6E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08FF4B8-6DA1-14D4-42B7-465FAF64B59B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DDAEC803-EA18-53BE-8BB0-997F9DC7C517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079AD32-470C-EA15-23D6-2E060B374AFD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B0413352-3677-AEE8-C542-3B4795E8080B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C8154566-7361-3E66-6793-218CFDB0F35B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DB687009-00FE-2780-0078-1DBEB2E33EE6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22595E45-E27D-B3C9-A977-39CE5F0F36FA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2C9D5AB1-E88B-BABD-267B-5CB4BB2FAF98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DC2B4FC2-617D-E93B-D2C6-36CF4015BE84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D5254356-AC0C-F307-5F99-38DFAB957D46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6218BBA-27DD-B2A6-CCBF-40D346CF76E9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0AF35D9-1BD9-4F49-2203-D880D6C2800D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88FAAB1-0ADF-21A9-2E41-744E509373F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6585F7B-DAB6-77A7-7003-AF8FC15414A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05942F8-28BD-7114-F114-E62C862FE68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6640011-EBD6-2F1C-847F-277182E282C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975E8554-FC67-2333-50CE-0DBB166006A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D89AB036-288D-0688-297A-4ECD8AAAE319}"/>
              </a:ext>
            </a:extLst>
          </p:cNvPr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111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0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534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1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27C34B5-780C-A5B6-C93B-FCDAD3B16DE2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1C1F7B7-7804-1CF5-9803-B41390BECDE8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F0F507-07B6-C13E-C6BD-B51F1F193839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28C91A0-160F-DF28-4389-6D3F93F9929B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52C4213-6CB1-7D72-EC2A-9788060227F8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D1D5C01-2A26-9437-FC8A-1B9378A8DECA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B2E8206-0725-CE8F-04F9-9E3A5A4A07AF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D17B61E-13C8-010D-4348-DEE1785879F0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40DA45E-BD86-E6C5-8EC0-61E40BDCE8DC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0C74438-FAB0-212D-BB5F-D4EA633F9B3A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D330797-93AF-88BC-2BBC-96A017E42BB0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A162D6A-75F5-24BA-0642-5ECBAD613FAF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580161-A264-44D2-164A-D8A73BB78E78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9FBABBD-0EFB-33B6-BC5D-2DBE68EE4C15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18EA393-2899-0FEF-1142-951C4229A49C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DACFA71-61F7-1B8D-8922-558E7E6F392E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CB29B68-7764-819A-D999-AD56C0397317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2AFEDC7-D728-96AB-8986-1A224C11CA4F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32291245-3AC8-6986-7590-BBDE82F9AD6E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BC9AB07-ED1A-8717-0E24-00BF5741180A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BA32B601-DB7C-D0A3-FCAC-E237019684CC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C2D0153-6B06-211E-6AAC-2B948A47146A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344DE4C-EF70-12CF-E22D-2C5BC8A5CD6D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0C3932BD-49CE-EB8D-0F17-B73614789DB5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1" name="Straight Connector 50">
                  <a:extLst>
                    <a:ext uri="{FF2B5EF4-FFF2-40B4-BE49-F238E27FC236}">
                      <a16:creationId xmlns:a16="http://schemas.microsoft.com/office/drawing/2014/main" id="{0EB377CC-020F-275D-38E8-93D98E2CD997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5E52A476-D314-8F7F-6DB7-4FA60E1018D7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7A9E2F61-38DB-33B6-88CB-B40E008A0B9E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766EB9BD-CBF3-E016-4FE2-1B5BF09DB6E9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9396C7A5-4AD4-5230-71A5-FC058BEB09FB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B852390F-7654-1B8F-6418-E4F6E9268FF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14D7A87-3144-AD65-AC2B-BACEBA9D46C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9D783DB7-263C-60D5-E9F5-8D7DD36AB98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882095F0-B61F-D4FC-8D55-5C08EA1E6D7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EA8FD9F-8D2B-A02A-03CA-41C73C86A84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DA4FB1C-E8D5-985D-7595-A6A82D691D02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B2E9172-287E-8CB0-BD52-F577ECC52B92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93FCC8E-94D9-FA2B-F1F7-96A2834BDB79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8505B564-1C5B-DFEB-25C0-7D1C676785CB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21EF7007-960A-F549-C1AF-51D58561B382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5E5836A3-6F70-8752-4A02-22DF235B2A75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75C68527-BF32-6425-4EB4-2EFE8328D7B0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0922AF22-4B1F-AF9C-70D3-FBC82E87F288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FAF36507-113C-82D0-4FEA-DF7D15D2FA67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C2C398ED-7B58-5875-6573-62511BA43533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65F2F554-5766-75B1-6D6B-F36DCC917225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F1310B05-9FD7-4F04-F4C1-A390564423E2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E6970F94-76B4-2339-687D-D6A88C43030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3248E03A-2097-2990-BDF9-9EA92C16D40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DD4D452-61C5-AE6A-0D9D-F5AD45A88CC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BB7F7B1-8E2D-C937-756C-A9361605EE06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71598C6-CBE7-9937-83E1-5D85CE599C1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259707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BAF629-ECA2-4CF3-B790-9D9BDED98269}" type="datetime1">
              <a:rPr lang="en-US" smtClean="0"/>
              <a:pPr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779B08-9C5B-2AC3-D3F0-C3745993F0CA}"/>
              </a:ext>
            </a:extLst>
          </p:cNvPr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67FAD46-2AEC-B04D-3E17-96ABA1B63938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F3BEDED-B89B-72B0-D011-8E2705D8085A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6659936-1127-5C16-F35A-66DA2A829F15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7D36807-3727-5BE4-1CD3-5888EA681512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0F88735-C842-D036-EA1A-4BDA7F4E1A9C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7B98120-1638-4DAB-0F20-C635169B006A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8F0C2D8-4AB9-C41B-7D6F-F29AB3B1C3C0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D706AD8-8ADB-20D8-F501-12D36537A493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68AAC6B-14C3-3C6C-72AB-9C8837B17082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D21B7E1-3009-28D9-5CCD-785D142C648A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7085F55-4B28-BE70-505B-9AC88E2C49FE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C3E44C0-AE52-6182-01E3-FB3974FAC835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E2D3AE-29C0-988C-C48B-EA9B6FF52C23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E9D4133-721A-A7E6-1661-29BB7E691CB3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CABCD26-8D6A-2C20-A8E2-EDAEE748A2D0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FB8D637-1E6E-9DD5-B010-90C8257E70F1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0CEE827-BFDD-31C8-5130-D0717886285B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00FCCA8E-0C98-B92E-8AF2-E5614E7F3329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67CEE06-690F-3634-CE5E-0AF71097380F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CF9E274-1B9F-6575-AAC0-CA0EF1EA26CA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9E5E6E9-37EE-0685-A199-8E49A25C41A2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8DDE6692-D49C-A78D-CFD5-9F956EF40AF9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46656DD8-CC6D-A45F-3345-068CC90B5F73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60F5D1D-617E-26F8-1CAD-3EB417C9A322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F2C422FA-A0FA-5F44-3A3D-91FD13AC77F0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B5A1942-0D1D-C40B-8779-87CEEA694123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906E8306-5570-7A26-532C-A2E2CF64245C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B0491981-6B4D-EAB8-1909-C161BD8A8D23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B157EFFC-A9D8-6C9F-8726-FE4D02FD1369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EB2D2FE-FB30-E2BA-1563-49F024F3086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DB587CF3-B202-A21F-F1B1-B36E35FD3BD2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BF2AA89C-384F-2518-712A-81FBAC37082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4AFDA3F7-6DAC-90AA-0D3A-7947D08179A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318EFE15-F060-0480-44A6-313FBC4AA51A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40D573A-A1E2-3E85-A65E-EAAA7B644A9F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C7FC81C-108E-CF76-277B-92216349C2EC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180CBE03-4636-F22A-B3DC-972B37CD7FDA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93D28DB8-B4F9-FAB2-B5CF-E7CB12286A78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D2D6221-9D7E-AC00-14E6-7AA1066ADE06}"/>
                  </a:ext>
                </a:extLst>
              </p:cNvPr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E7DAB9F-DB4D-B6D8-11B2-31A401CE5F88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4598FCB9-C71E-7A50-8348-E52A4F4F6DCC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41484223-0474-9A1B-F913-B97A03C5C613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E03CB498-1321-9D39-91A7-FCB51B84F6FE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6C97997D-E37E-7340-0765-B085F1BDD369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>
                  <a:extLst>
                    <a:ext uri="{FF2B5EF4-FFF2-40B4-BE49-F238E27FC236}">
                      <a16:creationId xmlns:a16="http://schemas.microsoft.com/office/drawing/2014/main" id="{57CE0C5D-0DC6-8783-C66F-212E1F4DB9BD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A44E774-4A80-D2B7-0749-D053D6469C1E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67A3179-6D65-F8BB-B873-7DCB7DE31607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9FA40BC-B5F5-3E6D-FFBA-A57618666938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2F27013-790A-860C-B790-D6D98763010B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61F6E7CF-D4FE-FB93-0A07-0626D20E8BD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F804769A-D332-7170-B80F-F7A4BD8368F6}"/>
              </a:ext>
            </a:extLst>
          </p:cNvPr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5EC570C-8C68-05C1-60FA-7499173894AF}"/>
              </a:ext>
            </a:extLst>
          </p:cNvPr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7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62FC3-3563-4702-9886-4CFFB65924EE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51E5D-4341-47BE-B5F0-6A42605C14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E86CA9-29F2-F1A4-16AB-9F14A0A31E85}"/>
              </a:ext>
            </a:extLst>
          </p:cNvPr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39A47D6-2BE8-9139-C3C8-763539EB63CC}"/>
                </a:ext>
              </a:extLst>
            </p:cNvPr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18F7EC8-0957-E959-C69E-B79D0EEDE479}"/>
                </a:ext>
              </a:extLst>
            </p:cNvPr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407A539-8D8B-93D5-2426-4749DB62E488}"/>
                </a:ext>
              </a:extLst>
            </p:cNvPr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DE7FEEF-13C2-4B24-BFB8-F8CAECB520C7}"/>
                </a:ext>
              </a:extLst>
            </p:cNvPr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23A74F7-BA65-3EB6-3A78-C25A6A84F033}"/>
                </a:ext>
              </a:extLst>
            </p:cNvPr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F10849-AA08-F22D-0F9A-80F94F2B8752}"/>
                </a:ext>
              </a:extLst>
            </p:cNvPr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C95BE1-28CB-B63C-7131-57E1F3A98CA2}"/>
                </a:ext>
              </a:extLst>
            </p:cNvPr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0468854-8820-75B2-1F66-B1F5F16F5682}"/>
                </a:ext>
              </a:extLst>
            </p:cNvPr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13C4239-41C2-9A25-1132-623B70EAB144}"/>
                </a:ext>
              </a:extLst>
            </p:cNvPr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8AC7024-6AA5-73BA-F56C-FADABD74E81B}"/>
                </a:ext>
              </a:extLst>
            </p:cNvPr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D2F1B4C-A35B-6EDD-718B-2F27C5E92AF1}"/>
                </a:ext>
              </a:extLst>
            </p:cNvPr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0F1AEEB-85AF-CB4F-DD75-7B952531E367}"/>
                </a:ext>
              </a:extLst>
            </p:cNvPr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A17F1FC-15A8-7796-3C28-DB28EBEAFDC6}"/>
                </a:ext>
              </a:extLst>
            </p:cNvPr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26BCE10-C415-6A42-7086-5255C7763140}"/>
                </a:ext>
              </a:extLst>
            </p:cNvPr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8EDFDA0-BEAE-1A93-158F-CE8D04E64096}"/>
                </a:ext>
              </a:extLst>
            </p:cNvPr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59A8E2-7F93-C9B0-AA95-E2F00FB563F9}"/>
                </a:ext>
              </a:extLst>
            </p:cNvPr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A40DECC-20D3-473F-1B4E-861CE997AE39}"/>
                </a:ext>
              </a:extLst>
            </p:cNvPr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B0242F1-EAFC-AD6A-52EC-28639F04D627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99B96D92-78E2-B17E-4929-46494FEEED52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27593A4-AFCD-D98F-7C2A-FFA15B5356EC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367CD529-1727-D54C-D3A2-A0F973DA246A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9916DC76-4579-29E2-9EAA-20F576B19A50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6389C0B-5242-E91C-2894-8ED2F6440E8E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6BF1103-B2D9-1418-6DF5-82F27BF2F4A0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82B00A2-F72B-FECC-8572-6181548E0717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5648CF18-AF0B-374E-0E39-8E7604B68085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3F1ABAB4-A961-50FD-2021-A79AB877BAC0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E1FCF74-F539-A15D-BA21-18A950DB8BC6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1FA742A7-755A-D847-0454-602313FE301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E85EA2A-3726-1DD9-D6CC-762589A3120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C5F2D63-1B88-8E0E-A8C9-B2E97276F47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1506865C-D7E5-D23C-DB33-2D159E2AE36C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8F021CAF-E790-7A7D-1548-8A2A038A3B85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CFFE8B1-96D3-C199-D9E8-12032D8A4556}"/>
                </a:ext>
              </a:extLst>
            </p:cNvPr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A49D6FD-BEBB-0BCB-83E5-89F71A52F224}"/>
                  </a:ext>
                </a:extLst>
              </p:cNvPr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47870880-4583-9808-EE91-C59EA4CBDE0F}"/>
                  </a:ext>
                </a:extLst>
              </p:cNvPr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2328DB92-01D2-3156-15A9-13B19735C535}"/>
                  </a:ext>
                </a:extLst>
              </p:cNvPr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5449A74B-8573-B07C-16DA-43152BC5A8E8}"/>
                  </a:ext>
                </a:extLst>
              </p:cNvPr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08E8885E-DE07-ECFE-4E45-1D5FFFABA2C4}"/>
                  </a:ext>
                </a:extLst>
              </p:cNvPr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43EE4E9-3D86-730B-36D6-6E662C2DC65D}"/>
                  </a:ext>
                </a:extLst>
              </p:cNvPr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A6815EAB-9C0E-CE87-4F23-EABF5F484D74}"/>
                    </a:ext>
                  </a:extLst>
                </p:cNvPr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0C75D2D4-2D58-7363-3367-75F4FCCCDB13}"/>
                    </a:ext>
                  </a:extLst>
                </p:cNvPr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9288A6BF-F2C0-81D4-0DF9-D4C0FB63252F}"/>
                    </a:ext>
                  </a:extLst>
                </p:cNvPr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DA6E7DD1-1B09-FC05-8EAC-9263B03052B6}"/>
                    </a:ext>
                  </a:extLst>
                </p:cNvPr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162B1245-9586-C467-15D8-A95F779186DA}"/>
                    </a:ext>
                  </a:extLst>
                </p:cNvPr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FB0E0B1-7119-9D26-8E5B-A64D03BD9A5F}"/>
                  </a:ext>
                </a:extLst>
              </p:cNvPr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13DF398-33BE-9AF3-3645-F5BA7F563F00}"/>
                  </a:ext>
                </a:extLst>
              </p:cNvPr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7BA7E47-A23E-95F0-9BC8-522E3F5F782A}"/>
                  </a:ext>
                </a:extLst>
              </p:cNvPr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A89FCEB-942B-1066-061A-4C3632B54371}"/>
                  </a:ext>
                </a:extLst>
              </p:cNvPr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7B5FA74-FD8E-832D-B95C-163BA40408CD}"/>
                  </a:ext>
                </a:extLst>
              </p:cNvPr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46B44CB-E414-A88F-722B-B267351B6733}"/>
              </a:ext>
            </a:extLst>
          </p:cNvPr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376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713" r:id="rId7"/>
    <p:sldLayoutId id="2147483714" r:id="rId8"/>
    <p:sldLayoutId id="2147483715" r:id="rId9"/>
    <p:sldLayoutId id="2147483716" r:id="rId10"/>
    <p:sldLayoutId id="214748371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5">
            <a:lumMod val="60000"/>
            <a:lumOff val="40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219" y="1122363"/>
            <a:ext cx="11434713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Optimizing Real Estate Investments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3034432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Data-Driven Solution</a:t>
            </a: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Bahnschrift SemiLight Condensed" panose="020B0502040204020203" pitchFamily="34" charset="0"/>
            </a:endParaRPr>
          </a:p>
          <a:p>
            <a:pPr>
              <a:spcBef>
                <a:spcPts val="0"/>
              </a:spcBef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Bahnschrift SemiLight Condensed" panose="020B0502040204020203" pitchFamily="34" charset="0"/>
            </a:endParaRP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Atharva M Kulkarni 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MS in Data Science, Columbia University</a:t>
            </a:r>
          </a:p>
          <a:p>
            <a:pPr>
              <a:spcBef>
                <a:spcPts val="600"/>
              </a:spcBef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atharva.kulkarni@columbia.edu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93909A3-979E-87CB-3699-3411510C3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EB2EC-C053-3BD9-A235-1C9193C5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Data Exploration: Missing Value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1E63-1175-4AC8-C93A-561C5A149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7348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5 features namely </a:t>
            </a:r>
            <a:r>
              <a:rPr lang="en-US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ExpenseTax</a:t>
            </a: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, </a:t>
            </a:r>
            <a:r>
              <a:rPr lang="en-US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ExpenseRepairs</a:t>
            </a: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, </a:t>
            </a:r>
            <a:r>
              <a:rPr lang="en-US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ExpenseInsurance</a:t>
            </a: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, </a:t>
            </a:r>
            <a:r>
              <a:rPr lang="en-US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ExpensePayroll</a:t>
            </a: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, 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have ~ 95% missing records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Unlikely Investment Drivers, Insufficient data for reliable imputation</a:t>
            </a:r>
          </a:p>
          <a:p>
            <a:r>
              <a:rPr lang="en-US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AnnualAverageRent</a:t>
            </a: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(74%) and </a:t>
            </a:r>
            <a:r>
              <a:rPr lang="en-US" sz="2000" b="0" i="0" dirty="0" err="1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PropertyValue</a:t>
            </a:r>
            <a:r>
              <a:rPr lang="en-US" sz="2000" b="0" i="0" dirty="0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(52%) are likely important for the prediction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83923E-1D0E-C4DF-0F1A-503D441006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899"/>
            <a:ext cx="118622" cy="458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158700" rIns="0" bIns="15870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Arial Unicode MS"/>
              </a:rPr>
              <a:t>d.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2C47BF-C6CC-DC47-5089-1D4DC7A35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10" y="3158637"/>
            <a:ext cx="3991402" cy="2995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1D6790-D35B-ABCE-6D38-9132E439E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441" y="3429000"/>
            <a:ext cx="5296359" cy="18365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81A431-40D0-F58B-8FDA-A903B003F4E7}"/>
              </a:ext>
            </a:extLst>
          </p:cNvPr>
          <p:cNvSpPr txBox="1"/>
          <p:nvPr/>
        </p:nvSpPr>
        <p:spPr>
          <a:xfrm>
            <a:off x="1062310" y="6153955"/>
            <a:ext cx="43469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Fig 2: Missing Value Features Correlation with Target Variable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97DFE8-5A80-9479-0685-C05326E0BAEC}"/>
              </a:ext>
            </a:extLst>
          </p:cNvPr>
          <p:cNvSpPr txBox="1"/>
          <p:nvPr/>
        </p:nvSpPr>
        <p:spPr>
          <a:xfrm>
            <a:off x="6301470" y="5580668"/>
            <a:ext cx="505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Possible methods: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SimpleImputer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,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kNNImputer</a:t>
            </a:r>
            <a:endParaRPr lang="en-US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6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A31AD94-41D3-B233-C7C0-A91B6E50E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B154-63DE-3058-4001-79F7BB0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Feature Engineering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7779EC-5CCE-F630-7878-9A622D21F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6544" y="1675903"/>
            <a:ext cx="4450236" cy="8327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Binning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YearBuilt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into 5 bins</a:t>
            </a:r>
          </a:p>
          <a:p>
            <a:pPr marL="457200" lvl="1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Numerical to Categorical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2BBD5D39-29D9-9036-C480-36DCC8582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184" y="2509589"/>
            <a:ext cx="4889596" cy="364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3A1CA0-9566-F8BB-9D0B-AC8190CC95B8}"/>
              </a:ext>
            </a:extLst>
          </p:cNvPr>
          <p:cNvSpPr txBox="1"/>
          <p:nvPr/>
        </p:nvSpPr>
        <p:spPr>
          <a:xfrm>
            <a:off x="474448" y="6159569"/>
            <a:ext cx="609442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Fig 3: </a:t>
            </a:r>
            <a:r>
              <a:rPr lang="en-US" sz="1200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YearBuilt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Bins Distribution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950231-4500-A0B9-B719-5A2054CC81FA}"/>
              </a:ext>
            </a:extLst>
          </p:cNvPr>
          <p:cNvSpPr txBox="1"/>
          <p:nvPr/>
        </p:nvSpPr>
        <p:spPr>
          <a:xfrm>
            <a:off x="6759020" y="1633928"/>
            <a:ext cx="5053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Property Value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568856-75DE-93D4-EED9-B4176023E1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054" y="2444037"/>
            <a:ext cx="5169061" cy="371458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F7B3BB9-483B-013A-9525-3E0014ACFED0}"/>
              </a:ext>
            </a:extLst>
          </p:cNvPr>
          <p:cNvSpPr txBox="1"/>
          <p:nvPr/>
        </p:nvSpPr>
        <p:spPr>
          <a:xfrm>
            <a:off x="7136091" y="6158617"/>
            <a:ext cx="4217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Fig. 4: log Property Values Distribution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05319B-5174-851C-2181-3C9BAE8E74D8}"/>
              </a:ext>
            </a:extLst>
          </p:cNvPr>
          <p:cNvSpPr/>
          <p:nvPr/>
        </p:nvSpPr>
        <p:spPr>
          <a:xfrm>
            <a:off x="1809946" y="2043927"/>
            <a:ext cx="2630079" cy="40011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7B14E1-1CC0-642A-AAD9-C8E85FFD1893}"/>
              </a:ext>
            </a:extLst>
          </p:cNvPr>
          <p:cNvSpPr txBox="1"/>
          <p:nvPr/>
        </p:nvSpPr>
        <p:spPr>
          <a:xfrm>
            <a:off x="7309701" y="2043927"/>
            <a:ext cx="4044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~ 1200 properties with 0 value </a:t>
            </a:r>
          </a:p>
        </p:txBody>
      </p:sp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C6E07D9B-0193-B911-20D0-983E252817DF}"/>
              </a:ext>
            </a:extLst>
          </p:cNvPr>
          <p:cNvSpPr/>
          <p:nvPr/>
        </p:nvSpPr>
        <p:spPr>
          <a:xfrm>
            <a:off x="10526778" y="2075707"/>
            <a:ext cx="290301" cy="25786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8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883EC58-FDC1-EFAE-43A6-7A2BEEA22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FD88A-0910-7284-86F0-DE02F2D0A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Feature Engineering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5DFBE-ADAC-36BE-0896-E17DCEA80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1825625"/>
            <a:ext cx="10854179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YearLastRenovated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				    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NeverRenovated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 algn="ctr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 ~39,000 rows with placeholder value (-1)			Binary Variable ( 0 or 1)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C88FAF43-B843-C3B5-A934-F8144E5B4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922" y="2663465"/>
            <a:ext cx="5059445" cy="3373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>
            <a:extLst>
              <a:ext uri="{FF2B5EF4-FFF2-40B4-BE49-F238E27FC236}">
                <a16:creationId xmlns:a16="http://schemas.microsoft.com/office/drawing/2014/main" id="{6A5B7A22-0454-BFE0-CD5E-E2C74738B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0371" y="2663465"/>
            <a:ext cx="4520672" cy="3374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531D492-BD94-ECC6-BCDC-64044F0CA0FC}"/>
              </a:ext>
            </a:extLst>
          </p:cNvPr>
          <p:cNvSpPr txBox="1"/>
          <p:nvPr/>
        </p:nvSpPr>
        <p:spPr>
          <a:xfrm>
            <a:off x="1715678" y="6048654"/>
            <a:ext cx="394668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Fig. 5: Count of Placeholder Values vs Actual Values </a:t>
            </a:r>
            <a:endParaRPr lang="en-US" sz="12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2948E8-50FA-22D9-919D-039E1F750DA6}"/>
              </a:ext>
            </a:extLst>
          </p:cNvPr>
          <p:cNvSpPr txBox="1"/>
          <p:nvPr/>
        </p:nvSpPr>
        <p:spPr>
          <a:xfrm>
            <a:off x="7328555" y="6048654"/>
            <a:ext cx="40252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Fig. 6: Count of Renovations vs No Renovations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A3F32C1-6474-954C-3586-536FCFBB7BE6}"/>
              </a:ext>
            </a:extLst>
          </p:cNvPr>
          <p:cNvSpPr/>
          <p:nvPr/>
        </p:nvSpPr>
        <p:spPr>
          <a:xfrm>
            <a:off x="5662367" y="1825625"/>
            <a:ext cx="936224" cy="461666"/>
          </a:xfrm>
          <a:prstGeom prst="rightArrow">
            <a:avLst/>
          </a:prstGeom>
          <a:noFill/>
          <a:ln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7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2990EF7-155E-E063-A4CE-DBA8C8BD8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82DE-BF91-2D2A-5B04-745DA71FD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DCB56-9134-E49A-F4A1-253073274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C3D170-798A-A7BC-7A6A-E920FE082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616" y="1998598"/>
            <a:ext cx="5655499" cy="400539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E80D625-8E52-1E11-2BB5-5128168041F0}"/>
              </a:ext>
            </a:extLst>
          </p:cNvPr>
          <p:cNvSpPr txBox="1"/>
          <p:nvPr/>
        </p:nvSpPr>
        <p:spPr>
          <a:xfrm>
            <a:off x="838200" y="1417320"/>
            <a:ext cx="108661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Feature Selection based on correlation with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SuccessProb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lvl="1"/>
            <a:endParaRPr lang="en-US" sz="20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High Correlation (&gt;0.8)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SKYHOURS, FEMMEDAGE, CPIALL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Minimal Predictive Value (&lt;0.03)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RECNO,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PropertyID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, StateCode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PropertyType</a:t>
            </a:r>
            <a:endParaRPr lang="en-US" sz="20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No variability (Single value: Multifamily)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lvl="1"/>
            <a:endParaRPr lang="en-US" sz="20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lvl="1"/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148E845-A1AB-7015-57BA-1DBE667AB3AB}"/>
              </a:ext>
            </a:extLst>
          </p:cNvPr>
          <p:cNvSpPr txBox="1"/>
          <p:nvPr/>
        </p:nvSpPr>
        <p:spPr>
          <a:xfrm>
            <a:off x="7871382" y="6038462"/>
            <a:ext cx="19796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Fig. 7: 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15848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FD7E9F8-FB11-2C61-2B53-FAE779ACE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5C894-D05C-0690-B049-25CD97CE1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Pre-modeling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F58B-DE1D-B8E5-04B2-A50E65B8D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C77DB5-DB18-2A53-41E3-01705F707B81}"/>
              </a:ext>
            </a:extLst>
          </p:cNvPr>
          <p:cNvSpPr txBox="1"/>
          <p:nvPr/>
        </p:nvSpPr>
        <p:spPr>
          <a:xfrm>
            <a:off x="838200" y="1426747"/>
            <a:ext cx="1086612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Encoding:</a:t>
            </a:r>
          </a:p>
          <a:p>
            <a:pPr lvl="1"/>
            <a:endParaRPr lang="en-US" sz="14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	One Hot Encoding 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ParkingRatio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PropertySubType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YearBuilt_Bin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)</a:t>
            </a:r>
          </a:p>
          <a:p>
            <a:pPr lvl="1"/>
            <a:endParaRPr lang="en-US" sz="20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Split: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	80:20 Train – test split</a:t>
            </a:r>
          </a:p>
          <a:p>
            <a:pPr lvl="1"/>
            <a:endParaRPr lang="en-US" sz="20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Scaling: </a:t>
            </a:r>
          </a:p>
          <a:p>
            <a:pPr lvl="1"/>
            <a:endParaRPr lang="en-US" sz="12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lvl="1"/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StandardScaler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 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	Normally distributed features 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UnitCount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, 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NetRentableSF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)</a:t>
            </a:r>
          </a:p>
          <a:p>
            <a:pPr lvl="1"/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RobustScaler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	Irregular distribution with outliers 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BuildingCount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, ANC_TOTALS)</a:t>
            </a:r>
          </a:p>
          <a:p>
            <a:pPr lvl="1"/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MinMax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Scaler </a:t>
            </a:r>
          </a:p>
          <a:p>
            <a:pPr lvl="1"/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	Percentage based or bounded features (</a:t>
            </a:r>
            <a:r>
              <a:rPr lang="en-US" sz="2000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OccupancyPercentage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, PRCNTSUN)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3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F5CE3B1-4772-D957-862E-C5E1DC4F6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50DA-152C-9EFA-CB24-FB93707B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DF780-075D-84CC-D06B-340E0C028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20"/>
            <a:ext cx="5257800" cy="238815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Logistic Regression</a:t>
            </a:r>
          </a:p>
          <a:p>
            <a:pPr marL="0" indent="0">
              <a:buNone/>
            </a:pPr>
            <a:endParaRPr lang="en-US" sz="1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Threshold Optimization Approach: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Nested thresholds: outer loop for target thresholds [0.5, 0.66, 0.8, 0.99] to binarize the probability scores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Inner loop tries 100 different output thresholds (0.1 to 0.99) on predicted probabilities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Optimal balance between target threshold and prediction threshold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	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D34C37-6C83-4312-AC7B-0EC818AB4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740" y="3578831"/>
            <a:ext cx="3554708" cy="29083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2899FE-733E-571C-566C-E3E67550BEF0}"/>
              </a:ext>
            </a:extLst>
          </p:cNvPr>
          <p:cNvSpPr txBox="1"/>
          <p:nvPr/>
        </p:nvSpPr>
        <p:spPr>
          <a:xfrm>
            <a:off x="7843101" y="4039388"/>
            <a:ext cx="3369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Fig. 8: Precision across Thresholds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6430E9-5C5A-7273-3136-B9EB09A09083}"/>
              </a:ext>
            </a:extLst>
          </p:cNvPr>
          <p:cNvSpPr txBox="1"/>
          <p:nvPr/>
        </p:nvSpPr>
        <p:spPr>
          <a:xfrm>
            <a:off x="2741152" y="6536453"/>
            <a:ext cx="2139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Fig. 9: Confusion Matrix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2762FDD-13EC-6DA4-0AE8-5D166CA632F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246" b="50310"/>
          <a:stretch/>
        </p:blipFill>
        <p:spPr>
          <a:xfrm>
            <a:off x="7267074" y="1393523"/>
            <a:ext cx="3460629" cy="25873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E92F566-9D22-847A-C79C-0CA508252560}"/>
              </a:ext>
            </a:extLst>
          </p:cNvPr>
          <p:cNvSpPr txBox="1"/>
          <p:nvPr/>
        </p:nvSpPr>
        <p:spPr>
          <a:xfrm>
            <a:off x="7566974" y="4928904"/>
            <a:ext cx="409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Earnings =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$ 1.206 B </a:t>
            </a:r>
            <a:r>
              <a:rPr lang="en-US" sz="1800" b="1" dirty="0">
                <a:solidFill>
                  <a:srgbClr val="92D05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Profit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Precision =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0.78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7C9085-69F7-6CFD-A776-A85F2997639C}"/>
              </a:ext>
            </a:extLst>
          </p:cNvPr>
          <p:cNvSpPr/>
          <p:nvPr/>
        </p:nvSpPr>
        <p:spPr>
          <a:xfrm>
            <a:off x="7566974" y="4928904"/>
            <a:ext cx="3075888" cy="64633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E9D88A-C662-B4CB-ED22-37034E3B6DF2}"/>
              </a:ext>
            </a:extLst>
          </p:cNvPr>
          <p:cNvSpPr txBox="1"/>
          <p:nvPr/>
        </p:nvSpPr>
        <p:spPr>
          <a:xfrm>
            <a:off x="6705596" y="6053664"/>
            <a:ext cx="4798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Substantially Profitable. Reliably Accurate.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071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B5DD90-EFA1-D795-E88B-B78AFD6F7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78D8F-962C-7B3A-83DC-58D011A1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CC5AA-A473-C6A8-B842-85DACEF3C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20"/>
            <a:ext cx="5257800" cy="23881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Random Forest</a:t>
            </a:r>
          </a:p>
          <a:p>
            <a:pPr marL="0" indent="0">
              <a:buNone/>
            </a:pPr>
            <a:endParaRPr lang="en-US" sz="1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Plain Version. No HP.</a:t>
            </a: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More conservative in terms of missing opportunities, but ends up making more poor investment decisions (FP).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	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FB726D-B75E-6D89-0392-3A09D2AC29EB}"/>
              </a:ext>
            </a:extLst>
          </p:cNvPr>
          <p:cNvSpPr txBox="1"/>
          <p:nvPr/>
        </p:nvSpPr>
        <p:spPr>
          <a:xfrm>
            <a:off x="8155521" y="3887012"/>
            <a:ext cx="33692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Fig. 11: Feature Importance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A50BD8-CC3D-E9E5-F0BD-F5881D54367B}"/>
              </a:ext>
            </a:extLst>
          </p:cNvPr>
          <p:cNvSpPr txBox="1"/>
          <p:nvPr/>
        </p:nvSpPr>
        <p:spPr>
          <a:xfrm>
            <a:off x="2741151" y="6456885"/>
            <a:ext cx="2139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Fig. 10: Confusion Matrix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8DF3FD1-4769-3B6C-3433-7B7F48B052E9}"/>
              </a:ext>
            </a:extLst>
          </p:cNvPr>
          <p:cNvSpPr txBox="1"/>
          <p:nvPr/>
        </p:nvSpPr>
        <p:spPr>
          <a:xfrm>
            <a:off x="7566974" y="4928904"/>
            <a:ext cx="409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Earnings =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$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0.99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B </a:t>
            </a:r>
            <a:r>
              <a:rPr lang="en-US" sz="1800" b="1" dirty="0">
                <a:solidFill>
                  <a:srgbClr val="92D05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Profit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Precision =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0.77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025DDD-6195-E60F-D425-965236401B0E}"/>
              </a:ext>
            </a:extLst>
          </p:cNvPr>
          <p:cNvSpPr/>
          <p:nvPr/>
        </p:nvSpPr>
        <p:spPr>
          <a:xfrm>
            <a:off x="7566974" y="4928904"/>
            <a:ext cx="3075888" cy="64633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B38EAC-D75F-2EE2-10DE-7CBC195C1E58}"/>
              </a:ext>
            </a:extLst>
          </p:cNvPr>
          <p:cNvSpPr txBox="1"/>
          <p:nvPr/>
        </p:nvSpPr>
        <p:spPr>
          <a:xfrm>
            <a:off x="7310965" y="6090563"/>
            <a:ext cx="4091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Fairly Profitable. Reliably Accurate.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AB8E90-2BD5-10E8-C30E-74D8AA351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074" y="3634740"/>
            <a:ext cx="3513704" cy="2874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7C05A60-95B1-3007-1606-4F9B474067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5611" y="1027906"/>
            <a:ext cx="5257800" cy="287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015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09DC418-6F53-3CF5-B6BF-D8D46DBC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71B7-89B8-EC9E-2E5B-D8AD3D330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FB080-A0A4-69C9-C635-433C1D47A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20"/>
            <a:ext cx="5257800" cy="4037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XGBoost</a:t>
            </a:r>
            <a:endParaRPr lang="en-US" sz="26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>
              <a:buNone/>
            </a:pPr>
            <a:endParaRPr lang="en-US" sz="1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Hyperparameters: </a:t>
            </a:r>
          </a:p>
          <a:p>
            <a:pPr marL="0" indent="0">
              <a:buNone/>
            </a:pP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n_estimators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learning_rate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, </a:t>
            </a:r>
            <a:r>
              <a:rPr lang="en-US" sz="1600" dirty="0" err="1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max_depth</a:t>
            </a:r>
            <a:endParaRPr lang="en-US" sz="16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More conservative in terms of missing opportunities, but ends up making more poor investment decisions (FP).</a:t>
            </a:r>
          </a:p>
          <a:p>
            <a:pPr marL="0" indent="0">
              <a:buNone/>
            </a:pPr>
            <a:endParaRPr lang="en-US" sz="16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	</a:t>
            </a:r>
            <a:endParaRPr lang="en-US" sz="1600" b="1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>
              <a:buNone/>
            </a:pPr>
            <a:endParaRPr lang="en-US" sz="24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92075-42CD-EC34-CDD4-11A7B664D397}"/>
              </a:ext>
            </a:extLst>
          </p:cNvPr>
          <p:cNvSpPr txBox="1"/>
          <p:nvPr/>
        </p:nvSpPr>
        <p:spPr>
          <a:xfrm>
            <a:off x="8286638" y="4200208"/>
            <a:ext cx="21398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Fig. 12: Confusion Matrix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5FBDBC-F2FF-4707-F70E-F2A5DA1B1057}"/>
              </a:ext>
            </a:extLst>
          </p:cNvPr>
          <p:cNvSpPr txBox="1"/>
          <p:nvPr/>
        </p:nvSpPr>
        <p:spPr>
          <a:xfrm>
            <a:off x="7566974" y="4928904"/>
            <a:ext cx="40912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Earnings =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$ 1.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01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B </a:t>
            </a:r>
            <a:r>
              <a:rPr lang="en-US" sz="1800" b="1" dirty="0">
                <a:solidFill>
                  <a:srgbClr val="92D05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Profit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Precision =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0.77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198BDC-CF2D-18EF-DA95-4E464B880971}"/>
              </a:ext>
            </a:extLst>
          </p:cNvPr>
          <p:cNvSpPr/>
          <p:nvPr/>
        </p:nvSpPr>
        <p:spPr>
          <a:xfrm>
            <a:off x="7566974" y="4928904"/>
            <a:ext cx="3075888" cy="646331"/>
          </a:xfrm>
          <a:prstGeom prst="rect">
            <a:avLst/>
          </a:prstGeom>
          <a:noFill/>
          <a:ln w="28575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A4465C-4E33-32D8-ADBC-C6E26C33C1A3}"/>
              </a:ext>
            </a:extLst>
          </p:cNvPr>
          <p:cNvSpPr txBox="1"/>
          <p:nvPr/>
        </p:nvSpPr>
        <p:spPr>
          <a:xfrm>
            <a:off x="6992262" y="6090563"/>
            <a:ext cx="4728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Moderately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Profitable. Reliably Accurate.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25706A-46D7-03C9-00E1-71252926B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719" y="1099859"/>
            <a:ext cx="3941245" cy="310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82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67ACA1C-D3C3-53EF-2F20-AA19328F4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00160-37C4-8DD4-A66C-616C616F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Conclusion &amp; Key Learnings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F38C6-4CA9-14F3-898C-9D0C3004E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Developed an in-house model delivering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185% higher earnings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8% improved accuracy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, outperforming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c</a:t>
            </a:r>
            <a:r>
              <a:rPr lang="en-US" sz="2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onsultant's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model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Logistic Regression optimized with nested thresholds proved the best balance of profitability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$1.206B earnings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) and precision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78% profit precision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Balancing business KPIs with technical metrics is key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It's crucial to understand the data in the context of the use case, features critical to business outcomes should be prioritized and not overlooked.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A9A2061-D6A8-5452-0DAB-31606C485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D000234-1422-AD2A-E436-F2A2090D5C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-1707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326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BEFEF82-4FD9-3957-78AA-665BA7943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BC761-52DE-6AFA-4DA5-5DB02964E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AEADD-869E-7FBC-0A0E-44010E65D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Advanced Imputation (MICE, ML- based) for critical features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Extensive Modeling: Hyperparameter Tuning, Cross Validation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Explainability: SHAP or LIME to further understand key investment drivers and trends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Explore the possibility of Beta Regression (Unlikely, but experimentation could be done!)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068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Table of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Introduction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Problem Statement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Key Performance Indicator (KPIs)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Assessment of C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onsultant's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 Model 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New Model Development </a:t>
            </a:r>
          </a:p>
          <a:p>
            <a:pPr lvl="2">
              <a:buFontTx/>
              <a:buChar char="-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Data Exploration</a:t>
            </a:r>
          </a:p>
          <a:p>
            <a:pPr lvl="2">
              <a:buFontTx/>
              <a:buChar char="-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Feature Engineering and Selection</a:t>
            </a:r>
          </a:p>
          <a:p>
            <a:pPr lvl="2">
              <a:buFontTx/>
              <a:buChar char="-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Pre-modeling</a:t>
            </a:r>
          </a:p>
          <a:p>
            <a:pPr lvl="2">
              <a:buFontTx/>
              <a:buChar char="-"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Modeling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Conclusion and Takeaways</a:t>
            </a:r>
          </a:p>
          <a:p>
            <a:r>
              <a:rPr lang="en-US" sz="240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Future Work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ea typeface="Tahoma" panose="020B0604030504040204" pitchFamily="34" charset="0"/>
              <a:cs typeface="Microsoft Tai Le" panose="020B050204020402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8CF7D02-F257-383D-B44E-DDD5591E4E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80C62-5D22-4022-EE5F-0382DD2955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88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0" indent="0" algn="ctr">
              <a:buNone/>
            </a:pPr>
            <a:r>
              <a:rPr lang="en-US" sz="88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THANK YOU!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3902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58B1F90-9644-B08D-69F1-2BC8DC010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16A89-154B-1707-E1BD-5AAC8966D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82C1A2-138B-38DA-26B5-0BC61DCAA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The Real Estate team aims to identify properties to invest in to maximize the returns and minimize risk</a:t>
            </a:r>
          </a:p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Historically, consultants were hired to work on this task and the decisions were based on a 3</a:t>
            </a:r>
            <a:r>
              <a:rPr lang="en-US" sz="2400" baseline="30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rd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party vendor providing success probabilities for each property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	Successful Property: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$ 1M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		Unsuccessful Property : 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$ 3M </a:t>
            </a:r>
          </a:p>
          <a:p>
            <a:endParaRPr lang="en-US" sz="24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BC0A000D-8BF7-E50E-AAB8-85176BA01085}"/>
              </a:ext>
            </a:extLst>
          </p:cNvPr>
          <p:cNvSpPr/>
          <p:nvPr/>
        </p:nvSpPr>
        <p:spPr>
          <a:xfrm>
            <a:off x="5350113" y="3746213"/>
            <a:ext cx="179104" cy="282804"/>
          </a:xfrm>
          <a:prstGeom prst="upArrow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C9F6F0D-B05C-BA95-870D-C22BC7B4D955}"/>
              </a:ext>
            </a:extLst>
          </p:cNvPr>
          <p:cNvSpPr/>
          <p:nvPr/>
        </p:nvSpPr>
        <p:spPr>
          <a:xfrm flipV="1">
            <a:off x="10399337" y="3763181"/>
            <a:ext cx="179104" cy="282804"/>
          </a:xfrm>
          <a:prstGeom prst="upArrow">
            <a:avLst/>
          </a:prstGeom>
          <a:solidFill>
            <a:srgbClr val="0070C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4580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5F770E9-7CF4-595C-E09F-EB42399DD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3A8E84-3594-F902-BFB6-4249F266AD7A}"/>
              </a:ext>
            </a:extLst>
          </p:cNvPr>
          <p:cNvSpPr/>
          <p:nvPr/>
        </p:nvSpPr>
        <p:spPr>
          <a:xfrm>
            <a:off x="4036243" y="3236491"/>
            <a:ext cx="4119514" cy="2535811"/>
          </a:xfrm>
          <a:prstGeom prst="round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DCFA56-FE79-5126-5844-0522D7FB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Problem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AC342-B55A-AD61-29BC-AC37F10E8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545803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Goal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: Develop an in-house predictive model to enable property investment decisions, replacing the 3</a:t>
            </a:r>
            <a:r>
              <a:rPr lang="en-US" sz="2400" baseline="30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rd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 party vendor's service</a:t>
            </a:r>
          </a:p>
          <a:p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Objective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: From business perspective, the solution must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D157975-7054-0705-1C12-00804F0F49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65047334"/>
              </p:ext>
            </p:extLst>
          </p:nvPr>
        </p:nvGraphicFramePr>
        <p:xfrm>
          <a:off x="3614656" y="3429000"/>
          <a:ext cx="4962687" cy="21507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6586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AABC83D-24A9-4600-11E7-DFD7DA18B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E875F-F3F4-777F-5BBF-3AFBB562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Regression or Classification?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086C2-7FDD-584F-B4F8-3CF4180E54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59"/>
            <a:ext cx="10515600" cy="3041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For predicting property investment outcomes, there are 2 potential modeling approaches:</a:t>
            </a:r>
          </a:p>
          <a:p>
            <a:r>
              <a:rPr lang="en-US" sz="1800" b="1" dirty="0">
                <a:solidFill>
                  <a:srgbClr val="FF000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Beta Regression</a:t>
            </a:r>
            <a:endParaRPr lang="en-US" sz="18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Suitable for continuous variable between 0 and 1, preserves the values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Difficult to interpret (bimodal) and does not align with binary nature of investment decisions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800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>
                <a:solidFill>
                  <a:srgbClr val="00B05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Binary Classification</a:t>
            </a:r>
            <a:endParaRPr lang="en-US" sz="1800" b="1" dirty="0">
              <a:solidFill>
                <a:schemeClr val="accent1">
                  <a:lumMod val="50000"/>
                </a:schemeClr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More appropriate for making business decisions, directly addressing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yes/no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nature of investment choices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		</a:t>
            </a: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	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         Invest: 1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Success Probability 	    	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			         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Don't Invest: 0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9F50AF4-4784-007A-8698-F4BE0C78C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E4961F-809F-A691-6732-8D4AD598BCDC}"/>
              </a:ext>
            </a:extLst>
          </p:cNvPr>
          <p:cNvCxnSpPr>
            <a:cxnSpLocks/>
          </p:cNvCxnSpPr>
          <p:nvPr/>
        </p:nvCxnSpPr>
        <p:spPr>
          <a:xfrm flipV="1">
            <a:off x="3258100" y="3691738"/>
            <a:ext cx="603316" cy="265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E8CB90-DB46-C3D4-CE9C-433860F449C5}"/>
              </a:ext>
            </a:extLst>
          </p:cNvPr>
          <p:cNvCxnSpPr>
            <a:cxnSpLocks/>
          </p:cNvCxnSpPr>
          <p:nvPr/>
        </p:nvCxnSpPr>
        <p:spPr>
          <a:xfrm>
            <a:off x="3258100" y="3957259"/>
            <a:ext cx="603316" cy="2341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BEB6D6B2-A955-61C7-F72D-BECD7C546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6880" y="3824498"/>
            <a:ext cx="3968254" cy="245714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584CDA3-DBBE-3D94-16B9-FFEA8E55F5B9}"/>
              </a:ext>
            </a:extLst>
          </p:cNvPr>
          <p:cNvSpPr txBox="1"/>
          <p:nvPr/>
        </p:nvSpPr>
        <p:spPr>
          <a:xfrm>
            <a:off x="7677777" y="6281641"/>
            <a:ext cx="27105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Fig. 1 : Distribution of Target Variable</a:t>
            </a:r>
          </a:p>
        </p:txBody>
      </p:sp>
    </p:spTree>
    <p:extLst>
      <p:ext uri="{BB962C8B-B14F-4D97-AF65-F5344CB8AC3E}">
        <p14:creationId xmlns:p14="http://schemas.microsoft.com/office/powerpoint/2010/main" val="1442878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A8F0C39A-0F82-FCEB-6433-87B90F892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35C2E7F-21E0-3E3E-B738-B83B46566828}"/>
              </a:ext>
            </a:extLst>
          </p:cNvPr>
          <p:cNvSpPr/>
          <p:nvPr/>
        </p:nvSpPr>
        <p:spPr>
          <a:xfrm>
            <a:off x="716437" y="5552388"/>
            <a:ext cx="10925666" cy="60331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C359FD-0266-BF7D-F3EC-8A1F4A124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Key Performance Indicators (KPIs)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14057-FA34-C9E9-EC61-6D4DEA396E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Business Performance Indicator : </a:t>
                </a:r>
                <a:r>
                  <a:rPr lang="en-US" sz="2200" b="1" dirty="0">
                    <a:solidFill>
                      <a:srgbClr val="0070C0"/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Earnings</a:t>
                </a:r>
                <a:r>
                  <a:rPr lang="en-US" sz="2200" b="1" dirty="0">
                    <a:solidFill>
                      <a:schemeClr val="accent1">
                        <a:lumMod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Microsoft Tai Le" panose="020B0502040204020203" pitchFamily="34" charset="0"/>
                    <a:ea typeface="Tahoma" panose="020B0604030504040204" pitchFamily="34" charset="0"/>
                    <a:cs typeface="Microsoft Tai Le" panose="020B0502040204020203" pitchFamily="34" charset="0"/>
                  </a:rPr>
                  <a:t>Primary business metric because it directly reflects the financial impact </a:t>
                </a:r>
                <a:r>
                  <a:rPr lang="en-US" altLang="en-US" sz="1800" dirty="0">
                    <a:solidFill>
                      <a:schemeClr val="accent1">
                        <a:lumMod val="50000"/>
                      </a:schemeClr>
                    </a:solidFill>
                    <a:latin typeface="Microsoft Tai Le" panose="020B0502040204020203" pitchFamily="34" charset="0"/>
                    <a:ea typeface="Tahoma" panose="020B0604030504040204" pitchFamily="34" charset="0"/>
                    <a:cs typeface="Microsoft Tai Le" panose="020B0502040204020203" pitchFamily="34" charset="0"/>
                  </a:rPr>
                  <a:t>of investment </a:t>
                </a:r>
                <a:r>
                  <a:rPr kumimoji="0" lang="en-US" altLang="en-US" sz="1800" b="0" i="0" u="none" strike="noStrike" cap="none" normalizeH="0" baseline="0" dirty="0">
                    <a:ln>
                      <a:noFill/>
                    </a:ln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Microsoft Tai Le" panose="020B0502040204020203" pitchFamily="34" charset="0"/>
                    <a:ea typeface="Tahoma" panose="020B0604030504040204" pitchFamily="34" charset="0"/>
                    <a:cs typeface="Microsoft Tai Le" panose="020B0502040204020203" pitchFamily="34" charset="0"/>
                  </a:rPr>
                  <a:t>decisions</a:t>
                </a:r>
              </a:p>
              <a:p>
                <a:pPr marL="457200" lvl="1" indent="0">
                  <a:buNone/>
                </a:pPr>
                <a:endParaRPr lang="en-US" sz="1200" dirty="0">
                  <a:solidFill>
                    <a:schemeClr val="accent1">
                      <a:lumMod val="50000"/>
                    </a:schemeClr>
                  </a:solidFill>
                  <a:latin typeface="Microsoft Tai Le" panose="020B0502040204020203" pitchFamily="34" charset="0"/>
                  <a:cs typeface="Microsoft Tai Le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sz="1600" b="1" i="1" dirty="0">
                    <a:solidFill>
                      <a:srgbClr val="0070C0"/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	 Earnings</a:t>
                </a:r>
                <a:r>
                  <a:rPr lang="en-US" sz="1600" b="1" dirty="0">
                    <a:solidFill>
                      <a:srgbClr val="0070C0"/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en-US" sz="1600" b="0" i="1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Microsoft Tai Le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Microsoft Tai Le" panose="020B0502040204020203" pitchFamily="34" charset="0"/>
                          </a:rPr>
                        </m:ctrlPr>
                      </m:dPr>
                      <m:e>
                        <m: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Microsoft Tai Le" panose="020B0502040204020203" pitchFamily="34" charset="0"/>
                          </a:rPr>
                          <m:t>𝑇𝑟𝑢𝑒</m:t>
                        </m:r>
                        <m: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Microsoft Tai Le" panose="020B0502040204020203" pitchFamily="34" charset="0"/>
                          </a:rPr>
                          <m:t> </m:t>
                        </m:r>
                        <m: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Microsoft Tai Le" panose="020B0502040204020203" pitchFamily="34" charset="0"/>
                          </a:rPr>
                          <m:t>𝑃𝑜𝑠𝑖𝑡𝑖𝑣𝑒𝑠</m:t>
                        </m:r>
                        <m: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Microsoft Tai Le" panose="020B0502040204020203" pitchFamily="34" charset="0"/>
                          </a:rPr>
                          <m:t> ×1 </m:t>
                        </m:r>
                        <m: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Tai Le" panose="020B0502040204020203" pitchFamily="34" charset="0"/>
                          </a:rPr>
                          <m:t>𝑀</m:t>
                        </m:r>
                      </m:e>
                    </m:d>
                    <m:r>
                      <a:rPr kumimoji="0" lang="en-US" altLang="en-US" sz="1600" b="0" i="1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Tai Le" panose="020B0502040204020203" pitchFamily="34" charset="0"/>
                      </a:rPr>
                      <m:t>+</m:t>
                    </m:r>
                    <m:d>
                      <m:dPr>
                        <m:ctrlP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Tai Le" panose="020B0502040204020203" pitchFamily="34" charset="0"/>
                          </a:rPr>
                        </m:ctrlPr>
                      </m:dPr>
                      <m:e>
                        <m: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Tai Le" panose="020B0502040204020203" pitchFamily="34" charset="0"/>
                          </a:rPr>
                          <m:t>𝐹𝑎𝑙𝑠𝑒</m:t>
                        </m:r>
                        <m: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Tai Le" panose="020B0502040204020203" pitchFamily="34" charset="0"/>
                          </a:rPr>
                          <m:t> </m:t>
                        </m:r>
                        <m: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Tai Le" panose="020B0502040204020203" pitchFamily="34" charset="0"/>
                          </a:rPr>
                          <m:t>𝑃𝑜𝑠𝑖𝑡𝑖𝑣𝑒𝑠</m:t>
                        </m:r>
                        <m: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Tai Le" panose="020B0502040204020203" pitchFamily="34" charset="0"/>
                          </a:rPr>
                          <m:t> ×−3 </m:t>
                        </m:r>
                        <m: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Tai Le" panose="020B0502040204020203" pitchFamily="34" charset="0"/>
                          </a:rPr>
                          <m:t>𝑀</m:t>
                        </m:r>
                      </m:e>
                    </m:d>
                    <m:r>
                      <a:rPr kumimoji="0" lang="en-US" altLang="en-US" sz="1600" b="0" i="1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Tai Le" panose="020B0502040204020203" pitchFamily="34" charset="0"/>
                      </a:rPr>
                      <m:t>+(</m:t>
                    </m:r>
                    <m:r>
                      <a:rPr kumimoji="0" lang="en-US" altLang="en-US" sz="1600" b="0" i="1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Tai Le" panose="020B0502040204020203" pitchFamily="34" charset="0"/>
                      </a:rPr>
                      <m:t>𝐹𝑎𝑙𝑠𝑒</m:t>
                    </m:r>
                    <m:r>
                      <a:rPr kumimoji="0" lang="en-US" altLang="en-US" sz="1600" b="0" i="1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Tai Le" panose="020B0502040204020203" pitchFamily="34" charset="0"/>
                      </a:rPr>
                      <m:t> </m:t>
                    </m:r>
                    <m:r>
                      <a:rPr kumimoji="0" lang="en-US" altLang="en-US" sz="1600" b="0" i="1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Tai Le" panose="020B0502040204020203" pitchFamily="34" charset="0"/>
                      </a:rPr>
                      <m:t>𝑁𝑒𝑔𝑎𝑡𝑖𝑣𝑒𝑠</m:t>
                    </m:r>
                    <m:r>
                      <a:rPr kumimoji="0" lang="en-US" altLang="en-US" sz="1600" b="0" i="1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Tai Le" panose="020B0502040204020203" pitchFamily="34" charset="0"/>
                      </a:rPr>
                      <m:t> ×−1 </m:t>
                    </m:r>
                    <m:r>
                      <a:rPr kumimoji="0" lang="en-US" altLang="en-US" sz="1600" b="0" i="1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Tai Le" panose="020B0502040204020203" pitchFamily="34" charset="0"/>
                      </a:rPr>
                      <m:t>𝑀</m:t>
                    </m:r>
                    <m:r>
                      <a:rPr kumimoji="0" lang="en-US" altLang="en-US" sz="1600" b="0" i="1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Tai Le" panose="020B0502040204020203" pitchFamily="34" charset="0"/>
                      </a:rPr>
                      <m:t>) </m:t>
                    </m:r>
                  </m:oMath>
                </a14:m>
                <a:r>
                  <a:rPr kumimoji="0" lang="en-US" altLang="en-US" sz="1600" b="0" i="0" u="none" strike="noStrike" cap="none" normalizeH="0" baseline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latin typeface="Microsoft Tai Le" panose="020B0502040204020203" pitchFamily="34" charset="0"/>
                    <a:ea typeface="Tahoma" panose="020B0604030504040204" pitchFamily="34" charset="0"/>
                    <a:cs typeface="Microsoft Tai Le" panose="020B0502040204020203" pitchFamily="34" charset="0"/>
                  </a:rPr>
                  <a:t> </a:t>
                </a:r>
              </a:p>
              <a:p>
                <a:pPr marL="457200" lvl="1" indent="0">
                  <a:buNone/>
                </a:pPr>
                <a:endParaRPr lang="en-US" sz="1400" dirty="0">
                  <a:solidFill>
                    <a:schemeClr val="accent1">
                      <a:lumMod val="50000"/>
                    </a:schemeClr>
                  </a:solidFill>
                  <a:latin typeface="Microsoft Tai Le" panose="020B0502040204020203" pitchFamily="34" charset="0"/>
                  <a:cs typeface="Microsoft Tai Le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True Positives: Successful properties correctly identified (Good Investments)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False Positives: Unsuccessful properties identified as successful (Poor Investments)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False Negatives: Successful properties identified as unsuccessful (Missed Opportunities)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Technical Metric: </a:t>
                </a:r>
                <a:r>
                  <a:rPr lang="en-US" sz="2200" b="1" dirty="0">
                    <a:solidFill>
                      <a:srgbClr val="0070C0"/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Precision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Measures number of positive predictions that are actually correct, ensuring properties with high chances of success are recommended for investment</a:t>
                </a:r>
              </a:p>
              <a:p>
                <a:pPr marL="457200" lvl="1" indent="0">
                  <a:lnSpc>
                    <a:spcPct val="100000"/>
                  </a:lnSpc>
                  <a:buNone/>
                </a:pPr>
                <a:endParaRPr lang="en-US" sz="1800" dirty="0">
                  <a:solidFill>
                    <a:schemeClr val="accent1">
                      <a:lumMod val="50000"/>
                    </a:schemeClr>
                  </a:solidFill>
                  <a:latin typeface="Microsoft Tai Le" panose="020B0502040204020203" pitchFamily="34" charset="0"/>
                  <a:cs typeface="Microsoft Tai Le" panose="020B0502040204020203" pitchFamily="34" charset="0"/>
                </a:endParaRPr>
              </a:p>
              <a:p>
                <a:pPr lvl="1"/>
                <a:endParaRPr lang="en-US" sz="1800" b="1" dirty="0">
                  <a:solidFill>
                    <a:schemeClr val="accent1">
                      <a:lumMod val="50000"/>
                    </a:schemeClr>
                  </a:solidFill>
                  <a:latin typeface="Microsoft Tai Le" panose="020B0502040204020203" pitchFamily="34" charset="0"/>
                  <a:cs typeface="Microsoft Tai Le" panose="020B0502040204020203" pitchFamily="34" charset="0"/>
                </a:endParaRPr>
              </a:p>
              <a:p>
                <a:pPr lvl="1"/>
                <a:endParaRPr lang="en-US" sz="2000" dirty="0">
                  <a:solidFill>
                    <a:schemeClr val="accent1">
                      <a:lumMod val="50000"/>
                    </a:schemeClr>
                  </a:solidFill>
                  <a:latin typeface="Microsoft Tai Le" panose="020B0502040204020203" pitchFamily="34" charset="0"/>
                  <a:cs typeface="Microsoft Tai Le" panose="020B0502040204020203" pitchFamily="34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14057-FA34-C9E9-EC61-6D4DEA396E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351338"/>
              </a:xfrm>
              <a:blipFill>
                <a:blip r:embed="rId3"/>
                <a:stretch>
                  <a:fillRect l="-696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E7A0B66-D457-8C4D-39B7-625A06BBC7FB}"/>
              </a:ext>
            </a:extLst>
          </p:cNvPr>
          <p:cNvSpPr/>
          <p:nvPr/>
        </p:nvSpPr>
        <p:spPr>
          <a:xfrm>
            <a:off x="1793082" y="2477783"/>
            <a:ext cx="8605836" cy="433633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93575-5C52-6314-5209-413B5967F388}"/>
              </a:ext>
            </a:extLst>
          </p:cNvPr>
          <p:cNvSpPr txBox="1"/>
          <p:nvPr/>
        </p:nvSpPr>
        <p:spPr>
          <a:xfrm>
            <a:off x="838200" y="5693790"/>
            <a:ext cx="108604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The new in-house model achieves a </a:t>
            </a:r>
            <a:r>
              <a:rPr lang="en-US" sz="1600" b="1" dirty="0">
                <a:solidFill>
                  <a:srgbClr val="00B05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boost of at least 170% in Earnings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&amp; </a:t>
            </a:r>
            <a:r>
              <a:rPr lang="en-US" sz="1600" b="1" dirty="0">
                <a:solidFill>
                  <a:srgbClr val="00B050"/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~ 7-8% increase in model performance</a:t>
            </a:r>
          </a:p>
        </p:txBody>
      </p:sp>
    </p:spTree>
    <p:extLst>
      <p:ext uri="{BB962C8B-B14F-4D97-AF65-F5344CB8AC3E}">
        <p14:creationId xmlns:p14="http://schemas.microsoft.com/office/powerpoint/2010/main" val="210207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DC93C5C7-F8C1-4CF9-D75F-028CADE95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1542B-6A27-D5A1-5BEC-44CC9F142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Assessment of C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onsultant's</a:t>
            </a:r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 Model 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90DE9-A1EF-497B-836E-1E65EE219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Business Metric : </a:t>
                </a:r>
                <a:r>
                  <a:rPr lang="en-US" sz="2200" b="1" dirty="0">
                    <a:solidFill>
                      <a:srgbClr val="0070C0"/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Earnings</a:t>
                </a:r>
                <a:r>
                  <a:rPr lang="en-US" sz="2200" b="1" dirty="0">
                    <a:solidFill>
                      <a:schemeClr val="accent1">
                        <a:lumMod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 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Based on the defined KPI, the consultant's model was generating a </a:t>
                </a:r>
                <a:r>
                  <a:rPr lang="en-US" sz="1800" b="1" dirty="0">
                    <a:solidFill>
                      <a:srgbClr val="FF0000"/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loss</a:t>
                </a:r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 of </a:t>
                </a:r>
                <a:r>
                  <a:rPr lang="en-US" sz="1800" b="1" dirty="0">
                    <a:solidFill>
                      <a:schemeClr val="accent1">
                        <a:lumMod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$1.425B</a:t>
                </a:r>
              </a:p>
              <a:p>
                <a:pPr marL="0" indent="0">
                  <a:buNone/>
                </a:pPr>
                <a:r>
                  <a:rPr kumimoji="0" lang="en-US" altLang="en-US" sz="1600" b="1" strike="noStrike" cap="none" normalizeH="0" baseline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latin typeface="Microsoft Tai Le" panose="020B0502040204020203" pitchFamily="34" charset="0"/>
                    <a:ea typeface="Tahoma" panose="020B0604030504040204" pitchFamily="34" charset="0"/>
                    <a:cs typeface="Microsoft Tai Le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kumimoji="0" lang="en-US" altLang="en-US" sz="1600" b="1" i="1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Microsoft Tai Le" panose="020B0502040204020203" pitchFamily="34" charset="0"/>
                      </a:rPr>
                      <m:t>𝑬𝒂𝒓𝒏𝒊𝒏𝒈𝒔</m:t>
                    </m:r>
                    <m:r>
                      <a:rPr kumimoji="0" lang="en-US" altLang="en-US" sz="1600" b="0" i="1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Tahoma" panose="020B0604030504040204" pitchFamily="34" charset="0"/>
                        <a:cs typeface="Microsoft Tai Le" panose="020B0502040204020203" pitchFamily="34" charset="0"/>
                      </a:rPr>
                      <m:t>=</m:t>
                    </m:r>
                    <m:d>
                      <m:dPr>
                        <m:ctrlP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Microsoft Tai Le" panose="020B0502040204020203" pitchFamily="34" charset="0"/>
                          </a:rPr>
                        </m:ctrlPr>
                      </m:dPr>
                      <m:e>
                        <m: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Microsoft Tai Le" panose="020B0502040204020203" pitchFamily="34" charset="0"/>
                          </a:rPr>
                          <m:t>𝑇𝑃</m:t>
                        </m:r>
                        <m: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Microsoft Tai Le" panose="020B0502040204020203" pitchFamily="34" charset="0"/>
                          </a:rPr>
                          <m:t> ×1 </m:t>
                        </m:r>
                        <m: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Microsoft Tai Le" panose="020B0502040204020203" pitchFamily="34" charset="0"/>
                          </a:rPr>
                          <m:t>𝑀</m:t>
                        </m:r>
                      </m:e>
                    </m:d>
                    <m:r>
                      <a:rPr kumimoji="0" lang="en-US" altLang="en-US" sz="1600" b="0" i="1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Tai Le" panose="020B0502040204020203" pitchFamily="34" charset="0"/>
                      </a:rPr>
                      <m:t>+</m:t>
                    </m:r>
                    <m:d>
                      <m:dPr>
                        <m:ctrlP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Tai Le" panose="020B0502040204020203" pitchFamily="34" charset="0"/>
                          </a:rPr>
                        </m:ctrlPr>
                      </m:dPr>
                      <m:e>
                        <m: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Tai Le" panose="020B0502040204020203" pitchFamily="34" charset="0"/>
                          </a:rPr>
                          <m:t>𝐹𝑃</m:t>
                        </m:r>
                        <m: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Tai Le" panose="020B0502040204020203" pitchFamily="34" charset="0"/>
                          </a:rPr>
                          <m:t> ×−3 </m:t>
                        </m:r>
                        <m: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Tai Le" panose="020B0502040204020203" pitchFamily="34" charset="0"/>
                          </a:rPr>
                          <m:t>𝑀</m:t>
                        </m:r>
                      </m:e>
                    </m:d>
                    <m:r>
                      <a:rPr kumimoji="0" lang="en-US" altLang="en-US" sz="1600" b="0" i="1" strike="noStrike" cap="none" normalizeH="0" baseline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Microsoft Tai Le" panose="020B0502040204020203" pitchFamily="34" charset="0"/>
                      </a:rPr>
                      <m:t>+</m:t>
                    </m:r>
                    <m:d>
                      <m:dPr>
                        <m:ctrlP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Tai Le" panose="020B0502040204020203" pitchFamily="34" charset="0"/>
                          </a:rPr>
                        </m:ctrlPr>
                      </m:dPr>
                      <m:e>
                        <m: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Tai Le" panose="020B0502040204020203" pitchFamily="34" charset="0"/>
                          </a:rPr>
                          <m:t>𝐹𝑁</m:t>
                        </m:r>
                        <m: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Tai Le" panose="020B0502040204020203" pitchFamily="34" charset="0"/>
                          </a:rPr>
                          <m:t> ×−1 </m:t>
                        </m:r>
                        <m:r>
                          <a:rPr kumimoji="0" lang="en-US" altLang="en-US" sz="1600" b="0" i="1" strike="noStrike" cap="none" normalizeH="0" baseline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Microsoft Tai Le" panose="020B0502040204020203" pitchFamily="34" charset="0"/>
                          </a:rPr>
                          <m:t>𝑀</m:t>
                        </m:r>
                      </m:e>
                    </m:d>
                  </m:oMath>
                </a14:m>
                <a:endParaRPr kumimoji="0" lang="en-US" altLang="en-US" sz="1600" b="0" i="1" strike="noStrike" cap="none" normalizeH="0" baseline="0" dirty="0">
                  <a:ln>
                    <a:noFill/>
                  </a:ln>
                  <a:solidFill>
                    <a:srgbClr val="0070C0"/>
                  </a:solidFill>
                  <a:effectLst/>
                  <a:latin typeface="Microsoft Tai Le" panose="020B0502040204020203" pitchFamily="34" charset="0"/>
                  <a:ea typeface="Cambria Math" panose="02040503050406030204" pitchFamily="18" charset="0"/>
                  <a:cs typeface="Microsoft Tai Le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en-US" sz="1600" b="0" i="1" strike="noStrike" cap="none" normalizeH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Microsoft Tai Le" panose="020B0502040204020203" pitchFamily="34" charset="0"/>
                        </a:rPr>
                        <m:t>= </m:t>
                      </m:r>
                      <m:d>
                        <m:dPr>
                          <m:ctrlPr>
                            <a:rPr lang="en-US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Microsoft Tai Le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Microsoft Tai Le" panose="020B0502040204020203" pitchFamily="34" charset="0"/>
                            </a:rPr>
                            <m:t>5387×</m:t>
                          </m:r>
                          <m: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Microsoft Tai Le" panose="020B0502040204020203" pitchFamily="34" charset="0"/>
                            </a:rPr>
                            <m:t>1 </m:t>
                          </m:r>
                          <m: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Microsoft Tai Le" panose="020B0502040204020203" pitchFamily="34" charset="0"/>
                            </a:rPr>
                            <m:t>𝑀</m:t>
                          </m:r>
                        </m:e>
                      </m:d>
                      <m:r>
                        <a:rPr lang="en-US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Microsoft Tai Le" panose="020B0502040204020203" pitchFamily="34" charset="0"/>
                        </a:rPr>
                        <m:t>+</m:t>
                      </m:r>
                      <m:d>
                        <m:dPr>
                          <m:ctrlPr>
                            <a:rPr lang="en-US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Microsoft Tai Le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16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Microsoft Tai Le" panose="020B0502040204020203" pitchFamily="34" charset="0"/>
                            </a:rPr>
                            <m:t>2105×−</m:t>
                          </m:r>
                          <m: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Microsoft Tai Le" panose="020B0502040204020203" pitchFamily="34" charset="0"/>
                            </a:rPr>
                            <m:t>3 </m:t>
                          </m:r>
                          <m: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cs typeface="Microsoft Tai Le" panose="020B0502040204020203" pitchFamily="34" charset="0"/>
                            </a:rPr>
                            <m:t>𝑀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Microsoft Tai Le" panose="020B0502040204020203" pitchFamily="34" charset="0"/>
                        </a:rPr>
                        <m:t>+ </m:t>
                      </m:r>
                      <m:r>
                        <a:rPr lang="en-US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Microsoft Tai Le" panose="020B0502040204020203" pitchFamily="34" charset="0"/>
                        </a:rPr>
                        <m:t>(497×−</m:t>
                      </m:r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Microsoft Tai Le" panose="020B0502040204020203" pitchFamily="34" charset="0"/>
                        </a:rPr>
                        <m:t>1 </m:t>
                      </m:r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Microsoft Tai Le" panose="020B0502040204020203" pitchFamily="34" charset="0"/>
                        </a:rPr>
                        <m:t>𝑀</m:t>
                      </m:r>
                      <m:r>
                        <a:rPr lang="en-US" sz="1600" i="1" dirty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cs typeface="Microsoft Tai Le" panose="020B0502040204020203" pitchFamily="34" charset="0"/>
                        </a:rPr>
                        <m:t>) </m:t>
                      </m:r>
                    </m:oMath>
                  </m:oMathPara>
                </a14:m>
                <a:endParaRPr lang="en-US" sz="1800" dirty="0">
                  <a:solidFill>
                    <a:schemeClr val="accent1">
                      <a:lumMod val="50000"/>
                    </a:schemeClr>
                  </a:solidFill>
                  <a:latin typeface="Microsoft Tai Le" panose="020B0502040204020203" pitchFamily="34" charset="0"/>
                  <a:cs typeface="Microsoft Tai Le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1600" dirty="0">
                  <a:solidFill>
                    <a:schemeClr val="accent1">
                      <a:lumMod val="50000"/>
                    </a:schemeClr>
                  </a:solidFill>
                  <a:latin typeface="Microsoft Tai Le" panose="020B0502040204020203" pitchFamily="34" charset="0"/>
                  <a:cs typeface="Microsoft Tai Le" panose="020B0502040204020203" pitchFamily="34" charset="0"/>
                </a:endParaRPr>
              </a:p>
              <a:p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Technical Metric : </a:t>
                </a:r>
                <a:r>
                  <a:rPr lang="en-US" sz="2200" b="1" dirty="0">
                    <a:solidFill>
                      <a:srgbClr val="0070C0"/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Precision</a:t>
                </a:r>
              </a:p>
              <a:p>
                <a:pPr marL="457200" lvl="1" indent="0">
                  <a:buNone/>
                </a:pPr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The model achieves a Precision of </a:t>
                </a:r>
                <a:r>
                  <a:rPr lang="en-US" sz="1800" b="1" dirty="0">
                    <a:solidFill>
                      <a:schemeClr val="accent1">
                        <a:lumMod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0.71, </a:t>
                </a:r>
                <a:r>
                  <a:rPr lang="en-US" sz="1800" dirty="0">
                    <a:solidFill>
                      <a:schemeClr val="accent1">
                        <a:lumMod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meaning 71% of the properties predicted as good investments were actually profitable</a:t>
                </a:r>
              </a:p>
              <a:p>
                <a:pPr marL="457200" lvl="1" indent="0">
                  <a:buNone/>
                </a:pPr>
                <a:endParaRPr lang="en-US" sz="400" dirty="0">
                  <a:solidFill>
                    <a:schemeClr val="accent1">
                      <a:lumMod val="50000"/>
                    </a:schemeClr>
                  </a:solidFill>
                  <a:latin typeface="Microsoft Tai Le" panose="020B0502040204020203" pitchFamily="34" charset="0"/>
                  <a:cs typeface="Microsoft Tai Le" panose="020B0502040204020203" pitchFamily="34" charset="0"/>
                </a:endParaRPr>
              </a:p>
              <a:p>
                <a:pPr marL="457200" lvl="1" indent="0">
                  <a:buNone/>
                </a:pPr>
                <a:endParaRPr lang="en-US" sz="400" b="1" dirty="0">
                  <a:solidFill>
                    <a:schemeClr val="accent1">
                      <a:lumMod val="50000"/>
                    </a:schemeClr>
                  </a:solidFill>
                  <a:latin typeface="Microsoft Tai Le" panose="020B0502040204020203" pitchFamily="34" charset="0"/>
                  <a:cs typeface="Microsoft Tai Le" panose="020B0502040204020203" pitchFamily="34" charset="0"/>
                </a:endParaRPr>
              </a:p>
              <a:p>
                <a:pPr rtl="0"/>
                <a:r>
                  <a:rPr lang="en-US" sz="2200" dirty="0">
                    <a:solidFill>
                      <a:schemeClr val="accent1">
                        <a:lumMod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To break even, </a:t>
                </a:r>
                <a:r>
                  <a:rPr lang="en-US" sz="2200" i="0" u="none" strike="noStrike" dirty="0">
                    <a:solidFill>
                      <a:schemeClr val="accent1">
                        <a:lumMod val="50000"/>
                      </a:schemeClr>
                    </a:solidFill>
                    <a:effectLst/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TP=3FP+FN</a:t>
                </a:r>
                <a:endParaRPr lang="en-US" sz="1800" b="1" dirty="0">
                  <a:solidFill>
                    <a:schemeClr val="accent1">
                      <a:lumMod val="50000"/>
                    </a:schemeClr>
                  </a:solidFill>
                  <a:latin typeface="Microsoft Tai Le" panose="020B0502040204020203" pitchFamily="34" charset="0"/>
                  <a:cs typeface="Microsoft Tai Le" panose="020B0502040204020203" pitchFamily="34" charset="0"/>
                </a:endParaRPr>
              </a:p>
              <a:p>
                <a:pPr marL="457200" lvl="1" indent="0" algn="ctr">
                  <a:buNone/>
                </a:pPr>
                <a:endParaRPr lang="en-US" sz="1800" b="1" i="1" dirty="0">
                  <a:solidFill>
                    <a:schemeClr val="accent1">
                      <a:lumMod val="50000"/>
                    </a:schemeClr>
                  </a:solidFill>
                  <a:latin typeface="Microsoft Tai Le" panose="020B0502040204020203" pitchFamily="34" charset="0"/>
                  <a:cs typeface="Microsoft Tai Le" panose="020B0502040204020203" pitchFamily="34" charset="0"/>
                </a:endParaRPr>
              </a:p>
              <a:p>
                <a:pPr marL="457200" lvl="1" indent="0" algn="ctr">
                  <a:buNone/>
                </a:pPr>
                <a:r>
                  <a:rPr lang="en-US" sz="1800" b="1" i="1" dirty="0">
                    <a:solidFill>
                      <a:schemeClr val="accent1">
                        <a:lumMod val="50000"/>
                      </a:schemeClr>
                    </a:solidFill>
                    <a:latin typeface="Microsoft Tai Le" panose="020B0502040204020203" pitchFamily="34" charset="0"/>
                    <a:cs typeface="Microsoft Tai Le" panose="020B0502040204020203" pitchFamily="34" charset="0"/>
                  </a:rPr>
                  <a:t>High Loss. Fairly Reliable.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C90DE9-A1EF-497B-836E-1E65EE219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696" t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3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A54ACE6-0E80-AFDD-F846-36384569DAD8}"/>
              </a:ext>
            </a:extLst>
          </p:cNvPr>
          <p:cNvSpPr/>
          <p:nvPr/>
        </p:nvSpPr>
        <p:spPr>
          <a:xfrm>
            <a:off x="838200" y="1905899"/>
            <a:ext cx="6644640" cy="42307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New Model Development</a:t>
            </a:r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DCD98F7C-9FA3-2830-71E4-77AE97D47D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2867501"/>
              </p:ext>
            </p:extLst>
          </p:nvPr>
        </p:nvGraphicFramePr>
        <p:xfrm>
          <a:off x="1426747" y="1753379"/>
          <a:ext cx="5467546" cy="4535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236F1AF-74C3-D3C7-30C3-75FC002A6EE3}"/>
              </a:ext>
            </a:extLst>
          </p:cNvPr>
          <p:cNvSpPr txBox="1"/>
          <p:nvPr/>
        </p:nvSpPr>
        <p:spPr>
          <a:xfrm>
            <a:off x="1554637" y="1475012"/>
            <a:ext cx="533965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Real Estate Investment Data Overview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87B680-5652-5F5C-4A8B-5DC0CE98A298}"/>
              </a:ext>
            </a:extLst>
          </p:cNvPr>
          <p:cNvSpPr txBox="1"/>
          <p:nvPr/>
        </p:nvSpPr>
        <p:spPr>
          <a:xfrm>
            <a:off x="7563439" y="3698101"/>
            <a:ext cx="4157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Census Data + Property Data </a:t>
            </a:r>
          </a:p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(merged on StateCode)</a:t>
            </a:r>
          </a:p>
        </p:txBody>
      </p:sp>
    </p:spTree>
    <p:extLst>
      <p:ext uri="{BB962C8B-B14F-4D97-AF65-F5344CB8AC3E}">
        <p14:creationId xmlns:p14="http://schemas.microsoft.com/office/powerpoint/2010/main" val="2475092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F37F989-5695-373D-BD0A-C5714356F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123A6-2AF4-3AC7-E6D7-7C3820162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Data Exploration: Outlier Detection</a:t>
            </a:r>
            <a:endParaRPr lang="en-US" sz="4000" dirty="0">
              <a:solidFill>
                <a:schemeClr val="accent1">
                  <a:lumMod val="50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E4E5F-612E-3555-1629-B2F9EDC83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F175AD-ACA9-7F62-CC6A-38B619D34D42}"/>
              </a:ext>
            </a:extLst>
          </p:cNvPr>
          <p:cNvSpPr txBox="1"/>
          <p:nvPr/>
        </p:nvSpPr>
        <p:spPr>
          <a:xfrm>
            <a:off x="0" y="1825625"/>
            <a:ext cx="6096000" cy="35804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600" b="0" dirty="0">
              <a:solidFill>
                <a:srgbClr val="CE9178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algn="ctr"/>
            <a:endParaRPr lang="en-US" sz="1600" dirty="0">
              <a:solidFill>
                <a:srgbClr val="CE9178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algn="ctr"/>
            <a:r>
              <a:rPr lang="en-US" sz="1600" b="0" dirty="0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	</a:t>
            </a: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ea typeface="Tahoma" panose="020B0604030504040204" pitchFamily="34" charset="0"/>
                <a:cs typeface="Microsoft Tai Le" panose="020B0502040204020203" pitchFamily="34" charset="0"/>
              </a:rPr>
              <a:t>Z- score based</a:t>
            </a: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 </a:t>
            </a:r>
          </a:p>
          <a:p>
            <a:pPr algn="ctr"/>
            <a:r>
              <a:rPr lang="en-US" b="0" dirty="0" err="1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YearBuilt</a:t>
            </a:r>
            <a:r>
              <a:rPr lang="en-US" b="0" dirty="0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, </a:t>
            </a:r>
            <a:r>
              <a:rPr lang="en-US" b="0" dirty="0" err="1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AnnualAverageRent</a:t>
            </a:r>
            <a:endParaRPr lang="en-US" b="0" dirty="0">
              <a:solidFill>
                <a:schemeClr val="accent1">
                  <a:lumMod val="50000"/>
                </a:schemeClr>
              </a:solidFill>
              <a:effectLst/>
              <a:latin typeface="Microsoft Tai Le" panose="020B0502040204020203" pitchFamily="34" charset="0"/>
              <a:ea typeface="Tahoma" panose="020B0604030504040204" pitchFamily="34" charset="0"/>
              <a:cs typeface="Microsoft Tai Le" panose="020B0502040204020203" pitchFamily="34" charset="0"/>
            </a:endParaRPr>
          </a:p>
          <a:p>
            <a:pPr algn="ctr">
              <a:lnSpc>
                <a:spcPts val="1425"/>
              </a:lnSpc>
            </a:pPr>
            <a:endParaRPr lang="en-US" sz="1600" b="0" dirty="0">
              <a:solidFill>
                <a:srgbClr val="CE9178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algn="ctr">
              <a:lnSpc>
                <a:spcPts val="1425"/>
              </a:lnSpc>
            </a:pPr>
            <a:endParaRPr lang="en-US" sz="1600" b="0" dirty="0">
              <a:solidFill>
                <a:srgbClr val="CE9178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algn="ctr">
              <a:lnSpc>
                <a:spcPts val="1425"/>
              </a:lnSpc>
            </a:pPr>
            <a:endParaRPr lang="en-US" sz="1600" dirty="0">
              <a:solidFill>
                <a:srgbClr val="CE9178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algn="ctr">
              <a:lnSpc>
                <a:spcPts val="1425"/>
              </a:lnSpc>
            </a:pPr>
            <a:endParaRPr lang="en-US" sz="1600" b="0" dirty="0">
              <a:solidFill>
                <a:srgbClr val="CE9178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algn="ctr">
              <a:lnSpc>
                <a:spcPts val="1425"/>
              </a:lnSpc>
            </a:pPr>
            <a:endParaRPr lang="en-US" sz="1600" dirty="0">
              <a:solidFill>
                <a:srgbClr val="CE9178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algn="ctr">
              <a:lnSpc>
                <a:spcPts val="1425"/>
              </a:lnSpc>
            </a:pPr>
            <a:endParaRPr lang="en-US" sz="1600" b="0" dirty="0">
              <a:solidFill>
                <a:srgbClr val="CE9178"/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algn="ctr">
              <a:lnSpc>
                <a:spcPts val="1425"/>
              </a:lnSpc>
            </a:pPr>
            <a:endParaRPr lang="en-US" sz="1600" dirty="0">
              <a:solidFill>
                <a:srgbClr val="CE9178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algn="ctr">
              <a:lnSpc>
                <a:spcPts val="1425"/>
              </a:lnSpc>
            </a:pPr>
            <a:r>
              <a:rPr lang="en-US" sz="1600" b="0" dirty="0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 IQR based</a:t>
            </a:r>
          </a:p>
          <a:p>
            <a:pPr algn="ctr">
              <a:lnSpc>
                <a:spcPts val="1425"/>
              </a:lnSpc>
            </a:pPr>
            <a:endParaRPr lang="en-US" sz="1400" b="0" dirty="0">
              <a:solidFill>
                <a:schemeClr val="accent1">
                  <a:lumMod val="50000"/>
                </a:schemeClr>
              </a:solidFill>
              <a:effectLst/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pPr algn="ctr">
              <a:lnSpc>
                <a:spcPts val="1425"/>
              </a:lnSpc>
            </a:pPr>
            <a:r>
              <a:rPr lang="en-US" sz="1600" b="0" dirty="0" err="1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StoryCount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, </a:t>
            </a:r>
            <a:r>
              <a:rPr lang="en-US" sz="1600" b="0" dirty="0" err="1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UnitCount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Microsoft Tai Le" panose="020B0502040204020203" pitchFamily="34" charset="0"/>
                <a:cs typeface="Microsoft Tai Le" panose="020B0502040204020203" pitchFamily="34" charset="0"/>
              </a:rPr>
              <a:t>, </a:t>
            </a:r>
            <a:r>
              <a:rPr lang="en-US" sz="1600" b="0" dirty="0" err="1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NetRentableSF</a:t>
            </a:r>
            <a:r>
              <a:rPr lang="en-US" sz="1600" b="0" dirty="0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en-US" sz="1600" b="0" dirty="0">
                <a:solidFill>
                  <a:schemeClr val="accent1">
                    <a:lumMod val="50000"/>
                  </a:schemeClr>
                </a:solidFill>
                <a:effectLst/>
                <a:latin typeface="Microsoft Tai Le" panose="020B0502040204020203" pitchFamily="34" charset="0"/>
                <a:cs typeface="Microsoft Tai Le" panose="020B0502040204020203" pitchFamily="34" charset="0"/>
              </a:rPr>
              <a:t>GrossLandArea,OccupancyPercentage  </a:t>
            </a:r>
            <a:endParaRPr lang="en-US" dirty="0">
              <a:solidFill>
                <a:srgbClr val="D4D4D4"/>
              </a:solidFill>
              <a:latin typeface="Microsoft Tai Le" panose="020B0502040204020203" pitchFamily="34" charset="0"/>
              <a:cs typeface="Microsoft Tai Le" panose="020B0502040204020203" pitchFamily="34" charset="0"/>
            </a:endParaRPr>
          </a:p>
          <a:p>
            <a:endParaRPr lang="en-US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449EE2-1ACC-9646-F844-C8E0015D1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8311" y="3778552"/>
            <a:ext cx="4399718" cy="14432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A06B7A-7517-219D-DC26-0C5C11023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8311" y="2148500"/>
            <a:ext cx="4399718" cy="7623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AB8767B-11F5-0F6C-DC55-28A8D0654B48}"/>
              </a:ext>
            </a:extLst>
          </p:cNvPr>
          <p:cNvSpPr txBox="1"/>
          <p:nvPr/>
        </p:nvSpPr>
        <p:spPr>
          <a:xfrm>
            <a:off x="6738311" y="2956681"/>
            <a:ext cx="439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Table 1: Z-score based Outliers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1B8EFC-F1C3-E870-948A-CA0B186DF7FF}"/>
              </a:ext>
            </a:extLst>
          </p:cNvPr>
          <p:cNvSpPr txBox="1"/>
          <p:nvPr/>
        </p:nvSpPr>
        <p:spPr>
          <a:xfrm>
            <a:off x="6738311" y="5228630"/>
            <a:ext cx="4399718" cy="286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Microsoft Tai Le" panose="020B0502040204020203" pitchFamily="34" charset="0"/>
                <a:cs typeface="Microsoft Tai Le" panose="020B0502040204020203" pitchFamily="34" charset="0"/>
              </a:rPr>
              <a:t>Table 2: IQR based Outliers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C59D9D-9E2D-EA45-E20E-DFC467DC8101}"/>
              </a:ext>
            </a:extLst>
          </p:cNvPr>
          <p:cNvSpPr/>
          <p:nvPr/>
        </p:nvSpPr>
        <p:spPr>
          <a:xfrm>
            <a:off x="7604760" y="6001590"/>
            <a:ext cx="2809240" cy="396622"/>
          </a:xfrm>
          <a:prstGeom prst="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No treatment undertaken</a:t>
            </a:r>
          </a:p>
        </p:txBody>
      </p:sp>
    </p:spTree>
    <p:extLst>
      <p:ext uri="{BB962C8B-B14F-4D97-AF65-F5344CB8AC3E}">
        <p14:creationId xmlns:p14="http://schemas.microsoft.com/office/powerpoint/2010/main" val="2501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1016</TotalTime>
  <Words>1254</Words>
  <Application>Microsoft Office PowerPoint</Application>
  <PresentationFormat>Widescreen</PresentationFormat>
  <Paragraphs>271</Paragraphs>
  <Slides>20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Arial Unicode MS</vt:lpstr>
      <vt:lpstr>Bahnschrift SemiLight Condensed</vt:lpstr>
      <vt:lpstr>Calibri</vt:lpstr>
      <vt:lpstr>Calibri Light</vt:lpstr>
      <vt:lpstr>Cambria Math</vt:lpstr>
      <vt:lpstr>Courier New</vt:lpstr>
      <vt:lpstr>Microsoft Tai Le</vt:lpstr>
      <vt:lpstr>Tahoma</vt:lpstr>
      <vt:lpstr>Office Theme</vt:lpstr>
      <vt:lpstr>Optimizing Real Estate Investments</vt:lpstr>
      <vt:lpstr>Table of Content</vt:lpstr>
      <vt:lpstr>Introduction</vt:lpstr>
      <vt:lpstr>Problem Statement</vt:lpstr>
      <vt:lpstr>Regression or Classification? </vt:lpstr>
      <vt:lpstr>Key Performance Indicators (KPIs)</vt:lpstr>
      <vt:lpstr>Assessment of Consultant's Model </vt:lpstr>
      <vt:lpstr>New Model Development</vt:lpstr>
      <vt:lpstr>Data Exploration: Outlier Detection</vt:lpstr>
      <vt:lpstr>Data Exploration: Missing Value Analysis</vt:lpstr>
      <vt:lpstr>Feature Engineering</vt:lpstr>
      <vt:lpstr>Feature Engineering</vt:lpstr>
      <vt:lpstr>Feature Selection</vt:lpstr>
      <vt:lpstr>Pre-modeling</vt:lpstr>
      <vt:lpstr>Modeling</vt:lpstr>
      <vt:lpstr>Modeling</vt:lpstr>
      <vt:lpstr>Modeling</vt:lpstr>
      <vt:lpstr>Conclusion &amp; Key Learnings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Atharva Kulkarni</dc:creator>
  <cp:lastModifiedBy>Atharva Kulkarni</cp:lastModifiedBy>
  <cp:revision>8</cp:revision>
  <dcterms:created xsi:type="dcterms:W3CDTF">2025-01-07T19:37:10Z</dcterms:created>
  <dcterms:modified xsi:type="dcterms:W3CDTF">2025-04-04T15:18:55Z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