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25CC-5F93-4397-87CD-FD515AD42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3C0A3F-6817-41C0-820D-9DC525576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C8EE95-A2CC-4823-85F6-3D043EB0303F}"/>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4134183A-5604-4011-AAD5-3ECF638AC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31AA4-7208-4E5D-8E81-938F1CD197E1}"/>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99714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FB35-3786-4138-BD29-BD7848CC4E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9B727F-6E0D-494A-A74D-573D333004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FB605-DCFF-4984-9E5B-A0239D807226}"/>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E37EE612-63DF-49B3-81C6-66E8E19E0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C8B8C-4996-48C3-AFBF-C9214B39D0C9}"/>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25156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44C81-8D18-4856-BD7B-46ABF881E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92BA5-A713-405B-B4AB-4E0E45593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84293-7B42-45BE-82AF-EEEC12CD98CB}"/>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98408A09-FA2E-446D-AC87-A77172649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20046-C6CC-45CD-AF98-10E3B6ABFC08}"/>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317333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52B-9105-41CB-97FD-A1C7CEEB47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2C41C-B798-4E03-834E-20CF0DEC1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3A12E2-93AC-444F-804E-F29E411D8D0D}"/>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59EDD6E3-1310-4042-A5F5-358C340620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93E86-D12B-4D1C-9C8A-5884001172C4}"/>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371605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1FE2-F8FE-4C87-8210-288766BCF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9FD4BC-304F-4732-BF28-0C2948BF48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1D147-DBF9-407D-9A9D-7C89D5334379}"/>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653A50DC-2B90-4395-A6DC-C335DF6266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326A8-2CEE-4526-A0DF-A934722DE23D}"/>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289963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E474-7AD2-4B23-8D48-489DA489B3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B9A0E4-383B-4E70-867E-2026FABB0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28D564-F273-4880-B3EC-3A48C1DB9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5BDB4A-BFBD-44E2-84A3-1823211B05C5}"/>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6" name="Footer Placeholder 5">
            <a:extLst>
              <a:ext uri="{FF2B5EF4-FFF2-40B4-BE49-F238E27FC236}">
                <a16:creationId xmlns:a16="http://schemas.microsoft.com/office/drawing/2014/main" id="{C3BAEE60-1D49-4639-9399-658D86A08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2C6FC-1771-41D3-8EB7-73EC509BEA21}"/>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29288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5AFF-A78B-4A72-8DA3-8501E8DC03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197BC-D325-4DA2-A29D-D88D14515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30658-5AB6-4C20-8CFA-C771DB6EF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AD77D-C0C5-4BA4-AF75-0CC45EAE0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2D909-33ED-4910-99D8-577A5FA714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592D87-BB20-4A10-AE79-8D37AC6F45C2}"/>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8" name="Footer Placeholder 7">
            <a:extLst>
              <a:ext uri="{FF2B5EF4-FFF2-40B4-BE49-F238E27FC236}">
                <a16:creationId xmlns:a16="http://schemas.microsoft.com/office/drawing/2014/main" id="{60F79B1C-DA89-42CD-8D63-DDB13F6F01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A6327A-4E6F-4AF8-A79D-E3E81340DD32}"/>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2614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48D-77A2-4E64-B5A1-6ECFD6AE21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43378-F77D-449B-BCF9-5B941EBC290B}"/>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4" name="Footer Placeholder 3">
            <a:extLst>
              <a:ext uri="{FF2B5EF4-FFF2-40B4-BE49-F238E27FC236}">
                <a16:creationId xmlns:a16="http://schemas.microsoft.com/office/drawing/2014/main" id="{8D777CAD-5AFE-47F8-AEF8-F5BEB66EA3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40C3CC-8CAC-486A-8E40-AF519E16CAEB}"/>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44326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BC48F-5835-4E2A-B20E-167B19C7CA6F}"/>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3" name="Footer Placeholder 2">
            <a:extLst>
              <a:ext uri="{FF2B5EF4-FFF2-40B4-BE49-F238E27FC236}">
                <a16:creationId xmlns:a16="http://schemas.microsoft.com/office/drawing/2014/main" id="{98F48B42-7A04-4879-BA41-6AA45A1146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B7B4B6-5ADD-429E-A818-9B1AA605A354}"/>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32127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3E50-1FD4-4902-9238-218467A44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1F05D0-048F-46C2-BDD2-E192546F5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42E78E-7CEC-48AB-9858-C817634A1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A72F4-7DD4-42F9-8A63-C00AEEA63C92}"/>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6" name="Footer Placeholder 5">
            <a:extLst>
              <a:ext uri="{FF2B5EF4-FFF2-40B4-BE49-F238E27FC236}">
                <a16:creationId xmlns:a16="http://schemas.microsoft.com/office/drawing/2014/main" id="{90C73DE3-1865-4AD0-B50B-CCA3D4E6A7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BDB1B1-8050-4133-AE54-BC4F9E34E55A}"/>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56570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45D2-EF79-4486-BDB9-1C72B70FF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CE8D58-9BF2-4438-91B3-5994FCC3A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02C43-3F38-4A50-95AC-068A847E5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FE2E9-3E08-4F74-9C67-43E2C2793A18}"/>
              </a:ext>
            </a:extLst>
          </p:cNvPr>
          <p:cNvSpPr>
            <a:spLocks noGrp="1"/>
          </p:cNvSpPr>
          <p:nvPr>
            <p:ph type="dt" sz="half" idx="10"/>
          </p:nvPr>
        </p:nvSpPr>
        <p:spPr/>
        <p:txBody>
          <a:bodyPr/>
          <a:lstStyle/>
          <a:p>
            <a:fld id="{AF3927C0-E7A2-4680-93A8-00E0AD57E3B4}" type="datetimeFigureOut">
              <a:rPr lang="en-IN" smtClean="0"/>
              <a:t>19-11-2021</a:t>
            </a:fld>
            <a:endParaRPr lang="en-IN"/>
          </a:p>
        </p:txBody>
      </p:sp>
      <p:sp>
        <p:nvSpPr>
          <p:cNvPr id="6" name="Footer Placeholder 5">
            <a:extLst>
              <a:ext uri="{FF2B5EF4-FFF2-40B4-BE49-F238E27FC236}">
                <a16:creationId xmlns:a16="http://schemas.microsoft.com/office/drawing/2014/main" id="{CE7145B6-689A-46B8-A0E1-BF908B49B6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02BC4-4C30-4903-938A-C1B445DD9FF8}"/>
              </a:ext>
            </a:extLst>
          </p:cNvPr>
          <p:cNvSpPr>
            <a:spLocks noGrp="1"/>
          </p:cNvSpPr>
          <p:nvPr>
            <p:ph type="sldNum" sz="quarter" idx="12"/>
          </p:nvPr>
        </p:nvSpPr>
        <p:spPr/>
        <p:txBody>
          <a:bodyPr/>
          <a:lstStyle/>
          <a:p>
            <a:fld id="{A3B31210-7E41-49A5-BBBD-2AFB4BBCF476}" type="slidenum">
              <a:rPr lang="en-IN" smtClean="0"/>
              <a:t>‹#›</a:t>
            </a:fld>
            <a:endParaRPr lang="en-IN"/>
          </a:p>
        </p:txBody>
      </p:sp>
    </p:spTree>
    <p:extLst>
      <p:ext uri="{BB962C8B-B14F-4D97-AF65-F5344CB8AC3E}">
        <p14:creationId xmlns:p14="http://schemas.microsoft.com/office/powerpoint/2010/main" val="153076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AEB82-E14B-4169-869B-7940F73D8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72AA3-36E8-4D8F-B789-DC56E7F6D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01F23-A86B-461B-977E-C48B4B760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927C0-E7A2-4680-93A8-00E0AD57E3B4}" type="datetimeFigureOut">
              <a:rPr lang="en-IN" smtClean="0"/>
              <a:t>19-11-2021</a:t>
            </a:fld>
            <a:endParaRPr lang="en-IN"/>
          </a:p>
        </p:txBody>
      </p:sp>
      <p:sp>
        <p:nvSpPr>
          <p:cNvPr id="5" name="Footer Placeholder 4">
            <a:extLst>
              <a:ext uri="{FF2B5EF4-FFF2-40B4-BE49-F238E27FC236}">
                <a16:creationId xmlns:a16="http://schemas.microsoft.com/office/drawing/2014/main" id="{CDE30B07-3746-403C-83F5-43264335E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E6AEC9-8944-4500-82A7-EA2EF8A38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31210-7E41-49A5-BBBD-2AFB4BBCF476}" type="slidenum">
              <a:rPr lang="en-IN" smtClean="0"/>
              <a:t>‹#›</a:t>
            </a:fld>
            <a:endParaRPr lang="en-IN"/>
          </a:p>
        </p:txBody>
      </p:sp>
    </p:spTree>
    <p:extLst>
      <p:ext uri="{BB962C8B-B14F-4D97-AF65-F5344CB8AC3E}">
        <p14:creationId xmlns:p14="http://schemas.microsoft.com/office/powerpoint/2010/main" val="249029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A26C-6F00-4DF6-89CD-83E9DEDFCF26}"/>
              </a:ext>
            </a:extLst>
          </p:cNvPr>
          <p:cNvSpPr>
            <a:spLocks noGrp="1"/>
          </p:cNvSpPr>
          <p:nvPr>
            <p:ph type="ctrTitle"/>
          </p:nvPr>
        </p:nvSpPr>
        <p:spPr/>
        <p:txBody>
          <a:bodyPr/>
          <a:lstStyle/>
          <a:p>
            <a:r>
              <a:rPr lang="en-IN" dirty="0"/>
              <a:t>Loan Distribution Prediction</a:t>
            </a:r>
          </a:p>
        </p:txBody>
      </p:sp>
      <p:sp>
        <p:nvSpPr>
          <p:cNvPr id="3" name="Subtitle 2">
            <a:extLst>
              <a:ext uri="{FF2B5EF4-FFF2-40B4-BE49-F238E27FC236}">
                <a16:creationId xmlns:a16="http://schemas.microsoft.com/office/drawing/2014/main" id="{773D9863-7C6B-42EC-9E2F-C7143618F3C9}"/>
              </a:ext>
            </a:extLst>
          </p:cNvPr>
          <p:cNvSpPr>
            <a:spLocks noGrp="1"/>
          </p:cNvSpPr>
          <p:nvPr>
            <p:ph type="subTitle" idx="1"/>
          </p:nvPr>
        </p:nvSpPr>
        <p:spPr/>
        <p:txBody>
          <a:bodyPr/>
          <a:lstStyle/>
          <a:p>
            <a:r>
              <a:rPr lang="en-IN" dirty="0"/>
              <a:t>By: Atharva Thodge</a:t>
            </a:r>
          </a:p>
        </p:txBody>
      </p:sp>
    </p:spTree>
    <p:extLst>
      <p:ext uri="{BB962C8B-B14F-4D97-AF65-F5344CB8AC3E}">
        <p14:creationId xmlns:p14="http://schemas.microsoft.com/office/powerpoint/2010/main" val="342499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2AE3-88C0-4633-941D-B0F460833D8E}"/>
              </a:ext>
            </a:extLst>
          </p:cNvPr>
          <p:cNvSpPr>
            <a:spLocks noGrp="1"/>
          </p:cNvSpPr>
          <p:nvPr>
            <p:ph type="title"/>
          </p:nvPr>
        </p:nvSpPr>
        <p:spPr/>
        <p:txBody>
          <a:bodyPr/>
          <a:lstStyle/>
          <a:p>
            <a:r>
              <a:rPr lang="en-IN" dirty="0"/>
              <a:t>What is Predictive analysis?</a:t>
            </a:r>
          </a:p>
        </p:txBody>
      </p:sp>
      <p:sp>
        <p:nvSpPr>
          <p:cNvPr id="3" name="Content Placeholder 2">
            <a:extLst>
              <a:ext uri="{FF2B5EF4-FFF2-40B4-BE49-F238E27FC236}">
                <a16:creationId xmlns:a16="http://schemas.microsoft.com/office/drawing/2014/main" id="{56AB0368-C82D-4894-9F11-3A1FA1F80D04}"/>
              </a:ext>
            </a:extLst>
          </p:cNvPr>
          <p:cNvSpPr>
            <a:spLocks noGrp="1"/>
          </p:cNvSpPr>
          <p:nvPr>
            <p:ph idx="1"/>
          </p:nvPr>
        </p:nvSpPr>
        <p:spPr/>
        <p:txBody>
          <a:bodyPr anchor="ctr">
            <a:normAutofit/>
          </a:bodyPr>
          <a:lstStyle/>
          <a:p>
            <a:pPr marL="0" indent="0">
              <a:buNone/>
            </a:pPr>
            <a:r>
              <a:rPr lang="en-US" sz="2400" b="0" i="0" dirty="0">
                <a:effectLst/>
                <a:latin typeface="SourceSansPro"/>
              </a:rPr>
              <a:t>The term predictive analytics refers to the use of statistics and modeling techniques to make predictions about future outcomes and performance. Predictive analytics looks at current and historical data patterns to determine if those patterns are likely to emerge again. This allows businesses and investors to adjust where they use their resources to take advantage of possible future events. Predictive analysis can also be used to improve operational efficiencies and reduce risk.</a:t>
            </a:r>
            <a:endParaRPr lang="en-IN" sz="2400" dirty="0"/>
          </a:p>
        </p:txBody>
      </p:sp>
    </p:spTree>
    <p:extLst>
      <p:ext uri="{BB962C8B-B14F-4D97-AF65-F5344CB8AC3E}">
        <p14:creationId xmlns:p14="http://schemas.microsoft.com/office/powerpoint/2010/main" val="412861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A0A6-95CF-4AFD-8C81-4DA2A99FD2C4}"/>
              </a:ext>
            </a:extLst>
          </p:cNvPr>
          <p:cNvSpPr>
            <a:spLocks noGrp="1"/>
          </p:cNvSpPr>
          <p:nvPr>
            <p:ph type="title"/>
          </p:nvPr>
        </p:nvSpPr>
        <p:spPr/>
        <p:txBody>
          <a:bodyPr/>
          <a:lstStyle/>
          <a:p>
            <a:r>
              <a:rPr lang="en-IN" dirty="0"/>
              <a:t>What is loan distribution prediction</a:t>
            </a:r>
          </a:p>
        </p:txBody>
      </p:sp>
      <p:sp>
        <p:nvSpPr>
          <p:cNvPr id="3" name="Content Placeholder 2">
            <a:extLst>
              <a:ext uri="{FF2B5EF4-FFF2-40B4-BE49-F238E27FC236}">
                <a16:creationId xmlns:a16="http://schemas.microsoft.com/office/drawing/2014/main" id="{DAEEBCC0-5AE7-4492-A079-D67E2D4437EF}"/>
              </a:ext>
            </a:extLst>
          </p:cNvPr>
          <p:cNvSpPr>
            <a:spLocks noGrp="1"/>
          </p:cNvSpPr>
          <p:nvPr>
            <p:ph idx="1"/>
          </p:nvPr>
        </p:nvSpPr>
        <p:spPr/>
        <p:txBody>
          <a:bodyPr anchor="ctr"/>
          <a:lstStyle/>
          <a:p>
            <a:pPr marL="0" indent="0">
              <a:buNone/>
            </a:pPr>
            <a:r>
              <a:rPr lang="en-IN" dirty="0"/>
              <a:t>This system helps in predicting whether or not a person can get loan or not with a precision. </a:t>
            </a:r>
          </a:p>
        </p:txBody>
      </p:sp>
    </p:spTree>
    <p:extLst>
      <p:ext uri="{BB962C8B-B14F-4D97-AF65-F5344CB8AC3E}">
        <p14:creationId xmlns:p14="http://schemas.microsoft.com/office/powerpoint/2010/main" val="206743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D1EB-C61B-46ED-966D-979150115782}"/>
              </a:ext>
            </a:extLst>
          </p:cNvPr>
          <p:cNvSpPr>
            <a:spLocks noGrp="1"/>
          </p:cNvSpPr>
          <p:nvPr>
            <p:ph type="title"/>
          </p:nvPr>
        </p:nvSpPr>
        <p:spPr/>
        <p:txBody>
          <a:bodyPr/>
          <a:lstStyle/>
          <a:p>
            <a:r>
              <a:rPr lang="en-IN" dirty="0"/>
              <a:t>Random forest Algorithm</a:t>
            </a:r>
          </a:p>
        </p:txBody>
      </p:sp>
      <p:sp>
        <p:nvSpPr>
          <p:cNvPr id="3" name="Content Placeholder 2">
            <a:extLst>
              <a:ext uri="{FF2B5EF4-FFF2-40B4-BE49-F238E27FC236}">
                <a16:creationId xmlns:a16="http://schemas.microsoft.com/office/drawing/2014/main" id="{AB866D67-7C4E-4560-856D-C24EE338D978}"/>
              </a:ext>
            </a:extLst>
          </p:cNvPr>
          <p:cNvSpPr>
            <a:spLocks noGrp="1"/>
          </p:cNvSpPr>
          <p:nvPr>
            <p:ph idx="1"/>
          </p:nvPr>
        </p:nvSpPr>
        <p:spPr/>
        <p:txBody>
          <a:bodyPr>
            <a:normAutofit fontScale="92500"/>
          </a:bodyPr>
          <a:lstStyle/>
          <a:p>
            <a:pPr marL="0" indent="0" algn="just">
              <a:buNone/>
            </a:pPr>
            <a:r>
              <a:rPr lang="en-US" sz="2600" i="0" dirty="0">
                <a:effectLst/>
                <a:latin typeface="inter-regular"/>
              </a:rPr>
              <a:t>Random Forest is a popular machine learning algorithm that belongs to the supervised learning technique. It can be used for both Classification and Regression problems in ML. It is based on the concept of </a:t>
            </a:r>
            <a:r>
              <a:rPr lang="en-US" sz="2600" i="0" dirty="0">
                <a:effectLst/>
                <a:latin typeface="inter-bold"/>
              </a:rPr>
              <a:t>ensemble learning,</a:t>
            </a:r>
            <a:r>
              <a:rPr lang="en-US" sz="2600" i="0" dirty="0">
                <a:effectLst/>
                <a:latin typeface="inter-regular"/>
              </a:rPr>
              <a:t> which is a process of </a:t>
            </a:r>
            <a:r>
              <a:rPr lang="en-US" sz="2600" dirty="0">
                <a:effectLst/>
                <a:latin typeface="inter-regular"/>
              </a:rPr>
              <a:t>combining multiple classifiers to solve a complex problem and to improve the performance of the model.</a:t>
            </a:r>
          </a:p>
          <a:p>
            <a:pPr marL="0" indent="0" algn="just">
              <a:buNone/>
            </a:pPr>
            <a:r>
              <a:rPr lang="en-US" sz="2600" i="0" dirty="0">
                <a:effectLst/>
                <a:latin typeface="inter-regular"/>
              </a:rPr>
              <a:t>As the name suggests, </a:t>
            </a:r>
            <a:r>
              <a:rPr lang="en-US" sz="2600" i="1" dirty="0">
                <a:effectLst/>
                <a:latin typeface="inter-bold"/>
              </a:rPr>
              <a:t>"</a:t>
            </a:r>
            <a:r>
              <a:rPr lang="en-US" sz="2600" dirty="0">
                <a:effectLst/>
                <a:latin typeface="inter-bold"/>
              </a:rPr>
              <a:t>Random Forest is a classifier that contains a number of decision trees on various subsets of the given dataset and takes the average to improve the predictive accuracy of that dataset."</a:t>
            </a:r>
            <a:r>
              <a:rPr lang="en-US" sz="2600" dirty="0">
                <a:effectLst/>
                <a:latin typeface="inter-regular"/>
              </a:rPr>
              <a:t> </a:t>
            </a:r>
            <a:r>
              <a:rPr lang="en-US" sz="2600" i="0" dirty="0">
                <a:effectLst/>
                <a:latin typeface="inter-regular"/>
              </a:rPr>
              <a:t>Instead of relying on one decision tree, the random forest takes the prediction from each tree and based on the majority votes of predictions, and it predicts the final output.</a:t>
            </a:r>
          </a:p>
          <a:p>
            <a:pPr marL="0" indent="0" algn="just">
              <a:buNone/>
            </a:pPr>
            <a:r>
              <a:rPr lang="en-US" sz="2600" i="0" dirty="0">
                <a:effectLst/>
                <a:latin typeface="inter-bold"/>
              </a:rPr>
              <a:t>The greater number of trees in the forest leads to higher accuracy and prevents the problem of overfitting.</a:t>
            </a:r>
            <a:endParaRPr lang="en-US" sz="2600" i="0" dirty="0">
              <a:effectLst/>
              <a:latin typeface="inter-regular"/>
            </a:endParaRPr>
          </a:p>
          <a:p>
            <a:endParaRPr lang="en-IN" dirty="0"/>
          </a:p>
        </p:txBody>
      </p:sp>
    </p:spTree>
    <p:extLst>
      <p:ext uri="{BB962C8B-B14F-4D97-AF65-F5344CB8AC3E}">
        <p14:creationId xmlns:p14="http://schemas.microsoft.com/office/powerpoint/2010/main" val="120240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9448-8AE1-46E4-8719-41901A5A2DCB}"/>
              </a:ext>
            </a:extLst>
          </p:cNvPr>
          <p:cNvSpPr>
            <a:spLocks noGrp="1"/>
          </p:cNvSpPr>
          <p:nvPr>
            <p:ph type="title"/>
          </p:nvPr>
        </p:nvSpPr>
        <p:spPr/>
        <p:txBody>
          <a:bodyPr/>
          <a:lstStyle/>
          <a:p>
            <a:r>
              <a:rPr lang="en-IN" dirty="0"/>
              <a:t>Confusion Matrix</a:t>
            </a:r>
          </a:p>
        </p:txBody>
      </p:sp>
      <p:pic>
        <p:nvPicPr>
          <p:cNvPr id="1026" name="Picture 2" descr="Simple guide to confusion matrix terminology">
            <a:extLst>
              <a:ext uri="{FF2B5EF4-FFF2-40B4-BE49-F238E27FC236}">
                <a16:creationId xmlns:a16="http://schemas.microsoft.com/office/drawing/2014/main" id="{D2865748-BEB9-49DF-88BE-8EA25485C8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5500" y="2159244"/>
            <a:ext cx="5348780" cy="305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9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268</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inter-bold</vt:lpstr>
      <vt:lpstr>inter-regular</vt:lpstr>
      <vt:lpstr>SourceSansPro</vt:lpstr>
      <vt:lpstr>Office Theme</vt:lpstr>
      <vt:lpstr>Loan Distribution Prediction</vt:lpstr>
      <vt:lpstr>What is Predictive analysis?</vt:lpstr>
      <vt:lpstr>What is loan distribution prediction</vt:lpstr>
      <vt:lpstr>Random forest Algorithm</vt:lpstr>
      <vt:lpstr>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Distribution Prediction</dc:title>
  <dc:creator>Atharva Thodge</dc:creator>
  <cp:lastModifiedBy>Atharva Thodge</cp:lastModifiedBy>
  <cp:revision>2</cp:revision>
  <dcterms:created xsi:type="dcterms:W3CDTF">2021-11-19T16:20:02Z</dcterms:created>
  <dcterms:modified xsi:type="dcterms:W3CDTF">2021-11-19T16:30:29Z</dcterms:modified>
</cp:coreProperties>
</file>