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44"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9258300"/>
            <a:ext cx="18288000" cy="1028700"/>
          </a:xfrm>
          <a:prstGeom prst="rect">
            <a:avLst/>
          </a:prstGeom>
          <a:solidFill>
            <a:srgbClr val="787CD1"/>
          </a:solidFill>
        </p:spPr>
      </p:sp>
      <p:grpSp>
        <p:nvGrpSpPr>
          <p:cNvPr name="Group 3" id="3"/>
          <p:cNvGrpSpPr/>
          <p:nvPr/>
        </p:nvGrpSpPr>
        <p:grpSpPr>
          <a:xfrm rot="0">
            <a:off x="684981" y="652346"/>
            <a:ext cx="7238610" cy="2531729"/>
            <a:chOff x="0" y="0"/>
            <a:chExt cx="9651480" cy="3375638"/>
          </a:xfrm>
        </p:grpSpPr>
        <p:sp>
          <p:nvSpPr>
            <p:cNvPr name="TextBox 4" id="4"/>
            <p:cNvSpPr txBox="true"/>
            <p:nvPr/>
          </p:nvSpPr>
          <p:spPr>
            <a:xfrm rot="0">
              <a:off x="0" y="180975"/>
              <a:ext cx="9651480" cy="2254174"/>
            </a:xfrm>
            <a:prstGeom prst="rect">
              <a:avLst/>
            </a:prstGeom>
          </p:spPr>
          <p:txBody>
            <a:bodyPr anchor="t" rtlCol="false" tIns="0" lIns="0" bIns="0" rIns="0">
              <a:spAutoFit/>
            </a:bodyPr>
            <a:lstStyle/>
            <a:p>
              <a:pPr>
                <a:lnSpc>
                  <a:spcPts val="12480"/>
                </a:lnSpc>
              </a:pPr>
              <a:r>
                <a:rPr lang="en-US" sz="12000">
                  <a:solidFill>
                    <a:srgbClr val="302B70"/>
                  </a:solidFill>
                  <a:latin typeface="HK Grotesk Bold"/>
                </a:rPr>
                <a:t>SnapCv</a:t>
              </a:r>
            </a:p>
          </p:txBody>
        </p:sp>
        <p:sp>
          <p:nvSpPr>
            <p:cNvPr name="TextBox 5" id="5"/>
            <p:cNvSpPr txBox="true"/>
            <p:nvPr/>
          </p:nvSpPr>
          <p:spPr>
            <a:xfrm rot="0">
              <a:off x="0" y="2812076"/>
              <a:ext cx="9651480" cy="563562"/>
            </a:xfrm>
            <a:prstGeom prst="rect">
              <a:avLst/>
            </a:prstGeom>
          </p:spPr>
          <p:txBody>
            <a:bodyPr anchor="t" rtlCol="false" tIns="0" lIns="0" bIns="0" rIns="0">
              <a:spAutoFit/>
            </a:bodyPr>
            <a:lstStyle/>
            <a:p>
              <a:pPr>
                <a:lnSpc>
                  <a:spcPts val="3639"/>
                </a:lnSpc>
                <a:spcBef>
                  <a:spcPct val="0"/>
                </a:spcBef>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24089" y="4312230"/>
            <a:ext cx="2987558" cy="445904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1165803" y="1028700"/>
            <a:ext cx="6745844" cy="950118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187860" y="1637939"/>
            <a:ext cx="2154826" cy="2154826"/>
          </a:xfrm>
          <a:prstGeom prst="rect">
            <a:avLst/>
          </a:prstGeom>
        </p:spPr>
      </p:pic>
      <p:sp>
        <p:nvSpPr>
          <p:cNvPr name="TextBox 9" id="9"/>
          <p:cNvSpPr txBox="true"/>
          <p:nvPr/>
        </p:nvSpPr>
        <p:spPr>
          <a:xfrm rot="0">
            <a:off x="684981" y="6130101"/>
            <a:ext cx="4658804" cy="2450762"/>
          </a:xfrm>
          <a:prstGeom prst="rect">
            <a:avLst/>
          </a:prstGeom>
        </p:spPr>
        <p:txBody>
          <a:bodyPr anchor="t" rtlCol="false" tIns="0" lIns="0" bIns="0" rIns="0">
            <a:spAutoFit/>
          </a:bodyPr>
          <a:lstStyle/>
          <a:p>
            <a:pPr>
              <a:lnSpc>
                <a:spcPts val="3265"/>
              </a:lnSpc>
            </a:pPr>
            <a:r>
              <a:rPr lang="en-US" sz="2721">
                <a:solidFill>
                  <a:srgbClr val="302B70"/>
                </a:solidFill>
                <a:latin typeface="HK Grotesk Bold"/>
              </a:rPr>
              <a:t>Group 55</a:t>
            </a:r>
          </a:p>
          <a:p>
            <a:pPr>
              <a:lnSpc>
                <a:spcPts val="3265"/>
              </a:lnSpc>
            </a:pPr>
          </a:p>
          <a:p>
            <a:pPr>
              <a:lnSpc>
                <a:spcPts val="3265"/>
              </a:lnSpc>
            </a:pPr>
            <a:r>
              <a:rPr lang="en-US" sz="2721">
                <a:solidFill>
                  <a:srgbClr val="302B70"/>
                </a:solidFill>
                <a:latin typeface="HK Grotesk Bold"/>
              </a:rPr>
              <a:t>Ananya- IIT2021061</a:t>
            </a:r>
          </a:p>
          <a:p>
            <a:pPr>
              <a:lnSpc>
                <a:spcPts val="3265"/>
              </a:lnSpc>
            </a:pPr>
            <a:r>
              <a:rPr lang="en-US" sz="2721">
                <a:solidFill>
                  <a:srgbClr val="302B70"/>
                </a:solidFill>
                <a:latin typeface="HK Grotesk Bold"/>
              </a:rPr>
              <a:t>Aditya Sharma - IIT2021041</a:t>
            </a:r>
          </a:p>
          <a:p>
            <a:pPr>
              <a:lnSpc>
                <a:spcPts val="3265"/>
              </a:lnSpc>
            </a:pPr>
            <a:r>
              <a:rPr lang="en-US" sz="2721">
                <a:solidFill>
                  <a:srgbClr val="302B70"/>
                </a:solidFill>
                <a:latin typeface="HK Grotesk Bold"/>
              </a:rPr>
              <a:t>Atharva Gadekar- IIT2021049</a:t>
            </a:r>
          </a:p>
          <a:p>
            <a:pPr>
              <a:lnSpc>
                <a:spcPts val="3265"/>
              </a:lnSpc>
              <a:spcBef>
                <a:spcPct val="0"/>
              </a:spcBef>
            </a:pPr>
          </a:p>
        </p:txBody>
      </p:sp>
      <p:sp>
        <p:nvSpPr>
          <p:cNvPr name="TextBox 10" id="10"/>
          <p:cNvSpPr txBox="true"/>
          <p:nvPr/>
        </p:nvSpPr>
        <p:spPr>
          <a:xfrm rot="0">
            <a:off x="-1364406" y="9563100"/>
            <a:ext cx="10508406" cy="1447800"/>
          </a:xfrm>
          <a:prstGeom prst="rect">
            <a:avLst/>
          </a:prstGeom>
        </p:spPr>
        <p:txBody>
          <a:bodyPr anchor="t" rtlCol="false" tIns="0" lIns="0" bIns="0" rIns="0">
            <a:spAutoFit/>
          </a:bodyPr>
          <a:lstStyle/>
          <a:p>
            <a:pPr algn="r">
              <a:lnSpc>
                <a:spcPts val="2853"/>
              </a:lnSpc>
            </a:pPr>
            <a:r>
              <a:rPr lang="en-US" sz="2377">
                <a:solidFill>
                  <a:srgbClr val="FFFFFF"/>
                </a:solidFill>
                <a:latin typeface="HK Grotesk Bold"/>
              </a:rPr>
              <a:t>Submitted to: </a:t>
            </a:r>
            <a:r>
              <a:rPr lang="en-US" sz="2377" u="sng">
                <a:solidFill>
                  <a:srgbClr val="FFFFFF"/>
                </a:solidFill>
                <a:latin typeface="HK Grotesk Bold"/>
              </a:rPr>
              <a:t>Prof O P Vyas , Prof Sonali Agarwal , Prof Rahul Kala</a:t>
            </a:r>
          </a:p>
          <a:p>
            <a:pPr algn="r">
              <a:lnSpc>
                <a:spcPts val="2853"/>
              </a:lnSpc>
            </a:pPr>
          </a:p>
          <a:p>
            <a:pPr algn="r">
              <a:lnSpc>
                <a:spcPts val="2853"/>
              </a:lnSpc>
            </a:pPr>
          </a:p>
          <a:p>
            <a:pPr algn="r">
              <a:lnSpc>
                <a:spcPts val="2853"/>
              </a:lnSpc>
              <a:spcBef>
                <a:spcPct val="0"/>
              </a:spcBef>
            </a:pPr>
          </a:p>
        </p:txBody>
      </p:sp>
      <p:sp>
        <p:nvSpPr>
          <p:cNvPr name="TextBox 11" id="11"/>
          <p:cNvSpPr txBox="true"/>
          <p:nvPr/>
        </p:nvSpPr>
        <p:spPr>
          <a:xfrm rot="0">
            <a:off x="6905005" y="9563100"/>
            <a:ext cx="11006642" cy="1447800"/>
          </a:xfrm>
          <a:prstGeom prst="rect">
            <a:avLst/>
          </a:prstGeom>
        </p:spPr>
        <p:txBody>
          <a:bodyPr anchor="t" rtlCol="false" tIns="0" lIns="0" bIns="0" rIns="0">
            <a:spAutoFit/>
          </a:bodyPr>
          <a:lstStyle/>
          <a:p>
            <a:pPr algn="r">
              <a:lnSpc>
                <a:spcPts val="2856"/>
              </a:lnSpc>
            </a:pPr>
            <a:r>
              <a:rPr lang="en-US" sz="2380">
                <a:solidFill>
                  <a:srgbClr val="FFFFFF"/>
                </a:solidFill>
                <a:latin typeface="HK Grotesk Bold"/>
              </a:rPr>
              <a:t>Mentored by: </a:t>
            </a:r>
            <a:r>
              <a:rPr lang="en-US" sz="2380" u="sng">
                <a:solidFill>
                  <a:srgbClr val="FFFFFF"/>
                </a:solidFill>
                <a:latin typeface="HK Grotesk Bold"/>
              </a:rPr>
              <a:t>Bagesh Kumar Sir and Ashutosh Kumar Sir</a:t>
            </a:r>
          </a:p>
          <a:p>
            <a:pPr algn="r">
              <a:lnSpc>
                <a:spcPts val="2856"/>
              </a:lnSpc>
            </a:pPr>
          </a:p>
          <a:p>
            <a:pPr algn="r">
              <a:lnSpc>
                <a:spcPts val="2856"/>
              </a:lnSpc>
            </a:pPr>
          </a:p>
          <a:p>
            <a:pPr algn="r">
              <a:lnSpc>
                <a:spcPts val="2856"/>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3132107"/>
            <a:ext cx="18288000" cy="7154893"/>
          </a:xfrm>
          <a:prstGeom prst="rect">
            <a:avLst/>
          </a:prstGeom>
          <a:solidFill>
            <a:srgbClr val="F0F2F6"/>
          </a:solidFill>
        </p:spPr>
      </p:sp>
      <p:pic>
        <p:nvPicPr>
          <p:cNvPr name="Picture 3" id="3"/>
          <p:cNvPicPr>
            <a:picLocks noChangeAspect="true"/>
          </p:cNvPicPr>
          <p:nvPr/>
        </p:nvPicPr>
        <p:blipFill>
          <a:blip r:embed="rId2"/>
          <a:srcRect l="0" t="1490" r="0" b="1490"/>
          <a:stretch>
            <a:fillRect/>
          </a:stretch>
        </p:blipFill>
        <p:spPr>
          <a:xfrm flipH="false" flipV="false" rot="0">
            <a:off x="10542685" y="3422563"/>
            <a:ext cx="7016967" cy="6573980"/>
          </a:xfrm>
          <a:prstGeom prst="rect">
            <a:avLst/>
          </a:prstGeom>
        </p:spPr>
      </p:pic>
      <p:sp>
        <p:nvSpPr>
          <p:cNvPr name="TextBox 4" id="4"/>
          <p:cNvSpPr txBox="true"/>
          <p:nvPr/>
        </p:nvSpPr>
        <p:spPr>
          <a:xfrm rot="0">
            <a:off x="603201" y="1019175"/>
            <a:ext cx="16380776" cy="1218751"/>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Use Case Diagram</a:t>
            </a:r>
          </a:p>
        </p:txBody>
      </p:sp>
      <p:grpSp>
        <p:nvGrpSpPr>
          <p:cNvPr name="Group 5" id="5"/>
          <p:cNvGrpSpPr/>
          <p:nvPr/>
        </p:nvGrpSpPr>
        <p:grpSpPr>
          <a:xfrm rot="0">
            <a:off x="603201" y="3540990"/>
            <a:ext cx="8540799" cy="6455554"/>
            <a:chOff x="0" y="0"/>
            <a:chExt cx="11387732" cy="8607405"/>
          </a:xfrm>
        </p:grpSpPr>
        <p:sp>
          <p:nvSpPr>
            <p:cNvPr name="TextBox 6" id="6"/>
            <p:cNvSpPr txBox="true"/>
            <p:nvPr/>
          </p:nvSpPr>
          <p:spPr>
            <a:xfrm rot="0">
              <a:off x="0" y="8043460"/>
              <a:ext cx="11387732" cy="563945"/>
            </a:xfrm>
            <a:prstGeom prst="rect">
              <a:avLst/>
            </a:prstGeom>
          </p:spPr>
          <p:txBody>
            <a:bodyPr anchor="t" rtlCol="false" tIns="0" lIns="0" bIns="0" rIns="0">
              <a:spAutoFit/>
            </a:bodyPr>
            <a:lstStyle/>
            <a:p>
              <a:pPr>
                <a:lnSpc>
                  <a:spcPts val="3639"/>
                </a:lnSpc>
                <a:spcBef>
                  <a:spcPct val="0"/>
                </a:spcBef>
              </a:pPr>
            </a:p>
          </p:txBody>
        </p:sp>
        <p:sp>
          <p:nvSpPr>
            <p:cNvPr name="TextBox 7" id="7"/>
            <p:cNvSpPr txBox="true"/>
            <p:nvPr/>
          </p:nvSpPr>
          <p:spPr>
            <a:xfrm rot="0">
              <a:off x="0" y="-47625"/>
              <a:ext cx="11387732" cy="7708264"/>
            </a:xfrm>
            <a:prstGeom prst="rect">
              <a:avLst/>
            </a:prstGeom>
          </p:spPr>
          <p:txBody>
            <a:bodyPr anchor="t" rtlCol="false" tIns="0" lIns="0" bIns="0" rIns="0">
              <a:spAutoFit/>
            </a:bodyPr>
            <a:lstStyle/>
            <a:p>
              <a:pPr>
                <a:lnSpc>
                  <a:spcPts val="4590"/>
                </a:lnSpc>
              </a:pPr>
              <a:r>
                <a:rPr lang="en-US" sz="3400">
                  <a:solidFill>
                    <a:srgbClr val="302B70"/>
                  </a:solidFill>
                  <a:latin typeface="HK Grotesk Bold"/>
                </a:rPr>
                <a:t>A use case diagram is used to represent the dynamic behavior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8622802" y="9578728"/>
            <a:ext cx="1042396" cy="190555"/>
            <a:chOff x="0" y="0"/>
            <a:chExt cx="1389862" cy="254073"/>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54073" cy="254073"/>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5788" y="0"/>
              <a:ext cx="254073" cy="254073"/>
            </a:xfrm>
            <a:prstGeom prst="rect">
              <a:avLst/>
            </a:prstGeom>
          </p:spPr>
        </p:pic>
      </p:grpSp>
      <p:pic>
        <p:nvPicPr>
          <p:cNvPr name="Picture 5" id="5"/>
          <p:cNvPicPr>
            <a:picLocks noChangeAspect="true"/>
          </p:cNvPicPr>
          <p:nvPr/>
        </p:nvPicPr>
        <p:blipFill>
          <a:blip r:embed="rId6"/>
          <a:srcRect l="3303" t="0" r="96" b="0"/>
          <a:stretch>
            <a:fillRect/>
          </a:stretch>
        </p:blipFill>
        <p:spPr>
          <a:xfrm flipH="false" flipV="false" rot="0">
            <a:off x="4254802" y="0"/>
            <a:ext cx="8735999" cy="10287000"/>
          </a:xfrm>
          <a:prstGeom prst="rect">
            <a:avLst/>
          </a:prstGeom>
        </p:spPr>
      </p:pic>
      <p:sp>
        <p:nvSpPr>
          <p:cNvPr name="TextBox 6" id="6"/>
          <p:cNvSpPr txBox="true"/>
          <p:nvPr/>
        </p:nvSpPr>
        <p:spPr>
          <a:xfrm rot="0">
            <a:off x="573590" y="1975395"/>
            <a:ext cx="11504636" cy="429260"/>
          </a:xfrm>
          <a:prstGeom prst="rect">
            <a:avLst/>
          </a:prstGeom>
        </p:spPr>
        <p:txBody>
          <a:bodyPr anchor="t" rtlCol="false" tIns="0" lIns="0" bIns="0" rIns="0">
            <a:spAutoFit/>
          </a:bodyPr>
          <a:lstStyle/>
          <a:p>
            <a:pPr>
              <a:lnSpc>
                <a:spcPts val="36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9059898" y="0"/>
            <a:ext cx="9228102" cy="2582583"/>
          </a:xfrm>
          <a:prstGeom prst="rect">
            <a:avLst/>
          </a:prstGeom>
          <a:solidFill>
            <a:srgbClr val="302B70">
              <a:alpha val="49804"/>
            </a:srgbClr>
          </a:solidFill>
        </p:spPr>
      </p:sp>
      <p:grpSp>
        <p:nvGrpSpPr>
          <p:cNvPr name="Group 3" id="3"/>
          <p:cNvGrpSpPr/>
          <p:nvPr/>
        </p:nvGrpSpPr>
        <p:grpSpPr>
          <a:xfrm rot="0">
            <a:off x="9371650" y="762444"/>
            <a:ext cx="8604599" cy="1542635"/>
            <a:chOff x="0" y="0"/>
            <a:chExt cx="11472798" cy="2056847"/>
          </a:xfrm>
        </p:grpSpPr>
        <p:sp>
          <p:nvSpPr>
            <p:cNvPr name="TextBox 4" id="4"/>
            <p:cNvSpPr txBox="true"/>
            <p:nvPr/>
          </p:nvSpPr>
          <p:spPr>
            <a:xfrm rot="0">
              <a:off x="0" y="-9525"/>
              <a:ext cx="11472798" cy="15716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Firstly the user will fill all the details about his/her education, achievements, projects, work experience, personal information and skills .</a:t>
              </a:r>
            </a:p>
          </p:txBody>
        </p:sp>
        <p:sp>
          <p:nvSpPr>
            <p:cNvPr name="TextBox 5" id="5"/>
            <p:cNvSpPr txBox="true"/>
            <p:nvPr/>
          </p:nvSpPr>
          <p:spPr>
            <a:xfrm rot="0">
              <a:off x="0" y="16456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AutoShape 6" id="6"/>
          <p:cNvSpPr/>
          <p:nvPr/>
        </p:nvSpPr>
        <p:spPr>
          <a:xfrm rot="0">
            <a:off x="9059898" y="2582583"/>
            <a:ext cx="9228102" cy="2582583"/>
          </a:xfrm>
          <a:prstGeom prst="rect">
            <a:avLst/>
          </a:prstGeom>
          <a:solidFill>
            <a:srgbClr val="302B70">
              <a:alpha val="69804"/>
            </a:srgbClr>
          </a:solidFill>
        </p:spPr>
      </p:sp>
      <p:sp>
        <p:nvSpPr>
          <p:cNvPr name="AutoShape 7" id="7"/>
          <p:cNvSpPr/>
          <p:nvPr/>
        </p:nvSpPr>
        <p:spPr>
          <a:xfrm rot="0">
            <a:off x="9059898" y="7747749"/>
            <a:ext cx="9228102" cy="2582583"/>
          </a:xfrm>
          <a:prstGeom prst="rect">
            <a:avLst/>
          </a:prstGeom>
          <a:solidFill>
            <a:srgbClr val="302B70"/>
          </a:solidFill>
        </p:spPr>
      </p:sp>
      <p:sp>
        <p:nvSpPr>
          <p:cNvPr name="AutoShape 8" id="8"/>
          <p:cNvSpPr/>
          <p:nvPr/>
        </p:nvSpPr>
        <p:spPr>
          <a:xfrm rot="0">
            <a:off x="9059898" y="5165166"/>
            <a:ext cx="9228102" cy="2582583"/>
          </a:xfrm>
          <a:prstGeom prst="rect">
            <a:avLst/>
          </a:prstGeom>
          <a:solidFill>
            <a:srgbClr val="302B70">
              <a:alpha val="80000"/>
            </a:srgbClr>
          </a:solidFill>
        </p:spPr>
      </p:sp>
      <p:grpSp>
        <p:nvGrpSpPr>
          <p:cNvPr name="Group 9" id="9"/>
          <p:cNvGrpSpPr/>
          <p:nvPr/>
        </p:nvGrpSpPr>
        <p:grpSpPr>
          <a:xfrm rot="0">
            <a:off x="9371650" y="3061647"/>
            <a:ext cx="8604599" cy="1850133"/>
            <a:chOff x="0" y="0"/>
            <a:chExt cx="11472798" cy="2466844"/>
          </a:xfrm>
        </p:grpSpPr>
        <p:sp>
          <p:nvSpPr>
            <p:cNvPr name="TextBox 10" id="10"/>
            <p:cNvSpPr txBox="true"/>
            <p:nvPr/>
          </p:nvSpPr>
          <p:spPr>
            <a:xfrm rot="0">
              <a:off x="0" y="-9525"/>
              <a:ext cx="11472798" cy="2092325"/>
            </a:xfrm>
            <a:prstGeom prst="rect">
              <a:avLst/>
            </a:prstGeom>
          </p:spPr>
          <p:txBody>
            <a:bodyPr anchor="t" rtlCol="false" tIns="0" lIns="0" bIns="0" rIns="0">
              <a:spAutoFit/>
            </a:bodyPr>
            <a:lstStyle/>
            <a:p>
              <a:pPr>
                <a:lnSpc>
                  <a:spcPts val="3144"/>
                </a:lnSpc>
              </a:pPr>
              <a:r>
                <a:rPr lang="en-US" sz="2620">
                  <a:solidFill>
                    <a:srgbClr val="F0F2F6"/>
                  </a:solidFill>
                  <a:latin typeface="HK Grotesk Bold"/>
                </a:rPr>
                <a:t>After filling these informations,the user will be allowed to click on the save button.</a:t>
              </a:r>
              <a:r>
                <a:rPr lang="en-US" sz="2620">
                  <a:solidFill>
                    <a:srgbClr val="F0F2F6"/>
                  </a:solidFill>
                  <a:latin typeface="HK Grotesk Bold"/>
                </a:rPr>
                <a:t>The user can select which type of template he/she wants by clicking on the select template option.</a:t>
              </a:r>
            </a:p>
          </p:txBody>
        </p:sp>
        <p:sp>
          <p:nvSpPr>
            <p:cNvPr name="TextBox 11" id="11"/>
            <p:cNvSpPr txBox="true"/>
            <p:nvPr/>
          </p:nvSpPr>
          <p:spPr>
            <a:xfrm rot="0">
              <a:off x="0" y="2150750"/>
              <a:ext cx="11472798" cy="316094"/>
            </a:xfrm>
            <a:prstGeom prst="rect">
              <a:avLst/>
            </a:prstGeom>
          </p:spPr>
          <p:txBody>
            <a:bodyPr anchor="t" rtlCol="false" tIns="0" lIns="0" bIns="0" rIns="0">
              <a:spAutoFit/>
            </a:bodyPr>
            <a:lstStyle/>
            <a:p>
              <a:pPr>
                <a:lnSpc>
                  <a:spcPts val="2081"/>
                </a:lnSpc>
                <a:spcBef>
                  <a:spcPct val="0"/>
                </a:spcBef>
              </a:pPr>
            </a:p>
          </p:txBody>
        </p:sp>
      </p:grpSp>
      <p:grpSp>
        <p:nvGrpSpPr>
          <p:cNvPr name="Group 12" id="12"/>
          <p:cNvGrpSpPr/>
          <p:nvPr/>
        </p:nvGrpSpPr>
        <p:grpSpPr>
          <a:xfrm rot="0">
            <a:off x="9371650" y="5576517"/>
            <a:ext cx="8604599" cy="2365861"/>
            <a:chOff x="0" y="0"/>
            <a:chExt cx="11472798" cy="3154481"/>
          </a:xfrm>
        </p:grpSpPr>
        <p:sp>
          <p:nvSpPr>
            <p:cNvPr name="TextBox 13" id="13"/>
            <p:cNvSpPr txBox="true"/>
            <p:nvPr/>
          </p:nvSpPr>
          <p:spPr>
            <a:xfrm rot="0">
              <a:off x="0" y="-9525"/>
              <a:ext cx="11472798" cy="2613025"/>
            </a:xfrm>
            <a:prstGeom prst="rect">
              <a:avLst/>
            </a:prstGeom>
          </p:spPr>
          <p:txBody>
            <a:bodyPr anchor="t" rtlCol="false" tIns="0" lIns="0" bIns="0" rIns="0">
              <a:spAutoFit/>
            </a:bodyPr>
            <a:lstStyle/>
            <a:p>
              <a:pPr>
                <a:lnSpc>
                  <a:spcPts val="3144"/>
                </a:lnSpc>
              </a:pPr>
              <a:r>
                <a:rPr lang="en-US" sz="2620">
                  <a:solidFill>
                    <a:srgbClr val="F0F2F6"/>
                  </a:solidFill>
                  <a:latin typeface="HK Grotesk Bold"/>
                </a:rPr>
                <a:t>There are three options provided for the same named Template Red, Template Blue, Template Green.I</a:t>
              </a:r>
              <a:r>
                <a:rPr lang="en-US" sz="2620">
                  <a:solidFill>
                    <a:srgbClr val="F0F2F6"/>
                  </a:solidFill>
                  <a:latin typeface="HK Grotesk Bold"/>
                </a:rPr>
                <a:t>f the user needs some help regarding the workflow of the SnapCv then he/she can click on More Help button which will be redirected to a youtube link.</a:t>
              </a:r>
            </a:p>
          </p:txBody>
        </p:sp>
        <p:sp>
          <p:nvSpPr>
            <p:cNvPr name="TextBox 14" id="14"/>
            <p:cNvSpPr txBox="true"/>
            <p:nvPr/>
          </p:nvSpPr>
          <p:spPr>
            <a:xfrm rot="0">
              <a:off x="0" y="2680692"/>
              <a:ext cx="11472798" cy="473789"/>
            </a:xfrm>
            <a:prstGeom prst="rect">
              <a:avLst/>
            </a:prstGeom>
          </p:spPr>
          <p:txBody>
            <a:bodyPr anchor="t" rtlCol="false" tIns="0" lIns="0" bIns="0" rIns="0">
              <a:spAutoFit/>
            </a:bodyPr>
            <a:lstStyle/>
            <a:p>
              <a:pPr>
                <a:lnSpc>
                  <a:spcPts val="2986"/>
                </a:lnSpc>
                <a:spcBef>
                  <a:spcPct val="0"/>
                </a:spcBef>
              </a:pPr>
            </a:p>
          </p:txBody>
        </p:sp>
      </p:grpSp>
      <p:grpSp>
        <p:nvGrpSpPr>
          <p:cNvPr name="Group 15" id="15"/>
          <p:cNvGrpSpPr/>
          <p:nvPr/>
        </p:nvGrpSpPr>
        <p:grpSpPr>
          <a:xfrm rot="0">
            <a:off x="9371650" y="8284640"/>
            <a:ext cx="7981095" cy="2007592"/>
            <a:chOff x="0" y="0"/>
            <a:chExt cx="10641461" cy="2676790"/>
          </a:xfrm>
        </p:grpSpPr>
        <p:sp>
          <p:nvSpPr>
            <p:cNvPr name="TextBox 16" id="16"/>
            <p:cNvSpPr txBox="true"/>
            <p:nvPr/>
          </p:nvSpPr>
          <p:spPr>
            <a:xfrm rot="0">
              <a:off x="0" y="-9525"/>
              <a:ext cx="10641461" cy="2092325"/>
            </a:xfrm>
            <a:prstGeom prst="rect">
              <a:avLst/>
            </a:prstGeom>
          </p:spPr>
          <p:txBody>
            <a:bodyPr anchor="t" rtlCol="false" tIns="0" lIns="0" bIns="0" rIns="0">
              <a:spAutoFit/>
            </a:bodyPr>
            <a:lstStyle/>
            <a:p>
              <a:pPr>
                <a:lnSpc>
                  <a:spcPts val="3144"/>
                </a:lnSpc>
              </a:pPr>
              <a:r>
                <a:rPr lang="en-US" sz="2620">
                  <a:solidFill>
                    <a:srgbClr val="F0F2F6"/>
                  </a:solidFill>
                  <a:latin typeface="HK Grotesk Bold"/>
                </a:rPr>
                <a:t>After completing all the above steps user will select the location where he/she wants to save the resume on  the computer and finally click on generate Resume button.</a:t>
              </a:r>
            </a:p>
          </p:txBody>
        </p:sp>
        <p:sp>
          <p:nvSpPr>
            <p:cNvPr name="TextBox 17" id="17"/>
            <p:cNvSpPr txBox="true"/>
            <p:nvPr/>
          </p:nvSpPr>
          <p:spPr>
            <a:xfrm rot="0">
              <a:off x="0" y="2169735"/>
              <a:ext cx="10641461" cy="507054"/>
            </a:xfrm>
            <a:prstGeom prst="rect">
              <a:avLst/>
            </a:prstGeom>
          </p:spPr>
          <p:txBody>
            <a:bodyPr anchor="t" rtlCol="false" tIns="0" lIns="0" bIns="0" rIns="0">
              <a:spAutoFit/>
            </a:bodyPr>
            <a:lstStyle/>
            <a:p>
              <a:pPr>
                <a:lnSpc>
                  <a:spcPts val="3219"/>
                </a:lnSpc>
                <a:spcBef>
                  <a:spcPct val="0"/>
                </a:spcBef>
              </a:pPr>
            </a:p>
          </p:txBody>
        </p:sp>
      </p:grpSp>
      <p:grpSp>
        <p:nvGrpSpPr>
          <p:cNvPr name="Group 18" id="18"/>
          <p:cNvGrpSpPr/>
          <p:nvPr/>
        </p:nvGrpSpPr>
        <p:grpSpPr>
          <a:xfrm rot="0">
            <a:off x="486788" y="539254"/>
            <a:ext cx="7981095" cy="978892"/>
            <a:chOff x="0" y="0"/>
            <a:chExt cx="10641461" cy="1305190"/>
          </a:xfrm>
        </p:grpSpPr>
        <p:sp>
          <p:nvSpPr>
            <p:cNvPr name="TextBox 19" id="19"/>
            <p:cNvSpPr txBox="true"/>
            <p:nvPr/>
          </p:nvSpPr>
          <p:spPr>
            <a:xfrm rot="0">
              <a:off x="0" y="-9525"/>
              <a:ext cx="10641461" cy="720725"/>
            </a:xfrm>
            <a:prstGeom prst="rect">
              <a:avLst/>
            </a:prstGeom>
          </p:spPr>
          <p:txBody>
            <a:bodyPr anchor="t" rtlCol="false" tIns="0" lIns="0" bIns="0" rIns="0">
              <a:spAutoFit/>
            </a:bodyPr>
            <a:lstStyle/>
            <a:p>
              <a:pPr>
                <a:lnSpc>
                  <a:spcPts val="4200"/>
                </a:lnSpc>
              </a:pPr>
              <a:r>
                <a:rPr lang="en-US" sz="3500">
                  <a:solidFill>
                    <a:srgbClr val="F0F2F6"/>
                  </a:solidFill>
                  <a:latin typeface="HK Grotesk Bold"/>
                </a:rPr>
                <a:t>USE CASE EXPLANATION</a:t>
              </a:r>
            </a:p>
          </p:txBody>
        </p:sp>
        <p:sp>
          <p:nvSpPr>
            <p:cNvPr name="TextBox 20" id="20"/>
            <p:cNvSpPr txBox="true"/>
            <p:nvPr/>
          </p:nvSpPr>
          <p:spPr>
            <a:xfrm rot="0">
              <a:off x="0" y="798135"/>
              <a:ext cx="10641461" cy="507054"/>
            </a:xfrm>
            <a:prstGeom prst="rect">
              <a:avLst/>
            </a:prstGeom>
          </p:spPr>
          <p:txBody>
            <a:bodyPr anchor="t" rtlCol="false" tIns="0" lIns="0" bIns="0" rIns="0">
              <a:spAutoFit/>
            </a:bodyPr>
            <a:lstStyle/>
            <a:p>
              <a:pPr>
                <a:lnSpc>
                  <a:spcPts val="3219"/>
                </a:lnSpc>
                <a:spcBef>
                  <a:spcPct val="0"/>
                </a:spcBef>
              </a:pPr>
            </a:p>
          </p:txBody>
        </p:sp>
      </p:grpSp>
      <p:grpSp>
        <p:nvGrpSpPr>
          <p:cNvPr name="Group 21" id="21"/>
          <p:cNvGrpSpPr/>
          <p:nvPr/>
        </p:nvGrpSpPr>
        <p:grpSpPr>
          <a:xfrm rot="0">
            <a:off x="486788" y="1490430"/>
            <a:ext cx="8291421" cy="8796570"/>
            <a:chOff x="0" y="0"/>
            <a:chExt cx="11055228" cy="11728759"/>
          </a:xfrm>
        </p:grpSpPr>
        <p:sp>
          <p:nvSpPr>
            <p:cNvPr name="TextBox 22" id="22"/>
            <p:cNvSpPr txBox="true"/>
            <p:nvPr/>
          </p:nvSpPr>
          <p:spPr>
            <a:xfrm rot="0">
              <a:off x="0" y="-9525"/>
              <a:ext cx="11055228" cy="11210925"/>
            </a:xfrm>
            <a:prstGeom prst="rect">
              <a:avLst/>
            </a:prstGeom>
          </p:spPr>
          <p:txBody>
            <a:bodyPr anchor="t" rtlCol="false" tIns="0" lIns="0" bIns="0" rIns="0">
              <a:spAutoFit/>
            </a:bodyPr>
            <a:lstStyle/>
            <a:p>
              <a:pPr algn="just">
                <a:lnSpc>
                  <a:spcPts val="3728"/>
                </a:lnSpc>
              </a:pPr>
              <a:r>
                <a:rPr lang="en-US" sz="3107">
                  <a:solidFill>
                    <a:srgbClr val="F0F2F6"/>
                  </a:solidFill>
                  <a:latin typeface="HK Grotesk Bold"/>
                </a:rPr>
                <a:t>In this use case diagram the only actor is user and use cases are:</a:t>
              </a:r>
            </a:p>
            <a:p>
              <a:pPr algn="just">
                <a:lnSpc>
                  <a:spcPts val="3728"/>
                </a:lnSpc>
              </a:pPr>
            </a:p>
            <a:p>
              <a:pPr algn="just" marL="670886" indent="-335443" lvl="1">
                <a:lnSpc>
                  <a:spcPts val="3728"/>
                </a:lnSpc>
                <a:buFont typeface="Arial"/>
                <a:buChar char="•"/>
              </a:pPr>
              <a:r>
                <a:rPr lang="en-US" sz="3107">
                  <a:solidFill>
                    <a:srgbClr val="F0F2F6"/>
                  </a:solidFill>
                  <a:latin typeface="HK Grotesk Bold"/>
                </a:rPr>
                <a:t>Fill Education</a:t>
              </a:r>
            </a:p>
            <a:p>
              <a:pPr algn="just" marL="670886" indent="-335443" lvl="1">
                <a:lnSpc>
                  <a:spcPts val="3728"/>
                </a:lnSpc>
                <a:buFont typeface="Arial"/>
                <a:buChar char="•"/>
              </a:pPr>
              <a:r>
                <a:rPr lang="en-US" sz="3107">
                  <a:solidFill>
                    <a:srgbClr val="F0F2F6"/>
                  </a:solidFill>
                  <a:latin typeface="HK Grotesk Bold"/>
                </a:rPr>
                <a:t>Fill Skills</a:t>
              </a:r>
            </a:p>
            <a:p>
              <a:pPr algn="just" marL="670886" indent="-335443" lvl="1">
                <a:lnSpc>
                  <a:spcPts val="3728"/>
                </a:lnSpc>
                <a:buFont typeface="Arial"/>
                <a:buChar char="•"/>
              </a:pPr>
              <a:r>
                <a:rPr lang="en-US" sz="3107">
                  <a:solidFill>
                    <a:srgbClr val="F0F2F6"/>
                  </a:solidFill>
                  <a:latin typeface="HK Grotesk Bold"/>
                </a:rPr>
                <a:t>Fill Achievements</a:t>
              </a:r>
            </a:p>
            <a:p>
              <a:pPr algn="just" marL="670886" indent="-335443" lvl="1">
                <a:lnSpc>
                  <a:spcPts val="3728"/>
                </a:lnSpc>
                <a:buFont typeface="Arial"/>
                <a:buChar char="•"/>
              </a:pPr>
              <a:r>
                <a:rPr lang="en-US" sz="3107">
                  <a:solidFill>
                    <a:srgbClr val="F0F2F6"/>
                  </a:solidFill>
                  <a:latin typeface="HK Grotesk Bold"/>
                </a:rPr>
                <a:t>Fill Work Experience</a:t>
              </a:r>
            </a:p>
            <a:p>
              <a:pPr algn="just" marL="670886" indent="-335443" lvl="1">
                <a:lnSpc>
                  <a:spcPts val="3728"/>
                </a:lnSpc>
                <a:buFont typeface="Arial"/>
                <a:buChar char="•"/>
              </a:pPr>
              <a:r>
                <a:rPr lang="en-US" sz="3107">
                  <a:solidFill>
                    <a:srgbClr val="F0F2F6"/>
                  </a:solidFill>
                  <a:latin typeface="HK Grotesk Bold"/>
                </a:rPr>
                <a:t>Fill Projects</a:t>
              </a:r>
            </a:p>
            <a:p>
              <a:pPr algn="just" marL="670886" indent="-335443" lvl="1">
                <a:lnSpc>
                  <a:spcPts val="3728"/>
                </a:lnSpc>
                <a:buFont typeface="Arial"/>
                <a:buChar char="•"/>
              </a:pPr>
              <a:r>
                <a:rPr lang="en-US" sz="3107">
                  <a:solidFill>
                    <a:srgbClr val="F0F2F6"/>
                  </a:solidFill>
                  <a:latin typeface="HK Grotesk Bold"/>
                </a:rPr>
                <a:t>Fill Personal Information</a:t>
              </a:r>
            </a:p>
            <a:p>
              <a:pPr algn="just" marL="670886" indent="-335443" lvl="1">
                <a:lnSpc>
                  <a:spcPts val="3728"/>
                </a:lnSpc>
                <a:buFont typeface="Arial"/>
                <a:buChar char="•"/>
              </a:pPr>
              <a:r>
                <a:rPr lang="en-US" sz="3107">
                  <a:solidFill>
                    <a:srgbClr val="F0F2F6"/>
                  </a:solidFill>
                  <a:latin typeface="HK Grotesk Bold"/>
                </a:rPr>
                <a:t>Generate Resume</a:t>
              </a:r>
            </a:p>
            <a:p>
              <a:pPr algn="just" marL="670886" indent="-335443" lvl="1">
                <a:lnSpc>
                  <a:spcPts val="3728"/>
                </a:lnSpc>
                <a:buFont typeface="Arial"/>
                <a:buChar char="•"/>
              </a:pPr>
              <a:r>
                <a:rPr lang="en-US" sz="3107">
                  <a:solidFill>
                    <a:srgbClr val="F0F2F6"/>
                  </a:solidFill>
                  <a:latin typeface="HK Grotesk Bold"/>
                </a:rPr>
                <a:t>Select Template</a:t>
              </a:r>
            </a:p>
            <a:p>
              <a:pPr algn="just" marL="670886" indent="-335443" lvl="1">
                <a:lnSpc>
                  <a:spcPts val="3728"/>
                </a:lnSpc>
                <a:buFont typeface="Arial"/>
                <a:buChar char="•"/>
              </a:pPr>
              <a:r>
                <a:rPr lang="en-US" sz="3107">
                  <a:solidFill>
                    <a:srgbClr val="F0F2F6"/>
                  </a:solidFill>
                  <a:latin typeface="HK Grotesk Bold"/>
                </a:rPr>
                <a:t>More Help</a:t>
              </a:r>
            </a:p>
            <a:p>
              <a:pPr algn="just" marL="670886" indent="-335443" lvl="1">
                <a:lnSpc>
                  <a:spcPts val="3728"/>
                </a:lnSpc>
                <a:buFont typeface="Arial"/>
                <a:buChar char="•"/>
              </a:pPr>
              <a:r>
                <a:rPr lang="en-US" sz="3107">
                  <a:solidFill>
                    <a:srgbClr val="F0F2F6"/>
                  </a:solidFill>
                  <a:latin typeface="HK Grotesk Bold"/>
                </a:rPr>
                <a:t>File Browser</a:t>
              </a:r>
            </a:p>
            <a:p>
              <a:pPr algn="just" marL="670886" indent="-335443" lvl="1">
                <a:lnSpc>
                  <a:spcPts val="3728"/>
                </a:lnSpc>
                <a:buFont typeface="Arial"/>
                <a:buChar char="•"/>
              </a:pPr>
              <a:r>
                <a:rPr lang="en-US" sz="3107">
                  <a:solidFill>
                    <a:srgbClr val="F0F2F6"/>
                  </a:solidFill>
                  <a:latin typeface="HK Grotesk Bold"/>
                </a:rPr>
                <a:t>Template Red</a:t>
              </a:r>
            </a:p>
            <a:p>
              <a:pPr algn="just" marL="670886" indent="-335443" lvl="1">
                <a:lnSpc>
                  <a:spcPts val="3728"/>
                </a:lnSpc>
                <a:buFont typeface="Arial"/>
                <a:buChar char="•"/>
              </a:pPr>
              <a:r>
                <a:rPr lang="en-US" sz="3107">
                  <a:solidFill>
                    <a:srgbClr val="F0F2F6"/>
                  </a:solidFill>
                  <a:latin typeface="HK Grotesk Bold"/>
                </a:rPr>
                <a:t>Template Blue</a:t>
              </a:r>
            </a:p>
            <a:p>
              <a:pPr algn="just" marL="670886" indent="-335443" lvl="1">
                <a:lnSpc>
                  <a:spcPts val="3728"/>
                </a:lnSpc>
                <a:buFont typeface="Arial"/>
                <a:buChar char="•"/>
              </a:pPr>
              <a:r>
                <a:rPr lang="en-US" sz="3107">
                  <a:solidFill>
                    <a:srgbClr val="F0F2F6"/>
                  </a:solidFill>
                  <a:latin typeface="HK Grotesk Bold"/>
                </a:rPr>
                <a:t>Template Green</a:t>
              </a:r>
            </a:p>
            <a:p>
              <a:pPr algn="just" marL="670886" indent="-335443" lvl="1">
                <a:lnSpc>
                  <a:spcPts val="3728"/>
                </a:lnSpc>
                <a:buFont typeface="Arial"/>
                <a:buChar char="•"/>
              </a:pPr>
              <a:r>
                <a:rPr lang="en-US" sz="3107">
                  <a:solidFill>
                    <a:srgbClr val="F0F2F6"/>
                  </a:solidFill>
                  <a:latin typeface="HK Grotesk Bold"/>
                </a:rPr>
                <a:t>Save</a:t>
              </a:r>
            </a:p>
            <a:p>
              <a:pPr algn="just">
                <a:lnSpc>
                  <a:spcPts val="3728"/>
                </a:lnSpc>
              </a:pPr>
            </a:p>
          </p:txBody>
        </p:sp>
        <p:sp>
          <p:nvSpPr>
            <p:cNvPr name="TextBox 23" id="23"/>
            <p:cNvSpPr txBox="true"/>
            <p:nvPr/>
          </p:nvSpPr>
          <p:spPr>
            <a:xfrm rot="0">
              <a:off x="0" y="11273241"/>
              <a:ext cx="11055228" cy="455518"/>
            </a:xfrm>
            <a:prstGeom prst="rect">
              <a:avLst/>
            </a:prstGeom>
          </p:spPr>
          <p:txBody>
            <a:bodyPr anchor="t" rtlCol="false" tIns="0" lIns="0" bIns="0" rIns="0">
              <a:spAutoFit/>
            </a:bodyPr>
            <a:lstStyle/>
            <a:p>
              <a:pPr>
                <a:lnSpc>
                  <a:spcPts val="2858"/>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3132107"/>
            <a:ext cx="18288000" cy="7154893"/>
          </a:xfrm>
          <a:prstGeom prst="rect">
            <a:avLst/>
          </a:prstGeom>
          <a:solidFill>
            <a:srgbClr val="F0F2F6"/>
          </a:solidFill>
        </p:spPr>
      </p:sp>
      <p:pic>
        <p:nvPicPr>
          <p:cNvPr name="Picture 3" id="3"/>
          <p:cNvPicPr>
            <a:picLocks noChangeAspect="true"/>
          </p:cNvPicPr>
          <p:nvPr/>
        </p:nvPicPr>
        <p:blipFill>
          <a:blip r:embed="rId2"/>
          <a:srcRect l="2662" t="1168" r="12987" b="0"/>
          <a:stretch>
            <a:fillRect/>
          </a:stretch>
        </p:blipFill>
        <p:spPr>
          <a:xfrm flipH="false" flipV="false" rot="0">
            <a:off x="9430885" y="3658798"/>
            <a:ext cx="8280728" cy="5182605"/>
          </a:xfrm>
          <a:prstGeom prst="rect">
            <a:avLst/>
          </a:prstGeom>
        </p:spPr>
      </p:pic>
      <p:sp>
        <p:nvSpPr>
          <p:cNvPr name="TextBox 4" id="4"/>
          <p:cNvSpPr txBox="true"/>
          <p:nvPr/>
        </p:nvSpPr>
        <p:spPr>
          <a:xfrm rot="0">
            <a:off x="603201" y="1019175"/>
            <a:ext cx="16380776" cy="1218751"/>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CRC Diagram</a:t>
            </a:r>
          </a:p>
        </p:txBody>
      </p:sp>
      <p:grpSp>
        <p:nvGrpSpPr>
          <p:cNvPr name="Group 5" id="5"/>
          <p:cNvGrpSpPr/>
          <p:nvPr/>
        </p:nvGrpSpPr>
        <p:grpSpPr>
          <a:xfrm rot="0">
            <a:off x="603201" y="4925872"/>
            <a:ext cx="8540799" cy="2969404"/>
            <a:chOff x="0" y="0"/>
            <a:chExt cx="11387732" cy="3959205"/>
          </a:xfrm>
        </p:grpSpPr>
        <p:sp>
          <p:nvSpPr>
            <p:cNvPr name="TextBox 6" id="6"/>
            <p:cNvSpPr txBox="true"/>
            <p:nvPr/>
          </p:nvSpPr>
          <p:spPr>
            <a:xfrm rot="0">
              <a:off x="0" y="3395260"/>
              <a:ext cx="11387732" cy="563945"/>
            </a:xfrm>
            <a:prstGeom prst="rect">
              <a:avLst/>
            </a:prstGeom>
          </p:spPr>
          <p:txBody>
            <a:bodyPr anchor="t" rtlCol="false" tIns="0" lIns="0" bIns="0" rIns="0">
              <a:spAutoFit/>
            </a:bodyPr>
            <a:lstStyle/>
            <a:p>
              <a:pPr>
                <a:lnSpc>
                  <a:spcPts val="3639"/>
                </a:lnSpc>
                <a:spcBef>
                  <a:spcPct val="0"/>
                </a:spcBef>
              </a:pPr>
            </a:p>
          </p:txBody>
        </p:sp>
        <p:sp>
          <p:nvSpPr>
            <p:cNvPr name="TextBox 7" id="7"/>
            <p:cNvSpPr txBox="true"/>
            <p:nvPr/>
          </p:nvSpPr>
          <p:spPr>
            <a:xfrm rot="0">
              <a:off x="0" y="-47625"/>
              <a:ext cx="11387732" cy="3060064"/>
            </a:xfrm>
            <a:prstGeom prst="rect">
              <a:avLst/>
            </a:prstGeom>
          </p:spPr>
          <p:txBody>
            <a:bodyPr anchor="t" rtlCol="false" tIns="0" lIns="0" bIns="0" rIns="0">
              <a:spAutoFit/>
            </a:bodyPr>
            <a:lstStyle/>
            <a:p>
              <a:pPr>
                <a:lnSpc>
                  <a:spcPts val="4590"/>
                </a:lnSpc>
              </a:pPr>
              <a:r>
                <a:rPr lang="en-US" sz="3400">
                  <a:solidFill>
                    <a:srgbClr val="302B70"/>
                  </a:solidFill>
                  <a:latin typeface="HK Grotesk Bold"/>
                </a:rPr>
                <a:t>A </a:t>
              </a:r>
              <a:r>
                <a:rPr lang="en-US" sz="3400">
                  <a:solidFill>
                    <a:srgbClr val="302B70"/>
                  </a:solidFill>
                  <a:latin typeface="HK Grotesk Bold Bold"/>
                </a:rPr>
                <a:t>Class-Responsibility Collaborator</a:t>
              </a:r>
              <a:r>
                <a:rPr lang="en-US" sz="3400">
                  <a:solidFill>
                    <a:srgbClr val="302B70"/>
                  </a:solidFill>
                  <a:latin typeface="HK Grotesk Bold"/>
                </a:rPr>
                <a:t>(CRC) model is a collection of CRC cards that represent whole or part of an application or problem domain.</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94" t="596" r="0" b="596"/>
          <a:stretch>
            <a:fillRect/>
          </a:stretch>
        </p:blipFill>
        <p:spPr>
          <a:xfrm flipH="false" flipV="false" rot="0">
            <a:off x="1934551" y="851083"/>
            <a:ext cx="13570727" cy="5398161"/>
          </a:xfrm>
          <a:prstGeom prst="rect">
            <a:avLst/>
          </a:prstGeom>
        </p:spPr>
      </p:pic>
      <p:pic>
        <p:nvPicPr>
          <p:cNvPr name="Picture 3" id="3"/>
          <p:cNvPicPr>
            <a:picLocks noChangeAspect="true"/>
          </p:cNvPicPr>
          <p:nvPr/>
        </p:nvPicPr>
        <p:blipFill>
          <a:blip r:embed="rId3"/>
          <a:srcRect l="0" t="934" r="0" b="934"/>
          <a:stretch>
            <a:fillRect/>
          </a:stretch>
        </p:blipFill>
        <p:spPr>
          <a:xfrm flipH="false" flipV="false" rot="0">
            <a:off x="1695697" y="6412164"/>
            <a:ext cx="14188063" cy="311550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F0F2F6"/>
          </a:solidFill>
        </p:spPr>
      </p:sp>
      <p:pic>
        <p:nvPicPr>
          <p:cNvPr name="Picture 3" id="3"/>
          <p:cNvPicPr>
            <a:picLocks noChangeAspect="true"/>
          </p:cNvPicPr>
          <p:nvPr/>
        </p:nvPicPr>
        <p:blipFill>
          <a:blip r:embed="rId2"/>
          <a:srcRect l="0" t="0" r="0" b="0"/>
          <a:stretch>
            <a:fillRect/>
          </a:stretch>
        </p:blipFill>
        <p:spPr>
          <a:xfrm flipH="false" flipV="false" rot="0">
            <a:off x="436009" y="323446"/>
            <a:ext cx="8928620" cy="6123818"/>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436009" y="6447264"/>
            <a:ext cx="8928620" cy="3516291"/>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9628572" y="362673"/>
            <a:ext cx="8363197" cy="5761313"/>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9628572" y="6123986"/>
            <a:ext cx="8363197" cy="3839568"/>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4753807"/>
            <a:ext cx="18288000" cy="5533193"/>
          </a:xfrm>
          <a:prstGeom prst="rect">
            <a:avLst/>
          </a:prstGeom>
          <a:solidFill>
            <a:srgbClr val="F0F2F6"/>
          </a:solidFill>
        </p:spPr>
      </p:sp>
      <p:sp>
        <p:nvSpPr>
          <p:cNvPr name="TextBox 3" id="3"/>
          <p:cNvSpPr txBox="true"/>
          <p:nvPr/>
        </p:nvSpPr>
        <p:spPr>
          <a:xfrm rot="0">
            <a:off x="4620083" y="2075041"/>
            <a:ext cx="12343748" cy="1383854"/>
          </a:xfrm>
          <a:prstGeom prst="rect">
            <a:avLst/>
          </a:prstGeom>
        </p:spPr>
        <p:txBody>
          <a:bodyPr anchor="t" rtlCol="false" tIns="0" lIns="0" bIns="0" rIns="0">
            <a:spAutoFit/>
          </a:bodyPr>
          <a:lstStyle/>
          <a:p>
            <a:pPr algn="r">
              <a:lnSpc>
                <a:spcPts val="10910"/>
              </a:lnSpc>
            </a:pPr>
            <a:r>
              <a:rPr lang="en-US" sz="9092">
                <a:solidFill>
                  <a:srgbClr val="F0F2F6"/>
                </a:solidFill>
                <a:latin typeface="HK Grotesk Bold"/>
              </a:rPr>
              <a:t>Code Explanation</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71353"/>
            <a:ext cx="7450032" cy="9738604"/>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3" t="714" r="33" b="0"/>
          <a:stretch>
            <a:fillRect/>
          </a:stretch>
        </p:blipFill>
        <p:spPr>
          <a:xfrm flipH="false" flipV="false" rot="0">
            <a:off x="565890" y="1841099"/>
            <a:ext cx="6341712" cy="6748384"/>
          </a:xfrm>
          <a:prstGeom prst="rect">
            <a:avLst/>
          </a:prstGeom>
        </p:spPr>
      </p:pic>
      <p:pic>
        <p:nvPicPr>
          <p:cNvPr name="Picture 3" id="3"/>
          <p:cNvPicPr>
            <a:picLocks noChangeAspect="true"/>
          </p:cNvPicPr>
          <p:nvPr/>
        </p:nvPicPr>
        <p:blipFill>
          <a:blip r:embed="rId3"/>
          <a:srcRect l="0" t="1309" r="0" b="1309"/>
          <a:stretch>
            <a:fillRect/>
          </a:stretch>
        </p:blipFill>
        <p:spPr>
          <a:xfrm flipH="false" flipV="false" rot="0">
            <a:off x="7626055" y="357923"/>
            <a:ext cx="10170941" cy="9571153"/>
          </a:xfrm>
          <a:prstGeom prst="rect">
            <a:avLst/>
          </a:prstGeom>
        </p:spPr>
      </p:pic>
      <p:sp>
        <p:nvSpPr>
          <p:cNvPr name="TextBox 4" id="4"/>
          <p:cNvSpPr txBox="true"/>
          <p:nvPr/>
        </p:nvSpPr>
        <p:spPr>
          <a:xfrm rot="0">
            <a:off x="565890" y="1802999"/>
            <a:ext cx="12145636" cy="432484"/>
          </a:xfrm>
          <a:prstGeom prst="rect">
            <a:avLst/>
          </a:prstGeom>
        </p:spPr>
        <p:txBody>
          <a:bodyPr anchor="t" rtlCol="false" tIns="0" lIns="0" bIns="0" rIns="0">
            <a:spAutoFit/>
          </a:bodyPr>
          <a:lstStyle/>
          <a:p>
            <a:pPr>
              <a:lnSpc>
                <a:spcPts val="364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843" t="0" r="4843" b="0"/>
          <a:stretch>
            <a:fillRect/>
          </a:stretch>
        </p:blipFill>
        <p:spPr>
          <a:xfrm flipH="false" flipV="false" rot="0">
            <a:off x="356049" y="1028700"/>
            <a:ext cx="17575903" cy="8712725"/>
          </a:xfrm>
          <a:prstGeom prst="rect">
            <a:avLst/>
          </a:prstGeom>
        </p:spPr>
      </p:pic>
      <p:sp>
        <p:nvSpPr>
          <p:cNvPr name="TextBox 3" id="3"/>
          <p:cNvSpPr txBox="true"/>
          <p:nvPr/>
        </p:nvSpPr>
        <p:spPr>
          <a:xfrm rot="0">
            <a:off x="565890" y="1802999"/>
            <a:ext cx="12145636" cy="432484"/>
          </a:xfrm>
          <a:prstGeom prst="rect">
            <a:avLst/>
          </a:prstGeom>
        </p:spPr>
        <p:txBody>
          <a:bodyPr anchor="t" rtlCol="false" tIns="0" lIns="0" bIns="0" rIns="0">
            <a:spAutoFit/>
          </a:bodyPr>
          <a:lstStyle/>
          <a:p>
            <a:pPr>
              <a:lnSpc>
                <a:spcPts val="364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89274" y="1212807"/>
            <a:ext cx="17509452" cy="7861387"/>
          </a:xfrm>
          <a:prstGeom prst="rect">
            <a:avLst/>
          </a:prstGeom>
        </p:spPr>
      </p:pic>
      <p:sp>
        <p:nvSpPr>
          <p:cNvPr name="TextBox 3" id="3"/>
          <p:cNvSpPr txBox="true"/>
          <p:nvPr/>
        </p:nvSpPr>
        <p:spPr>
          <a:xfrm rot="0">
            <a:off x="565890" y="1802999"/>
            <a:ext cx="12145636" cy="432484"/>
          </a:xfrm>
          <a:prstGeom prst="rect">
            <a:avLst/>
          </a:prstGeom>
        </p:spPr>
        <p:txBody>
          <a:bodyPr anchor="t" rtlCol="false" tIns="0" lIns="0" bIns="0" rIns="0">
            <a:spAutoFit/>
          </a:bodyPr>
          <a:lstStyle/>
          <a:p>
            <a:pPr>
              <a:lnSpc>
                <a:spcPts val="364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0"/>
            <a:ext cx="18288000" cy="8775001"/>
          </a:xfrm>
          <a:prstGeom prst="rect">
            <a:avLst/>
          </a:prstGeom>
          <a:solidFill>
            <a:srgbClr val="F0F2F6"/>
          </a:solidFill>
        </p:spPr>
      </p:sp>
      <p:sp>
        <p:nvSpPr>
          <p:cNvPr name="TextBox 3" id="3"/>
          <p:cNvSpPr txBox="true"/>
          <p:nvPr/>
        </p:nvSpPr>
        <p:spPr>
          <a:xfrm rot="0">
            <a:off x="1028700" y="454870"/>
            <a:ext cx="5845110" cy="1138136"/>
          </a:xfrm>
          <a:prstGeom prst="rect">
            <a:avLst/>
          </a:prstGeom>
        </p:spPr>
        <p:txBody>
          <a:bodyPr anchor="t" rtlCol="false" tIns="0" lIns="0" bIns="0" rIns="0">
            <a:spAutoFit/>
          </a:bodyPr>
          <a:lstStyle/>
          <a:p>
            <a:pPr>
              <a:lnSpc>
                <a:spcPts val="9000"/>
              </a:lnSpc>
            </a:pPr>
            <a:r>
              <a:rPr lang="en-US" sz="7500">
                <a:solidFill>
                  <a:srgbClr val="302B70"/>
                </a:solidFill>
                <a:latin typeface="HK Grotesk Bold"/>
              </a:rPr>
              <a:t>Contents</a:t>
            </a:r>
          </a:p>
        </p:txBody>
      </p:sp>
      <p:grpSp>
        <p:nvGrpSpPr>
          <p:cNvPr name="Group 4" id="4"/>
          <p:cNvGrpSpPr/>
          <p:nvPr/>
        </p:nvGrpSpPr>
        <p:grpSpPr>
          <a:xfrm rot="0">
            <a:off x="626328" y="2287680"/>
            <a:ext cx="12046064" cy="9224263"/>
            <a:chOff x="0" y="0"/>
            <a:chExt cx="16061419" cy="12299017"/>
          </a:xfrm>
        </p:grpSpPr>
        <p:sp>
          <p:nvSpPr>
            <p:cNvPr name="TextBox 5" id="5"/>
            <p:cNvSpPr txBox="true"/>
            <p:nvPr/>
          </p:nvSpPr>
          <p:spPr>
            <a:xfrm rot="0">
              <a:off x="0" y="-190500"/>
              <a:ext cx="16061419" cy="8057000"/>
            </a:xfrm>
            <a:prstGeom prst="rect">
              <a:avLst/>
            </a:prstGeom>
          </p:spPr>
          <p:txBody>
            <a:bodyPr anchor="t" rtlCol="false" tIns="0" lIns="0" bIns="0" rIns="0">
              <a:spAutoFit/>
            </a:bodyPr>
            <a:lstStyle/>
            <a:p>
              <a:pPr marL="911385" indent="-455693" lvl="1">
                <a:lnSpc>
                  <a:spcPts val="6922"/>
                </a:lnSpc>
                <a:buFont typeface="Arial"/>
                <a:buChar char="•"/>
              </a:pPr>
              <a:r>
                <a:rPr lang="en-US" sz="4221">
                  <a:solidFill>
                    <a:srgbClr val="302B70"/>
                  </a:solidFill>
                  <a:latin typeface="HK Grotesk Bold"/>
                </a:rPr>
                <a:t>Abstract</a:t>
              </a:r>
            </a:p>
            <a:p>
              <a:pPr marL="911385" indent="-455693" lvl="1">
                <a:lnSpc>
                  <a:spcPts val="6922"/>
                </a:lnSpc>
                <a:buFont typeface="Arial"/>
                <a:buChar char="•"/>
              </a:pPr>
              <a:r>
                <a:rPr lang="en-US" sz="4221">
                  <a:solidFill>
                    <a:srgbClr val="302B70"/>
                  </a:solidFill>
                  <a:latin typeface="HK Grotesk Bold"/>
                </a:rPr>
                <a:t>What if we want to extend the Project?</a:t>
              </a:r>
            </a:p>
            <a:p>
              <a:pPr marL="911385" indent="-455693" lvl="1">
                <a:lnSpc>
                  <a:spcPts val="6922"/>
                </a:lnSpc>
                <a:buFont typeface="Arial"/>
                <a:buChar char="•"/>
              </a:pPr>
              <a:r>
                <a:rPr lang="en-US" sz="4221">
                  <a:solidFill>
                    <a:srgbClr val="302B70"/>
                  </a:solidFill>
                  <a:latin typeface="HK Grotesk Bold"/>
                </a:rPr>
                <a:t>Class Diagram and Explanation</a:t>
              </a:r>
            </a:p>
            <a:p>
              <a:pPr marL="911385" indent="-455693" lvl="1">
                <a:lnSpc>
                  <a:spcPts val="6922"/>
                </a:lnSpc>
                <a:buFont typeface="Arial"/>
                <a:buChar char="•"/>
              </a:pPr>
              <a:r>
                <a:rPr lang="en-US" sz="4221">
                  <a:solidFill>
                    <a:srgbClr val="302B70"/>
                  </a:solidFill>
                  <a:latin typeface="HK Grotesk Bold"/>
                </a:rPr>
                <a:t>Use Case Diagram and Explanation</a:t>
              </a:r>
            </a:p>
            <a:p>
              <a:pPr marL="911385" indent="-455693" lvl="1">
                <a:lnSpc>
                  <a:spcPts val="6922"/>
                </a:lnSpc>
                <a:buFont typeface="Arial"/>
                <a:buChar char="•"/>
              </a:pPr>
              <a:r>
                <a:rPr lang="en-US" sz="4221">
                  <a:solidFill>
                    <a:srgbClr val="302B70"/>
                  </a:solidFill>
                  <a:latin typeface="HK Grotesk Bold"/>
                </a:rPr>
                <a:t>CRC Diagram and Explanation</a:t>
              </a:r>
            </a:p>
            <a:p>
              <a:pPr marL="911385" indent="-455693" lvl="1">
                <a:lnSpc>
                  <a:spcPts val="6922"/>
                </a:lnSpc>
                <a:buFont typeface="Arial"/>
                <a:buChar char="•"/>
              </a:pPr>
              <a:r>
                <a:rPr lang="en-US" sz="4221">
                  <a:solidFill>
                    <a:srgbClr val="302B70"/>
                  </a:solidFill>
                  <a:latin typeface="HK Grotesk Bold"/>
                </a:rPr>
                <a:t>Code Explanation</a:t>
              </a:r>
            </a:p>
            <a:p>
              <a:pPr marL="911385" indent="-455693" lvl="1">
                <a:lnSpc>
                  <a:spcPts val="6922"/>
                </a:lnSpc>
                <a:buFont typeface="Arial"/>
                <a:buChar char="•"/>
              </a:pPr>
              <a:r>
                <a:rPr lang="en-US" sz="4221">
                  <a:solidFill>
                    <a:srgbClr val="302B70"/>
                  </a:solidFill>
                  <a:latin typeface="HK Grotesk Bold"/>
                </a:rPr>
                <a:t>Snaps of UI Model</a:t>
              </a:r>
            </a:p>
          </p:txBody>
        </p:sp>
        <p:sp>
          <p:nvSpPr>
            <p:cNvPr name="TextBox 6" id="6"/>
            <p:cNvSpPr txBox="true"/>
            <p:nvPr/>
          </p:nvSpPr>
          <p:spPr>
            <a:xfrm rot="0">
              <a:off x="0" y="7905820"/>
              <a:ext cx="16061419" cy="429996"/>
            </a:xfrm>
            <a:prstGeom prst="rect">
              <a:avLst/>
            </a:prstGeom>
          </p:spPr>
          <p:txBody>
            <a:bodyPr anchor="t" rtlCol="false" tIns="0" lIns="0" bIns="0" rIns="0">
              <a:spAutoFit/>
            </a:bodyPr>
            <a:lstStyle/>
            <a:p>
              <a:pPr>
                <a:lnSpc>
                  <a:spcPts val="2718"/>
                </a:lnSpc>
                <a:spcBef>
                  <a:spcPct val="0"/>
                </a:spcBef>
              </a:pPr>
            </a:p>
          </p:txBody>
        </p:sp>
        <p:sp>
          <p:nvSpPr>
            <p:cNvPr name="TextBox 7" id="7"/>
            <p:cNvSpPr txBox="true"/>
            <p:nvPr/>
          </p:nvSpPr>
          <p:spPr>
            <a:xfrm rot="0">
              <a:off x="0" y="8986079"/>
              <a:ext cx="16061419" cy="862022"/>
            </a:xfrm>
            <a:prstGeom prst="rect">
              <a:avLst/>
            </a:prstGeom>
          </p:spPr>
          <p:txBody>
            <a:bodyPr anchor="t" rtlCol="false" tIns="0" lIns="0" bIns="0" rIns="0">
              <a:spAutoFit/>
            </a:bodyPr>
            <a:lstStyle/>
            <a:p>
              <a:pPr>
                <a:lnSpc>
                  <a:spcPts val="5065"/>
                </a:lnSpc>
              </a:pPr>
            </a:p>
          </p:txBody>
        </p:sp>
        <p:sp>
          <p:nvSpPr>
            <p:cNvPr name="TextBox 8" id="8"/>
            <p:cNvSpPr txBox="true"/>
            <p:nvPr/>
          </p:nvSpPr>
          <p:spPr>
            <a:xfrm rot="0">
              <a:off x="0" y="9887421"/>
              <a:ext cx="16061419" cy="429996"/>
            </a:xfrm>
            <a:prstGeom prst="rect">
              <a:avLst/>
            </a:prstGeom>
          </p:spPr>
          <p:txBody>
            <a:bodyPr anchor="t" rtlCol="false" tIns="0" lIns="0" bIns="0" rIns="0">
              <a:spAutoFit/>
            </a:bodyPr>
            <a:lstStyle/>
            <a:p>
              <a:pPr>
                <a:lnSpc>
                  <a:spcPts val="2718"/>
                </a:lnSpc>
                <a:spcBef>
                  <a:spcPct val="0"/>
                </a:spcBef>
              </a:pPr>
            </a:p>
          </p:txBody>
        </p:sp>
        <p:sp>
          <p:nvSpPr>
            <p:cNvPr name="TextBox 9" id="9"/>
            <p:cNvSpPr txBox="true"/>
            <p:nvPr/>
          </p:nvSpPr>
          <p:spPr>
            <a:xfrm rot="0">
              <a:off x="0" y="10967680"/>
              <a:ext cx="16061419" cy="862022"/>
            </a:xfrm>
            <a:prstGeom prst="rect">
              <a:avLst/>
            </a:prstGeom>
          </p:spPr>
          <p:txBody>
            <a:bodyPr anchor="t" rtlCol="false" tIns="0" lIns="0" bIns="0" rIns="0">
              <a:spAutoFit/>
            </a:bodyPr>
            <a:lstStyle/>
            <a:p>
              <a:pPr>
                <a:lnSpc>
                  <a:spcPts val="5065"/>
                </a:lnSpc>
              </a:pPr>
              <a:r>
                <a:rPr lang="en-US" sz="4221">
                  <a:solidFill>
                    <a:srgbClr val="302B70"/>
                  </a:solidFill>
                  <a:latin typeface="HK Grotesk Bold"/>
                </a:rPr>
                <a:t>Execution</a:t>
              </a:r>
            </a:p>
          </p:txBody>
        </p:sp>
        <p:sp>
          <p:nvSpPr>
            <p:cNvPr name="TextBox 10" id="10"/>
            <p:cNvSpPr txBox="true"/>
            <p:nvPr/>
          </p:nvSpPr>
          <p:spPr>
            <a:xfrm rot="0">
              <a:off x="0" y="11869021"/>
              <a:ext cx="16061419" cy="429996"/>
            </a:xfrm>
            <a:prstGeom prst="rect">
              <a:avLst/>
            </a:prstGeom>
          </p:spPr>
          <p:txBody>
            <a:bodyPr anchor="t" rtlCol="false" tIns="0" lIns="0" bIns="0" rIns="0">
              <a:spAutoFit/>
            </a:bodyPr>
            <a:lstStyle/>
            <a:p>
              <a:pPr>
                <a:lnSpc>
                  <a:spcPts val="2718"/>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52059" y="1028700"/>
            <a:ext cx="17583882" cy="8075002"/>
          </a:xfrm>
          <a:prstGeom prst="rect">
            <a:avLst/>
          </a:prstGeom>
        </p:spPr>
      </p:pic>
      <p:sp>
        <p:nvSpPr>
          <p:cNvPr name="TextBox 3" id="3"/>
          <p:cNvSpPr txBox="true"/>
          <p:nvPr/>
        </p:nvSpPr>
        <p:spPr>
          <a:xfrm rot="0">
            <a:off x="565890" y="1802999"/>
            <a:ext cx="12145636" cy="432484"/>
          </a:xfrm>
          <a:prstGeom prst="rect">
            <a:avLst/>
          </a:prstGeom>
        </p:spPr>
        <p:txBody>
          <a:bodyPr anchor="t" rtlCol="false" tIns="0" lIns="0" bIns="0" rIns="0">
            <a:spAutoFit/>
          </a:bodyPr>
          <a:lstStyle/>
          <a:p>
            <a:pPr>
              <a:lnSpc>
                <a:spcPts val="364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4766695"/>
            <a:ext cx="18288000" cy="5520305"/>
          </a:xfrm>
          <a:prstGeom prst="rect">
            <a:avLst/>
          </a:prstGeom>
          <a:solidFill>
            <a:srgbClr val="302B70"/>
          </a:solidFill>
        </p:spPr>
      </p:sp>
      <p:sp>
        <p:nvSpPr>
          <p:cNvPr name="TextBox 3" id="3"/>
          <p:cNvSpPr txBox="true"/>
          <p:nvPr/>
        </p:nvSpPr>
        <p:spPr>
          <a:xfrm rot="0">
            <a:off x="1028700" y="2001259"/>
            <a:ext cx="10411500" cy="1218751"/>
          </a:xfrm>
          <a:prstGeom prst="rect">
            <a:avLst/>
          </a:prstGeom>
        </p:spPr>
        <p:txBody>
          <a:bodyPr anchor="t" rtlCol="false" tIns="0" lIns="0" bIns="0" rIns="0">
            <a:spAutoFit/>
          </a:bodyPr>
          <a:lstStyle/>
          <a:p>
            <a:pPr>
              <a:lnSpc>
                <a:spcPts val="9600"/>
              </a:lnSpc>
            </a:pPr>
            <a:r>
              <a:rPr lang="en-US" sz="8000">
                <a:solidFill>
                  <a:srgbClr val="302B70"/>
                </a:solidFill>
                <a:latin typeface="HK Grotesk Bold"/>
              </a:rPr>
              <a:t>Snaps of UI Model</a:t>
            </a:r>
          </a:p>
        </p:txBody>
      </p:sp>
      <p:grpSp>
        <p:nvGrpSpPr>
          <p:cNvPr name="Group 4" id="4"/>
          <p:cNvGrpSpPr/>
          <p:nvPr/>
        </p:nvGrpSpPr>
        <p:grpSpPr>
          <a:xfrm rot="0">
            <a:off x="1028700" y="7951674"/>
            <a:ext cx="9932196" cy="1306626"/>
            <a:chOff x="0" y="0"/>
            <a:chExt cx="13242928" cy="1742167"/>
          </a:xfrm>
        </p:grpSpPr>
        <p:sp>
          <p:nvSpPr>
            <p:cNvPr name="TextBox 5" id="5"/>
            <p:cNvSpPr txBox="true"/>
            <p:nvPr/>
          </p:nvSpPr>
          <p:spPr>
            <a:xfrm rot="0">
              <a:off x="0" y="1178222"/>
              <a:ext cx="13242928" cy="563945"/>
            </a:xfrm>
            <a:prstGeom prst="rect">
              <a:avLst/>
            </a:prstGeom>
          </p:spPr>
          <p:txBody>
            <a:bodyPr anchor="t" rtlCol="false" tIns="0" lIns="0" bIns="0" rIns="0">
              <a:spAutoFit/>
            </a:bodyPr>
            <a:lstStyle/>
            <a:p>
              <a:pPr>
                <a:lnSpc>
                  <a:spcPts val="3639"/>
                </a:lnSpc>
                <a:spcBef>
                  <a:spcPct val="0"/>
                </a:spcBef>
              </a:pPr>
            </a:p>
          </p:txBody>
        </p:sp>
        <p:sp>
          <p:nvSpPr>
            <p:cNvPr name="TextBox 6" id="6"/>
            <p:cNvSpPr txBox="true"/>
            <p:nvPr/>
          </p:nvSpPr>
          <p:spPr>
            <a:xfrm rot="0">
              <a:off x="0" y="0"/>
              <a:ext cx="13242928" cy="795402"/>
            </a:xfrm>
            <a:prstGeom prst="rect">
              <a:avLst/>
            </a:prstGeom>
          </p:spPr>
          <p:txBody>
            <a:bodyPr anchor="t" rtlCol="false" tIns="0" lIns="0" bIns="0" rIns="0">
              <a:spAutoFit/>
            </a:bodyPr>
            <a:lstStyle/>
            <a:p>
              <a:pPr>
                <a:lnSpc>
                  <a:spcPts val="4799"/>
                </a:lnSpc>
              </a:pP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440200" y="386020"/>
            <a:ext cx="7208615" cy="10139995"/>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56104" y="246917"/>
            <a:ext cx="5843698" cy="979316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8965821" y="246917"/>
            <a:ext cx="6658488" cy="9793166"/>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131887" y="305142"/>
            <a:ext cx="12375954" cy="9676716"/>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53144" y="1430471"/>
            <a:ext cx="9129688" cy="5992745"/>
          </a:xfrm>
          <a:prstGeom prst="rect">
            <a:avLst/>
          </a:prstGeom>
        </p:spPr>
      </p:pic>
      <p:pic>
        <p:nvPicPr>
          <p:cNvPr name="Picture 3" id="3"/>
          <p:cNvPicPr>
            <a:picLocks noChangeAspect="true"/>
          </p:cNvPicPr>
          <p:nvPr/>
        </p:nvPicPr>
        <p:blipFill>
          <a:blip r:embed="rId3"/>
          <a:srcRect l="213" t="3264" r="0" b="7035"/>
          <a:stretch>
            <a:fillRect/>
          </a:stretch>
        </p:blipFill>
        <p:spPr>
          <a:xfrm flipH="false" flipV="false" rot="0">
            <a:off x="9765464" y="1430471"/>
            <a:ext cx="8361391" cy="5992745"/>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2395890"/>
            <a:ext cx="18288000" cy="7891110"/>
          </a:xfrm>
          <a:prstGeom prst="rect">
            <a:avLst/>
          </a:prstGeom>
          <a:solidFill>
            <a:srgbClr val="F0F2F6"/>
          </a:solidFill>
        </p:spPr>
      </p:sp>
      <p:sp>
        <p:nvSpPr>
          <p:cNvPr name="TextBox 3" id="3"/>
          <p:cNvSpPr txBox="true"/>
          <p:nvPr/>
        </p:nvSpPr>
        <p:spPr>
          <a:xfrm rot="0">
            <a:off x="5988950" y="4970445"/>
            <a:ext cx="13632661" cy="1583342"/>
          </a:xfrm>
          <a:prstGeom prst="rect">
            <a:avLst/>
          </a:prstGeom>
        </p:spPr>
        <p:txBody>
          <a:bodyPr anchor="t" rtlCol="false" tIns="0" lIns="0" bIns="0" rIns="0">
            <a:spAutoFit/>
          </a:bodyPr>
          <a:lstStyle/>
          <a:p>
            <a:pPr>
              <a:lnSpc>
                <a:spcPts val="12570"/>
              </a:lnSpc>
            </a:pPr>
            <a:r>
              <a:rPr lang="en-US" sz="10475">
                <a:solidFill>
                  <a:srgbClr val="302B70"/>
                </a:solidFill>
                <a:latin typeface="HK Grotesk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4333515"/>
            <a:ext cx="18288000" cy="5953485"/>
          </a:xfrm>
          <a:prstGeom prst="rect">
            <a:avLst/>
          </a:prstGeom>
          <a:solidFill>
            <a:srgbClr val="F0F2F6"/>
          </a:solidFill>
        </p:spPr>
      </p:sp>
      <p:sp>
        <p:nvSpPr>
          <p:cNvPr name="TextBox 3" id="3"/>
          <p:cNvSpPr txBox="true"/>
          <p:nvPr/>
        </p:nvSpPr>
        <p:spPr>
          <a:xfrm rot="0">
            <a:off x="1028700" y="1623788"/>
            <a:ext cx="13167502" cy="1218751"/>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Abstract</a:t>
            </a:r>
          </a:p>
        </p:txBody>
      </p:sp>
      <p:grpSp>
        <p:nvGrpSpPr>
          <p:cNvPr name="Group 4" id="4"/>
          <p:cNvGrpSpPr/>
          <p:nvPr/>
        </p:nvGrpSpPr>
        <p:grpSpPr>
          <a:xfrm rot="0">
            <a:off x="941097" y="4816314"/>
            <a:ext cx="16318203" cy="6195712"/>
            <a:chOff x="0" y="0"/>
            <a:chExt cx="21757604" cy="8260949"/>
          </a:xfrm>
        </p:grpSpPr>
        <p:sp>
          <p:nvSpPr>
            <p:cNvPr name="TextBox 5" id="5"/>
            <p:cNvSpPr txBox="true"/>
            <p:nvPr/>
          </p:nvSpPr>
          <p:spPr>
            <a:xfrm rot="0">
              <a:off x="0" y="7697004"/>
              <a:ext cx="21757604" cy="563945"/>
            </a:xfrm>
            <a:prstGeom prst="rect">
              <a:avLst/>
            </a:prstGeom>
          </p:spPr>
          <p:txBody>
            <a:bodyPr anchor="t" rtlCol="false" tIns="0" lIns="0" bIns="0" rIns="0">
              <a:spAutoFit/>
            </a:bodyPr>
            <a:lstStyle/>
            <a:p>
              <a:pPr>
                <a:lnSpc>
                  <a:spcPts val="3639"/>
                </a:lnSpc>
                <a:spcBef>
                  <a:spcPct val="0"/>
                </a:spcBef>
              </a:pPr>
            </a:p>
          </p:txBody>
        </p:sp>
        <p:sp>
          <p:nvSpPr>
            <p:cNvPr name="TextBox 6" id="6"/>
            <p:cNvSpPr txBox="true"/>
            <p:nvPr/>
          </p:nvSpPr>
          <p:spPr>
            <a:xfrm rot="0">
              <a:off x="0" y="-28575"/>
              <a:ext cx="21757604" cy="7342759"/>
            </a:xfrm>
            <a:prstGeom prst="rect">
              <a:avLst/>
            </a:prstGeom>
          </p:spPr>
          <p:txBody>
            <a:bodyPr anchor="t" rtlCol="false" tIns="0" lIns="0" bIns="0" rIns="0">
              <a:spAutoFit/>
            </a:bodyPr>
            <a:lstStyle/>
            <a:p>
              <a:pPr>
                <a:lnSpc>
                  <a:spcPts val="4386"/>
                </a:lnSpc>
              </a:pPr>
              <a:r>
                <a:rPr lang="en-US" sz="3400">
                  <a:solidFill>
                    <a:srgbClr val="302B70"/>
                  </a:solidFill>
                  <a:latin typeface="HK Grotesk Bold"/>
                </a:rPr>
                <a:t>It is an application that simplifies the task of creating a resume for individuals. This application is flexible to be used and reduces the need of thinking and designing an appropriate resume according to qualifications. This project is developed to provide an easy means for creating a professional looking resume. Users just have to fill up a form that specifies questions from all required fields such as personal questions, educational, qualities, interest, skills and so on. The answers provided by the users are stored and the system automatically generates a well-structured resume.</a:t>
              </a:r>
            </a:p>
            <a:p>
              <a:pPr>
                <a:lnSpc>
                  <a:spcPts val="4386"/>
                </a:lnSpc>
              </a:pPr>
            </a:p>
            <a:p>
              <a:pPr>
                <a:lnSpc>
                  <a:spcPts val="4386"/>
                </a:lnSpc>
              </a:pPr>
              <a:r>
                <a:rPr lang="en-US" sz="3400">
                  <a:solidFill>
                    <a:srgbClr val="302B70"/>
                  </a:solidFill>
                  <a:latin typeface="HK Grotesk Bold Bold"/>
                </a:rPr>
                <a:t>Technologies used</a:t>
              </a:r>
              <a:r>
                <a:rPr lang="en-US" sz="3400">
                  <a:solidFill>
                    <a:srgbClr val="302B70"/>
                  </a:solidFill>
                  <a:latin typeface="HK Grotesk Bold"/>
                </a:rPr>
                <a:t>: Java, JavaFX.</a:t>
              </a:r>
            </a:p>
            <a:p>
              <a:pPr>
                <a:lnSpc>
                  <a:spcPts val="4386"/>
                </a:lnSpc>
              </a:pP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72727" y="505144"/>
            <a:ext cx="1836749" cy="346556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3245260"/>
            <a:ext cx="18288000" cy="7041740"/>
          </a:xfrm>
          <a:prstGeom prst="rect">
            <a:avLst/>
          </a:prstGeom>
          <a:solidFill>
            <a:srgbClr val="F0F2F6"/>
          </a:solidFill>
        </p:spPr>
      </p:sp>
      <p:pic>
        <p:nvPicPr>
          <p:cNvPr name="Picture 3" id="3"/>
          <p:cNvPicPr>
            <a:picLocks noChangeAspect="true"/>
          </p:cNvPicPr>
          <p:nvPr/>
        </p:nvPicPr>
        <p:blipFill>
          <a:blip r:embed="rId2"/>
          <a:srcRect l="0" t="0" r="0" b="0"/>
          <a:stretch>
            <a:fillRect/>
          </a:stretch>
        </p:blipFill>
        <p:spPr>
          <a:xfrm flipH="false" flipV="false" rot="0">
            <a:off x="7123176" y="3962348"/>
            <a:ext cx="10732901" cy="5748404"/>
          </a:xfrm>
          <a:prstGeom prst="rect">
            <a:avLst/>
          </a:prstGeom>
        </p:spPr>
      </p:pic>
      <p:sp>
        <p:nvSpPr>
          <p:cNvPr name="TextBox 4" id="4"/>
          <p:cNvSpPr txBox="true"/>
          <p:nvPr/>
        </p:nvSpPr>
        <p:spPr>
          <a:xfrm rot="0">
            <a:off x="596081" y="1187957"/>
            <a:ext cx="17998295" cy="1181100"/>
          </a:xfrm>
          <a:prstGeom prst="rect">
            <a:avLst/>
          </a:prstGeom>
        </p:spPr>
        <p:txBody>
          <a:bodyPr anchor="t" rtlCol="false" tIns="0" lIns="0" bIns="0" rIns="0">
            <a:spAutoFit/>
          </a:bodyPr>
          <a:lstStyle/>
          <a:p>
            <a:pPr>
              <a:lnSpc>
                <a:spcPts val="9360"/>
              </a:lnSpc>
            </a:pPr>
            <a:r>
              <a:rPr lang="en-US" sz="7800">
                <a:solidFill>
                  <a:srgbClr val="F0F2F6"/>
                </a:solidFill>
                <a:latin typeface="HK Grotesk Bold"/>
              </a:rPr>
              <a:t>What if we want to extend the project?</a:t>
            </a:r>
          </a:p>
        </p:txBody>
      </p:sp>
      <p:grpSp>
        <p:nvGrpSpPr>
          <p:cNvPr name="Group 5" id="5"/>
          <p:cNvGrpSpPr/>
          <p:nvPr/>
        </p:nvGrpSpPr>
        <p:grpSpPr>
          <a:xfrm rot="0">
            <a:off x="596081" y="3962348"/>
            <a:ext cx="5659893" cy="7229631"/>
            <a:chOff x="0" y="0"/>
            <a:chExt cx="7546524" cy="9639509"/>
          </a:xfrm>
        </p:grpSpPr>
        <p:sp>
          <p:nvSpPr>
            <p:cNvPr name="TextBox 6" id="6"/>
            <p:cNvSpPr txBox="true"/>
            <p:nvPr/>
          </p:nvSpPr>
          <p:spPr>
            <a:xfrm rot="0">
              <a:off x="0" y="9167494"/>
              <a:ext cx="7546524" cy="472015"/>
            </a:xfrm>
            <a:prstGeom prst="rect">
              <a:avLst/>
            </a:prstGeom>
          </p:spPr>
          <p:txBody>
            <a:bodyPr anchor="t" rtlCol="false" tIns="0" lIns="0" bIns="0" rIns="0">
              <a:spAutoFit/>
            </a:bodyPr>
            <a:lstStyle/>
            <a:p>
              <a:pPr>
                <a:lnSpc>
                  <a:spcPts val="2937"/>
                </a:lnSpc>
                <a:spcBef>
                  <a:spcPct val="0"/>
                </a:spcBef>
              </a:pPr>
            </a:p>
          </p:txBody>
        </p:sp>
        <p:sp>
          <p:nvSpPr>
            <p:cNvPr name="TextBox 7" id="7"/>
            <p:cNvSpPr txBox="true"/>
            <p:nvPr/>
          </p:nvSpPr>
          <p:spPr>
            <a:xfrm rot="0">
              <a:off x="0" y="-28575"/>
              <a:ext cx="7546524" cy="8903985"/>
            </a:xfrm>
            <a:prstGeom prst="rect">
              <a:avLst/>
            </a:prstGeom>
          </p:spPr>
          <p:txBody>
            <a:bodyPr anchor="t" rtlCol="false" tIns="0" lIns="0" bIns="0" rIns="0">
              <a:spAutoFit/>
            </a:bodyPr>
            <a:lstStyle/>
            <a:p>
              <a:pPr marL="592435" indent="-296218" lvl="1">
                <a:lnSpc>
                  <a:spcPts val="3539"/>
                </a:lnSpc>
                <a:buFont typeface="Arial"/>
                <a:buChar char="•"/>
              </a:pPr>
              <a:r>
                <a:rPr lang="en-US" sz="2744">
                  <a:solidFill>
                    <a:srgbClr val="302B70"/>
                  </a:solidFill>
                  <a:latin typeface="HK Grotesk Bold"/>
                </a:rPr>
                <a:t>We can improve the project such that the user gets to choose custom templates before filling his/her details.</a:t>
              </a:r>
            </a:p>
            <a:p>
              <a:pPr marL="592435" indent="-296218" lvl="1">
                <a:lnSpc>
                  <a:spcPts val="3539"/>
                </a:lnSpc>
                <a:buFont typeface="Arial"/>
                <a:buChar char="•"/>
              </a:pPr>
              <a:r>
                <a:rPr lang="en-US" sz="2744">
                  <a:solidFill>
                    <a:srgbClr val="302B70"/>
                  </a:solidFill>
                  <a:latin typeface="HK Grotesk Bold"/>
                </a:rPr>
                <a:t>We can add more file extensions.</a:t>
              </a:r>
            </a:p>
            <a:p>
              <a:pPr marL="592435" indent="-296218" lvl="1">
                <a:lnSpc>
                  <a:spcPts val="3539"/>
                </a:lnSpc>
                <a:buFont typeface="Arial"/>
                <a:buChar char="•"/>
              </a:pPr>
              <a:r>
                <a:rPr lang="en-US" sz="2744">
                  <a:solidFill>
                    <a:srgbClr val="302B70"/>
                  </a:solidFill>
                  <a:latin typeface="HK Grotesk Bold"/>
                </a:rPr>
                <a:t>We can modify the text styling and font size according to our choices.</a:t>
              </a:r>
            </a:p>
            <a:p>
              <a:pPr marL="592435" indent="-296218" lvl="1">
                <a:lnSpc>
                  <a:spcPts val="3539"/>
                </a:lnSpc>
                <a:buFont typeface="Arial"/>
                <a:buChar char="•"/>
              </a:pPr>
              <a:r>
                <a:rPr lang="en-US" sz="2744">
                  <a:solidFill>
                    <a:srgbClr val="302B70"/>
                  </a:solidFill>
                  <a:latin typeface="HK Grotesk Bold"/>
                </a:rPr>
                <a:t>We can fetch the user's data and save it in a database so that he/she can edit the resume whenever needed.</a:t>
              </a:r>
            </a:p>
            <a:p>
              <a:pPr>
                <a:lnSpc>
                  <a:spcPts val="3539"/>
                </a:lnSpc>
              </a:pPr>
            </a:p>
            <a:p>
              <a:pPr>
                <a:lnSpc>
                  <a:spcPts val="353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3132107"/>
            <a:ext cx="18288000" cy="7154893"/>
          </a:xfrm>
          <a:prstGeom prst="rect">
            <a:avLst/>
          </a:prstGeom>
          <a:solidFill>
            <a:srgbClr val="F0F2F6"/>
          </a:solidFill>
        </p:spPr>
      </p:sp>
      <p:pic>
        <p:nvPicPr>
          <p:cNvPr name="Picture 3" id="3"/>
          <p:cNvPicPr>
            <a:picLocks noChangeAspect="true"/>
          </p:cNvPicPr>
          <p:nvPr/>
        </p:nvPicPr>
        <p:blipFill>
          <a:blip r:embed="rId2"/>
          <a:srcRect l="3553" t="0" r="145" b="2380"/>
          <a:stretch>
            <a:fillRect/>
          </a:stretch>
        </p:blipFill>
        <p:spPr>
          <a:xfrm flipH="false" flipV="false" rot="0">
            <a:off x="878524" y="3505070"/>
            <a:ext cx="17409476" cy="6408966"/>
          </a:xfrm>
          <a:prstGeom prst="rect">
            <a:avLst/>
          </a:prstGeom>
        </p:spPr>
      </p:pic>
      <p:sp>
        <p:nvSpPr>
          <p:cNvPr name="TextBox 4" id="4"/>
          <p:cNvSpPr txBox="true"/>
          <p:nvPr/>
        </p:nvSpPr>
        <p:spPr>
          <a:xfrm rot="0">
            <a:off x="878524" y="1219410"/>
            <a:ext cx="13167502" cy="1218751"/>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Class Diagram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3132107"/>
            <a:ext cx="18288000" cy="7154893"/>
          </a:xfrm>
          <a:prstGeom prst="rect">
            <a:avLst/>
          </a:prstGeom>
          <a:solidFill>
            <a:srgbClr val="F0F2F6"/>
          </a:solidFill>
        </p:spPr>
      </p:sp>
      <p:sp>
        <p:nvSpPr>
          <p:cNvPr name="TextBox 3" id="3"/>
          <p:cNvSpPr txBox="true"/>
          <p:nvPr/>
        </p:nvSpPr>
        <p:spPr>
          <a:xfrm rot="0">
            <a:off x="878524" y="1219410"/>
            <a:ext cx="13167502" cy="1218751"/>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Class Diagram</a:t>
            </a:r>
          </a:p>
        </p:txBody>
      </p:sp>
      <p:grpSp>
        <p:nvGrpSpPr>
          <p:cNvPr name="Group 4" id="4"/>
          <p:cNvGrpSpPr/>
          <p:nvPr/>
        </p:nvGrpSpPr>
        <p:grpSpPr>
          <a:xfrm rot="0">
            <a:off x="878524" y="3644384"/>
            <a:ext cx="17059343" cy="7956694"/>
            <a:chOff x="0" y="0"/>
            <a:chExt cx="22745790" cy="10608925"/>
          </a:xfrm>
        </p:grpSpPr>
        <p:sp>
          <p:nvSpPr>
            <p:cNvPr name="TextBox 5" id="5"/>
            <p:cNvSpPr txBox="true"/>
            <p:nvPr/>
          </p:nvSpPr>
          <p:spPr>
            <a:xfrm rot="0">
              <a:off x="0" y="10044980"/>
              <a:ext cx="22745790" cy="563945"/>
            </a:xfrm>
            <a:prstGeom prst="rect">
              <a:avLst/>
            </a:prstGeom>
          </p:spPr>
          <p:txBody>
            <a:bodyPr anchor="t" rtlCol="false" tIns="0" lIns="0" bIns="0" rIns="0">
              <a:spAutoFit/>
            </a:bodyPr>
            <a:lstStyle/>
            <a:p>
              <a:pPr>
                <a:lnSpc>
                  <a:spcPts val="3639"/>
                </a:lnSpc>
                <a:spcBef>
                  <a:spcPct val="0"/>
                </a:spcBef>
              </a:pPr>
            </a:p>
          </p:txBody>
        </p:sp>
        <p:sp>
          <p:nvSpPr>
            <p:cNvPr name="TextBox 6" id="6"/>
            <p:cNvSpPr txBox="true"/>
            <p:nvPr/>
          </p:nvSpPr>
          <p:spPr>
            <a:xfrm rot="0">
              <a:off x="0" y="-57150"/>
              <a:ext cx="22745790" cy="9719310"/>
            </a:xfrm>
            <a:prstGeom prst="rect">
              <a:avLst/>
            </a:prstGeom>
          </p:spPr>
          <p:txBody>
            <a:bodyPr anchor="t" rtlCol="false" tIns="0" lIns="0" bIns="0" rIns="0">
              <a:spAutoFit/>
            </a:bodyPr>
            <a:lstStyle/>
            <a:p>
              <a:pPr>
                <a:lnSpc>
                  <a:spcPts val="4860"/>
                </a:lnSpc>
              </a:pPr>
              <a:r>
                <a:rPr lang="en-US" sz="3600">
                  <a:solidFill>
                    <a:srgbClr val="302B70"/>
                  </a:solidFill>
                  <a:latin typeface="HK Grotesk Bold"/>
                </a:rPr>
                <a:t>Class diagram is a static diagram. It represents the static view of an application. Class diagram is not only used for visualizing, describing, and documenting different aspects of a system but also for constructing executable code of the software application.</a:t>
              </a:r>
            </a:p>
            <a:p>
              <a:pPr>
                <a:lnSpc>
                  <a:spcPts val="4860"/>
                </a:lnSpc>
              </a:pPr>
            </a:p>
            <a:p>
              <a:pPr>
                <a:lnSpc>
                  <a:spcPts val="4860"/>
                </a:lnSpc>
              </a:pPr>
              <a:r>
                <a:rPr lang="en-US" sz="3600">
                  <a:solidFill>
                    <a:srgbClr val="302B70"/>
                  </a:solidFill>
                  <a:latin typeface="HK Grotesk Bold Medium"/>
                </a:rPr>
                <a:t>The purpose of the class diagram can be summarized as −</a:t>
              </a:r>
            </a:p>
            <a:p>
              <a:pPr marL="777243" indent="-388622" lvl="1">
                <a:lnSpc>
                  <a:spcPts val="4860"/>
                </a:lnSpc>
                <a:buFont typeface="Arial"/>
                <a:buChar char="•"/>
              </a:pPr>
              <a:r>
                <a:rPr lang="en-US" sz="3600">
                  <a:solidFill>
                    <a:srgbClr val="302B70"/>
                  </a:solidFill>
                  <a:latin typeface="HK Grotesk Bold Medium"/>
                </a:rPr>
                <a:t>Analysis and design of the static view of an application.</a:t>
              </a:r>
            </a:p>
            <a:p>
              <a:pPr marL="777243" indent="-388622" lvl="1">
                <a:lnSpc>
                  <a:spcPts val="4860"/>
                </a:lnSpc>
                <a:buFont typeface="Arial"/>
                <a:buChar char="•"/>
              </a:pPr>
              <a:r>
                <a:rPr lang="en-US" sz="3600">
                  <a:solidFill>
                    <a:srgbClr val="302B70"/>
                  </a:solidFill>
                  <a:latin typeface="HK Grotesk Bold Medium"/>
                </a:rPr>
                <a:t>Describe responsibilities of a system.</a:t>
              </a:r>
            </a:p>
            <a:p>
              <a:pPr marL="777243" indent="-388622" lvl="1">
                <a:lnSpc>
                  <a:spcPts val="4860"/>
                </a:lnSpc>
                <a:buFont typeface="Arial"/>
                <a:buChar char="•"/>
              </a:pPr>
              <a:r>
                <a:rPr lang="en-US" sz="3600">
                  <a:solidFill>
                    <a:srgbClr val="302B70"/>
                  </a:solidFill>
                  <a:latin typeface="HK Grotesk Bold Medium"/>
                </a:rPr>
                <a:t>Base for component and deployment diagrams.</a:t>
              </a:r>
            </a:p>
            <a:p>
              <a:pPr marL="777243" indent="-388622" lvl="1">
                <a:lnSpc>
                  <a:spcPts val="4860"/>
                </a:lnSpc>
                <a:buFont typeface="Arial"/>
                <a:buChar char="•"/>
              </a:pPr>
              <a:r>
                <a:rPr lang="en-US" sz="3600">
                  <a:solidFill>
                    <a:srgbClr val="302B70"/>
                  </a:solidFill>
                  <a:latin typeface="HK Grotesk Bold Medium"/>
                </a:rPr>
                <a:t>Forward and reverse engineering.</a:t>
              </a:r>
            </a:p>
            <a:p>
              <a:pPr>
                <a:lnSpc>
                  <a:spcPts val="4860"/>
                </a:lnSpc>
              </a:pPr>
            </a:p>
            <a:p>
              <a:pPr>
                <a:lnSpc>
                  <a:spcPts val="486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F0F2F6"/>
          </a:solidFill>
        </p:spPr>
      </p:sp>
      <p:pic>
        <p:nvPicPr>
          <p:cNvPr name="Picture 3" id="3"/>
          <p:cNvPicPr>
            <a:picLocks noChangeAspect="true"/>
          </p:cNvPicPr>
          <p:nvPr/>
        </p:nvPicPr>
        <p:blipFill>
          <a:blip r:embed="rId2"/>
          <a:srcRect l="0" t="543" r="0" b="278"/>
          <a:stretch>
            <a:fillRect/>
          </a:stretch>
        </p:blipFill>
        <p:spPr>
          <a:xfrm flipH="false" flipV="false" rot="0">
            <a:off x="4183829" y="224563"/>
            <a:ext cx="9419329" cy="986414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9059898" y="0"/>
            <a:ext cx="9228102" cy="2582583"/>
          </a:xfrm>
          <a:prstGeom prst="rect">
            <a:avLst/>
          </a:prstGeom>
          <a:solidFill>
            <a:srgbClr val="302B70">
              <a:alpha val="49804"/>
            </a:srgbClr>
          </a:solidFill>
        </p:spPr>
      </p:sp>
      <p:grpSp>
        <p:nvGrpSpPr>
          <p:cNvPr name="Group 3" id="3"/>
          <p:cNvGrpSpPr/>
          <p:nvPr/>
        </p:nvGrpSpPr>
        <p:grpSpPr>
          <a:xfrm rot="0">
            <a:off x="9371650" y="795313"/>
            <a:ext cx="8604599" cy="2323685"/>
            <a:chOff x="0" y="0"/>
            <a:chExt cx="11472798" cy="3098247"/>
          </a:xfrm>
        </p:grpSpPr>
        <p:sp>
          <p:nvSpPr>
            <p:cNvPr name="TextBox 4" id="4"/>
            <p:cNvSpPr txBox="true"/>
            <p:nvPr/>
          </p:nvSpPr>
          <p:spPr>
            <a:xfrm rot="0">
              <a:off x="0" y="-9525"/>
              <a:ext cx="11472798" cy="26130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The first class which executes on running the program is the Main class. The main function in this class calls the start() method. It loads the ResumeUI.fxml file in a new window (Stage / Frame)</a:t>
              </a:r>
            </a:p>
            <a:p>
              <a:pPr>
                <a:lnSpc>
                  <a:spcPts val="3138"/>
                </a:lnSpc>
              </a:pPr>
            </a:p>
          </p:txBody>
        </p:sp>
        <p:sp>
          <p:nvSpPr>
            <p:cNvPr name="TextBox 5" id="5"/>
            <p:cNvSpPr txBox="true"/>
            <p:nvPr/>
          </p:nvSpPr>
          <p:spPr>
            <a:xfrm rot="0">
              <a:off x="0" y="26870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AutoShape 6" id="6"/>
          <p:cNvSpPr/>
          <p:nvPr/>
        </p:nvSpPr>
        <p:spPr>
          <a:xfrm rot="0">
            <a:off x="9059898" y="2582583"/>
            <a:ext cx="9228102" cy="5199983"/>
          </a:xfrm>
          <a:prstGeom prst="rect">
            <a:avLst/>
          </a:prstGeom>
          <a:solidFill>
            <a:srgbClr val="302B70">
              <a:alpha val="69804"/>
            </a:srgbClr>
          </a:solidFill>
        </p:spPr>
      </p:sp>
      <p:sp>
        <p:nvSpPr>
          <p:cNvPr name="AutoShape 7" id="7"/>
          <p:cNvSpPr/>
          <p:nvPr/>
        </p:nvSpPr>
        <p:spPr>
          <a:xfrm rot="0">
            <a:off x="9059898" y="7747749"/>
            <a:ext cx="9228102" cy="2582583"/>
          </a:xfrm>
          <a:prstGeom prst="rect">
            <a:avLst/>
          </a:prstGeom>
          <a:solidFill>
            <a:srgbClr val="302B70"/>
          </a:solidFill>
        </p:spPr>
      </p:sp>
      <p:sp>
        <p:nvSpPr>
          <p:cNvPr name="TextBox 8" id="8"/>
          <p:cNvSpPr txBox="true"/>
          <p:nvPr/>
        </p:nvSpPr>
        <p:spPr>
          <a:xfrm rot="0">
            <a:off x="9371650" y="4669947"/>
            <a:ext cx="8604599" cy="241833"/>
          </a:xfrm>
          <a:prstGeom prst="rect">
            <a:avLst/>
          </a:prstGeom>
        </p:spPr>
        <p:txBody>
          <a:bodyPr anchor="t" rtlCol="false" tIns="0" lIns="0" bIns="0" rIns="0">
            <a:spAutoFit/>
          </a:bodyPr>
          <a:lstStyle/>
          <a:p>
            <a:pPr>
              <a:lnSpc>
                <a:spcPts val="2081"/>
              </a:lnSpc>
              <a:spcBef>
                <a:spcPct val="0"/>
              </a:spcBef>
            </a:pPr>
          </a:p>
        </p:txBody>
      </p:sp>
      <p:sp>
        <p:nvSpPr>
          <p:cNvPr name="TextBox 9" id="9"/>
          <p:cNvSpPr txBox="true"/>
          <p:nvPr/>
        </p:nvSpPr>
        <p:spPr>
          <a:xfrm rot="0">
            <a:off x="9371650" y="7575130"/>
            <a:ext cx="8604599" cy="367248"/>
          </a:xfrm>
          <a:prstGeom prst="rect">
            <a:avLst/>
          </a:prstGeom>
        </p:spPr>
        <p:txBody>
          <a:bodyPr anchor="t" rtlCol="false" tIns="0" lIns="0" bIns="0" rIns="0">
            <a:spAutoFit/>
          </a:bodyPr>
          <a:lstStyle/>
          <a:p>
            <a:pPr>
              <a:lnSpc>
                <a:spcPts val="2986"/>
              </a:lnSpc>
              <a:spcBef>
                <a:spcPct val="0"/>
              </a:spcBef>
            </a:pPr>
          </a:p>
        </p:txBody>
      </p:sp>
      <p:sp>
        <p:nvSpPr>
          <p:cNvPr name="TextBox 10" id="10"/>
          <p:cNvSpPr txBox="true"/>
          <p:nvPr/>
        </p:nvSpPr>
        <p:spPr>
          <a:xfrm rot="0">
            <a:off x="9371650" y="9900035"/>
            <a:ext cx="7981095" cy="392197"/>
          </a:xfrm>
          <a:prstGeom prst="rect">
            <a:avLst/>
          </a:prstGeom>
        </p:spPr>
        <p:txBody>
          <a:bodyPr anchor="t" rtlCol="false" tIns="0" lIns="0" bIns="0" rIns="0">
            <a:spAutoFit/>
          </a:bodyPr>
          <a:lstStyle/>
          <a:p>
            <a:pPr>
              <a:lnSpc>
                <a:spcPts val="3219"/>
              </a:lnSpc>
              <a:spcBef>
                <a:spcPct val="0"/>
              </a:spcBef>
            </a:pPr>
          </a:p>
        </p:txBody>
      </p:sp>
      <p:grpSp>
        <p:nvGrpSpPr>
          <p:cNvPr name="Group 11" id="11"/>
          <p:cNvGrpSpPr/>
          <p:nvPr/>
        </p:nvGrpSpPr>
        <p:grpSpPr>
          <a:xfrm rot="0">
            <a:off x="486788" y="539254"/>
            <a:ext cx="7981095" cy="978892"/>
            <a:chOff x="0" y="0"/>
            <a:chExt cx="10641461" cy="1305190"/>
          </a:xfrm>
        </p:grpSpPr>
        <p:sp>
          <p:nvSpPr>
            <p:cNvPr name="TextBox 12" id="12"/>
            <p:cNvSpPr txBox="true"/>
            <p:nvPr/>
          </p:nvSpPr>
          <p:spPr>
            <a:xfrm rot="0">
              <a:off x="0" y="-9525"/>
              <a:ext cx="10641461" cy="720725"/>
            </a:xfrm>
            <a:prstGeom prst="rect">
              <a:avLst/>
            </a:prstGeom>
          </p:spPr>
          <p:txBody>
            <a:bodyPr anchor="t" rtlCol="false" tIns="0" lIns="0" bIns="0" rIns="0">
              <a:spAutoFit/>
            </a:bodyPr>
            <a:lstStyle/>
            <a:p>
              <a:pPr>
                <a:lnSpc>
                  <a:spcPts val="4200"/>
                </a:lnSpc>
              </a:pPr>
              <a:r>
                <a:rPr lang="en-US" sz="3500">
                  <a:solidFill>
                    <a:srgbClr val="F0F2F6"/>
                  </a:solidFill>
                  <a:latin typeface="HK Grotesk Bold"/>
                </a:rPr>
                <a:t>CLASS DIAGRAM EXPLANATION</a:t>
              </a:r>
            </a:p>
          </p:txBody>
        </p:sp>
        <p:sp>
          <p:nvSpPr>
            <p:cNvPr name="TextBox 13" id="13"/>
            <p:cNvSpPr txBox="true"/>
            <p:nvPr/>
          </p:nvSpPr>
          <p:spPr>
            <a:xfrm rot="0">
              <a:off x="0" y="798135"/>
              <a:ext cx="10641461" cy="507054"/>
            </a:xfrm>
            <a:prstGeom prst="rect">
              <a:avLst/>
            </a:prstGeom>
          </p:spPr>
          <p:txBody>
            <a:bodyPr anchor="t" rtlCol="false" tIns="0" lIns="0" bIns="0" rIns="0">
              <a:spAutoFit/>
            </a:bodyPr>
            <a:lstStyle/>
            <a:p>
              <a:pPr>
                <a:lnSpc>
                  <a:spcPts val="3219"/>
                </a:lnSpc>
                <a:spcBef>
                  <a:spcPct val="0"/>
                </a:spcBef>
              </a:pPr>
            </a:p>
          </p:txBody>
        </p:sp>
      </p:grpSp>
      <p:grpSp>
        <p:nvGrpSpPr>
          <p:cNvPr name="Group 14" id="14"/>
          <p:cNvGrpSpPr/>
          <p:nvPr/>
        </p:nvGrpSpPr>
        <p:grpSpPr>
          <a:xfrm rot="0">
            <a:off x="486788" y="1957155"/>
            <a:ext cx="8291421" cy="7396395"/>
            <a:chOff x="0" y="0"/>
            <a:chExt cx="11055228" cy="9861859"/>
          </a:xfrm>
        </p:grpSpPr>
        <p:sp>
          <p:nvSpPr>
            <p:cNvPr name="TextBox 15" id="15"/>
            <p:cNvSpPr txBox="true"/>
            <p:nvPr/>
          </p:nvSpPr>
          <p:spPr>
            <a:xfrm rot="0">
              <a:off x="0" y="-9525"/>
              <a:ext cx="11055228" cy="9344025"/>
            </a:xfrm>
            <a:prstGeom prst="rect">
              <a:avLst/>
            </a:prstGeom>
          </p:spPr>
          <p:txBody>
            <a:bodyPr anchor="t" rtlCol="false" tIns="0" lIns="0" bIns="0" rIns="0">
              <a:spAutoFit/>
            </a:bodyPr>
            <a:lstStyle/>
            <a:p>
              <a:pPr algn="just">
                <a:lnSpc>
                  <a:spcPts val="3728"/>
                </a:lnSpc>
              </a:pPr>
              <a:r>
                <a:rPr lang="en-US" sz="3107">
                  <a:solidFill>
                    <a:srgbClr val="F0F2F6"/>
                  </a:solidFill>
                  <a:latin typeface="HK Grotesk Bold"/>
                </a:rPr>
                <a:t>Following are the classes in our class diagram:</a:t>
              </a:r>
            </a:p>
            <a:p>
              <a:pPr algn="just">
                <a:lnSpc>
                  <a:spcPts val="3728"/>
                </a:lnSpc>
              </a:pPr>
            </a:p>
            <a:p>
              <a:pPr algn="just" marL="670886" indent="-335443" lvl="1">
                <a:lnSpc>
                  <a:spcPts val="3728"/>
                </a:lnSpc>
                <a:buFont typeface="Arial"/>
                <a:buChar char="•"/>
              </a:pPr>
              <a:r>
                <a:rPr lang="en-US" sz="3107">
                  <a:solidFill>
                    <a:srgbClr val="F0F2F6"/>
                  </a:solidFill>
                  <a:latin typeface="HK Grotesk Bold"/>
                </a:rPr>
                <a:t>Main</a:t>
              </a:r>
            </a:p>
            <a:p>
              <a:pPr algn="just" marL="670886" indent="-335443" lvl="1">
                <a:lnSpc>
                  <a:spcPts val="3728"/>
                </a:lnSpc>
                <a:buFont typeface="Arial"/>
                <a:buChar char="•"/>
              </a:pPr>
              <a:r>
                <a:rPr lang="en-US" sz="3107">
                  <a:solidFill>
                    <a:srgbClr val="F0F2F6"/>
                  </a:solidFill>
                  <a:latin typeface="HK Grotesk Bold"/>
                </a:rPr>
                <a:t>MainController</a:t>
              </a:r>
            </a:p>
            <a:p>
              <a:pPr algn="just" marL="670886" indent="-335443" lvl="1">
                <a:lnSpc>
                  <a:spcPts val="3728"/>
                </a:lnSpc>
                <a:buFont typeface="Arial"/>
                <a:buChar char="•"/>
              </a:pPr>
              <a:r>
                <a:rPr lang="en-US" sz="3107">
                  <a:solidFill>
                    <a:srgbClr val="F0F2F6"/>
                  </a:solidFill>
                  <a:latin typeface="HK Grotesk Bold"/>
                </a:rPr>
                <a:t>Education</a:t>
              </a:r>
            </a:p>
            <a:p>
              <a:pPr algn="just" marL="670886" indent="-335443" lvl="1">
                <a:lnSpc>
                  <a:spcPts val="3728"/>
                </a:lnSpc>
                <a:buFont typeface="Arial"/>
                <a:buChar char="•"/>
              </a:pPr>
              <a:r>
                <a:rPr lang="en-US" sz="3107">
                  <a:solidFill>
                    <a:srgbClr val="F0F2F6"/>
                  </a:solidFill>
                  <a:latin typeface="HK Grotesk Bold"/>
                </a:rPr>
                <a:t>Achievement</a:t>
              </a:r>
            </a:p>
            <a:p>
              <a:pPr algn="just" marL="670886" indent="-335443" lvl="1">
                <a:lnSpc>
                  <a:spcPts val="3728"/>
                </a:lnSpc>
                <a:buFont typeface="Arial"/>
                <a:buChar char="•"/>
              </a:pPr>
              <a:r>
                <a:rPr lang="en-US" sz="3107">
                  <a:solidFill>
                    <a:srgbClr val="F0F2F6"/>
                  </a:solidFill>
                  <a:latin typeface="HK Grotesk Bold"/>
                </a:rPr>
                <a:t>Choose</a:t>
              </a:r>
            </a:p>
            <a:p>
              <a:pPr algn="just" marL="670886" indent="-335443" lvl="1">
                <a:lnSpc>
                  <a:spcPts val="3728"/>
                </a:lnSpc>
                <a:buFont typeface="Arial"/>
                <a:buChar char="•"/>
              </a:pPr>
              <a:r>
                <a:rPr lang="en-US" sz="3107">
                  <a:solidFill>
                    <a:srgbClr val="F0F2F6"/>
                  </a:solidFill>
                  <a:latin typeface="HK Grotesk Bold"/>
                </a:rPr>
                <a:t>Help</a:t>
              </a:r>
            </a:p>
            <a:p>
              <a:pPr algn="just" marL="670886" indent="-335443" lvl="1">
                <a:lnSpc>
                  <a:spcPts val="3728"/>
                </a:lnSpc>
                <a:buFont typeface="Arial"/>
                <a:buChar char="•"/>
              </a:pPr>
              <a:r>
                <a:rPr lang="en-US" sz="3107">
                  <a:solidFill>
                    <a:srgbClr val="F0F2F6"/>
                  </a:solidFill>
                  <a:latin typeface="HK Grotesk Bold"/>
                </a:rPr>
                <a:t>Skill</a:t>
              </a:r>
            </a:p>
            <a:p>
              <a:pPr algn="just" marL="670886" indent="-335443" lvl="1">
                <a:lnSpc>
                  <a:spcPts val="3728"/>
                </a:lnSpc>
                <a:buFont typeface="Arial"/>
                <a:buChar char="•"/>
              </a:pPr>
              <a:r>
                <a:rPr lang="en-US" sz="3107">
                  <a:solidFill>
                    <a:srgbClr val="F0F2F6"/>
                  </a:solidFill>
                  <a:latin typeface="HK Grotesk Bold"/>
                </a:rPr>
                <a:t>Project</a:t>
              </a:r>
            </a:p>
            <a:p>
              <a:pPr algn="just" marL="670886" indent="-335443" lvl="1">
                <a:lnSpc>
                  <a:spcPts val="3728"/>
                </a:lnSpc>
                <a:buFont typeface="Arial"/>
                <a:buChar char="•"/>
              </a:pPr>
              <a:r>
                <a:rPr lang="en-US" sz="3107">
                  <a:solidFill>
                    <a:srgbClr val="F0F2F6"/>
                  </a:solidFill>
                  <a:latin typeface="HK Grotesk Bold"/>
                </a:rPr>
                <a:t>WorkExp</a:t>
              </a:r>
            </a:p>
            <a:p>
              <a:pPr algn="just" marL="670886" indent="-335443" lvl="1">
                <a:lnSpc>
                  <a:spcPts val="3728"/>
                </a:lnSpc>
                <a:buFont typeface="Arial"/>
                <a:buChar char="•"/>
              </a:pPr>
              <a:r>
                <a:rPr lang="en-US" sz="3107">
                  <a:solidFill>
                    <a:srgbClr val="F0F2F6"/>
                  </a:solidFill>
                  <a:latin typeface="HK Grotesk Bold"/>
                </a:rPr>
                <a:t>GenerateResume</a:t>
              </a:r>
            </a:p>
            <a:p>
              <a:pPr algn="just" marL="670886" indent="-335443" lvl="1">
                <a:lnSpc>
                  <a:spcPts val="3728"/>
                </a:lnSpc>
                <a:buFont typeface="Arial"/>
                <a:buChar char="•"/>
              </a:pPr>
              <a:r>
                <a:rPr lang="en-US" sz="3107">
                  <a:solidFill>
                    <a:srgbClr val="F0F2F6"/>
                  </a:solidFill>
                  <a:latin typeface="HK Grotesk Bold"/>
                </a:rPr>
                <a:t>Personal</a:t>
              </a:r>
            </a:p>
            <a:p>
              <a:pPr algn="just">
                <a:lnSpc>
                  <a:spcPts val="3728"/>
                </a:lnSpc>
              </a:pPr>
            </a:p>
            <a:p>
              <a:pPr algn="just">
                <a:lnSpc>
                  <a:spcPts val="3728"/>
                </a:lnSpc>
              </a:pPr>
            </a:p>
          </p:txBody>
        </p:sp>
        <p:sp>
          <p:nvSpPr>
            <p:cNvPr name="TextBox 16" id="16"/>
            <p:cNvSpPr txBox="true"/>
            <p:nvPr/>
          </p:nvSpPr>
          <p:spPr>
            <a:xfrm rot="0">
              <a:off x="0" y="9406341"/>
              <a:ext cx="11055228" cy="455518"/>
            </a:xfrm>
            <a:prstGeom prst="rect">
              <a:avLst/>
            </a:prstGeom>
          </p:spPr>
          <p:txBody>
            <a:bodyPr anchor="t" rtlCol="false" tIns="0" lIns="0" bIns="0" rIns="0">
              <a:spAutoFit/>
            </a:bodyPr>
            <a:lstStyle/>
            <a:p>
              <a:pPr>
                <a:lnSpc>
                  <a:spcPts val="2858"/>
                </a:lnSpc>
                <a:spcBef>
                  <a:spcPct val="0"/>
                </a:spcBef>
              </a:pPr>
            </a:p>
          </p:txBody>
        </p:sp>
      </p:grpSp>
      <p:sp>
        <p:nvSpPr>
          <p:cNvPr name="TextBox 17" id="17"/>
          <p:cNvSpPr txBox="true"/>
          <p:nvPr/>
        </p:nvSpPr>
        <p:spPr>
          <a:xfrm rot="0">
            <a:off x="9371650" y="141109"/>
            <a:ext cx="1852732"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Main Class:</a:t>
            </a:r>
          </a:p>
        </p:txBody>
      </p:sp>
      <p:grpSp>
        <p:nvGrpSpPr>
          <p:cNvPr name="Group 18" id="18"/>
          <p:cNvGrpSpPr/>
          <p:nvPr/>
        </p:nvGrpSpPr>
        <p:grpSpPr>
          <a:xfrm rot="0">
            <a:off x="9371650" y="4023221"/>
            <a:ext cx="8604599" cy="3104735"/>
            <a:chOff x="0" y="0"/>
            <a:chExt cx="11472798" cy="4139647"/>
          </a:xfrm>
        </p:grpSpPr>
        <p:sp>
          <p:nvSpPr>
            <p:cNvPr name="TextBox 19" id="19"/>
            <p:cNvSpPr txBox="true"/>
            <p:nvPr/>
          </p:nvSpPr>
          <p:spPr>
            <a:xfrm rot="0">
              <a:off x="0" y="-9525"/>
              <a:ext cx="11472798" cy="36544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It handles all the actions events for the buttons in the ResumeUI.fxml file using the various functions associated with these buttons. Eg, the Education() function is executed upon clicking the Education button in the Home Screen. This function then makes a new stage and loads the Education.fxml file. Other functions are executed accordingly on clicking their respective buttons.</a:t>
              </a:r>
            </a:p>
          </p:txBody>
        </p:sp>
        <p:sp>
          <p:nvSpPr>
            <p:cNvPr name="TextBox 20" id="20"/>
            <p:cNvSpPr txBox="true"/>
            <p:nvPr/>
          </p:nvSpPr>
          <p:spPr>
            <a:xfrm rot="0">
              <a:off x="0" y="37284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TextBox 21" id="21"/>
          <p:cNvSpPr txBox="true"/>
          <p:nvPr/>
        </p:nvSpPr>
        <p:spPr>
          <a:xfrm rot="0">
            <a:off x="9371650" y="3271368"/>
            <a:ext cx="3546872"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Main Controller Class</a:t>
            </a:r>
          </a:p>
        </p:txBody>
      </p:sp>
      <p:grpSp>
        <p:nvGrpSpPr>
          <p:cNvPr name="Group 22" id="22"/>
          <p:cNvGrpSpPr/>
          <p:nvPr/>
        </p:nvGrpSpPr>
        <p:grpSpPr>
          <a:xfrm rot="0">
            <a:off x="9371650" y="6366371"/>
            <a:ext cx="8604599" cy="761585"/>
            <a:chOff x="0" y="0"/>
            <a:chExt cx="11472798" cy="1015447"/>
          </a:xfrm>
        </p:grpSpPr>
        <p:sp>
          <p:nvSpPr>
            <p:cNvPr name="TextBox 23" id="23"/>
            <p:cNvSpPr txBox="true"/>
            <p:nvPr/>
          </p:nvSpPr>
          <p:spPr>
            <a:xfrm rot="0">
              <a:off x="0" y="-9525"/>
              <a:ext cx="11472798" cy="530225"/>
            </a:xfrm>
            <a:prstGeom prst="rect">
              <a:avLst/>
            </a:prstGeom>
          </p:spPr>
          <p:txBody>
            <a:bodyPr anchor="t" rtlCol="false" tIns="0" lIns="0" bIns="0" rIns="0">
              <a:spAutoFit/>
            </a:bodyPr>
            <a:lstStyle/>
            <a:p>
              <a:pPr>
                <a:lnSpc>
                  <a:spcPts val="3138"/>
                </a:lnSpc>
              </a:pPr>
            </a:p>
          </p:txBody>
        </p:sp>
        <p:sp>
          <p:nvSpPr>
            <p:cNvPr name="TextBox 24" id="24"/>
            <p:cNvSpPr txBox="true"/>
            <p:nvPr/>
          </p:nvSpPr>
          <p:spPr>
            <a:xfrm rot="0">
              <a:off x="0" y="604203"/>
              <a:ext cx="11472798" cy="411244"/>
            </a:xfrm>
            <a:prstGeom prst="rect">
              <a:avLst/>
            </a:prstGeom>
          </p:spPr>
          <p:txBody>
            <a:bodyPr anchor="t" rtlCol="false" tIns="0" lIns="0" bIns="0" rIns="0">
              <a:spAutoFit/>
            </a:bodyPr>
            <a:lstStyle/>
            <a:p>
              <a:pPr>
                <a:lnSpc>
                  <a:spcPts val="2682"/>
                </a:lnSpc>
                <a:spcBef>
                  <a:spcPct val="0"/>
                </a:spcBef>
              </a:pPr>
            </a:p>
          </p:txBody>
        </p:sp>
      </p:grpSp>
      <p:grpSp>
        <p:nvGrpSpPr>
          <p:cNvPr name="Group 25" id="25"/>
          <p:cNvGrpSpPr/>
          <p:nvPr/>
        </p:nvGrpSpPr>
        <p:grpSpPr>
          <a:xfrm rot="0">
            <a:off x="9371650" y="8721522"/>
            <a:ext cx="8604599" cy="1933160"/>
            <a:chOff x="0" y="0"/>
            <a:chExt cx="11472798" cy="2577547"/>
          </a:xfrm>
        </p:grpSpPr>
        <p:sp>
          <p:nvSpPr>
            <p:cNvPr name="TextBox 26" id="26"/>
            <p:cNvSpPr txBox="true"/>
            <p:nvPr/>
          </p:nvSpPr>
          <p:spPr>
            <a:xfrm rot="0">
              <a:off x="0" y="-9525"/>
              <a:ext cx="11472798" cy="20923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The Choose class is used to update the Template variable (of the GenerateResume class). It allows the program to know which template the user wishes to use.</a:t>
              </a:r>
            </a:p>
            <a:p>
              <a:pPr>
                <a:lnSpc>
                  <a:spcPts val="3138"/>
                </a:lnSpc>
              </a:pPr>
            </a:p>
          </p:txBody>
        </p:sp>
        <p:sp>
          <p:nvSpPr>
            <p:cNvPr name="TextBox 27" id="27"/>
            <p:cNvSpPr txBox="true"/>
            <p:nvPr/>
          </p:nvSpPr>
          <p:spPr>
            <a:xfrm rot="0">
              <a:off x="0" y="21663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TextBox 28" id="28"/>
          <p:cNvSpPr txBox="true"/>
          <p:nvPr/>
        </p:nvSpPr>
        <p:spPr>
          <a:xfrm rot="0">
            <a:off x="9371650" y="8075728"/>
            <a:ext cx="2375892"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Choose Class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9059898" y="0"/>
            <a:ext cx="9228102" cy="2582583"/>
          </a:xfrm>
          <a:prstGeom prst="rect">
            <a:avLst/>
          </a:prstGeom>
          <a:solidFill>
            <a:srgbClr val="302B70">
              <a:alpha val="49804"/>
            </a:srgbClr>
          </a:solidFill>
        </p:spPr>
      </p:sp>
      <p:grpSp>
        <p:nvGrpSpPr>
          <p:cNvPr name="Group 3" id="3"/>
          <p:cNvGrpSpPr/>
          <p:nvPr/>
        </p:nvGrpSpPr>
        <p:grpSpPr>
          <a:xfrm rot="0">
            <a:off x="9371650" y="776233"/>
            <a:ext cx="8604599" cy="1933160"/>
            <a:chOff x="0" y="0"/>
            <a:chExt cx="11472798" cy="2577547"/>
          </a:xfrm>
        </p:grpSpPr>
        <p:sp>
          <p:nvSpPr>
            <p:cNvPr name="TextBox 4" id="4"/>
            <p:cNvSpPr txBox="true"/>
            <p:nvPr/>
          </p:nvSpPr>
          <p:spPr>
            <a:xfrm rot="0">
              <a:off x="0" y="-9525"/>
              <a:ext cx="11472798" cy="20923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These classes have main functions which essentially do the same job. They collect information from the user using text-fields and assign these values to the global variables of the GenerateResume.</a:t>
              </a:r>
            </a:p>
          </p:txBody>
        </p:sp>
        <p:sp>
          <p:nvSpPr>
            <p:cNvPr name="TextBox 5" id="5"/>
            <p:cNvSpPr txBox="true"/>
            <p:nvPr/>
          </p:nvSpPr>
          <p:spPr>
            <a:xfrm rot="0">
              <a:off x="0" y="21663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AutoShape 6" id="6"/>
          <p:cNvSpPr/>
          <p:nvPr/>
        </p:nvSpPr>
        <p:spPr>
          <a:xfrm rot="0">
            <a:off x="9059898" y="2582583"/>
            <a:ext cx="9228102" cy="5199983"/>
          </a:xfrm>
          <a:prstGeom prst="rect">
            <a:avLst/>
          </a:prstGeom>
          <a:solidFill>
            <a:srgbClr val="302B70">
              <a:alpha val="69804"/>
            </a:srgbClr>
          </a:solidFill>
        </p:spPr>
      </p:sp>
      <p:sp>
        <p:nvSpPr>
          <p:cNvPr name="AutoShape 7" id="7"/>
          <p:cNvSpPr/>
          <p:nvPr/>
        </p:nvSpPr>
        <p:spPr>
          <a:xfrm rot="0">
            <a:off x="9059898" y="7747749"/>
            <a:ext cx="9228102" cy="2582583"/>
          </a:xfrm>
          <a:prstGeom prst="rect">
            <a:avLst/>
          </a:prstGeom>
          <a:solidFill>
            <a:srgbClr val="302B70"/>
          </a:solidFill>
        </p:spPr>
      </p:sp>
      <p:sp>
        <p:nvSpPr>
          <p:cNvPr name="TextBox 8" id="8"/>
          <p:cNvSpPr txBox="true"/>
          <p:nvPr/>
        </p:nvSpPr>
        <p:spPr>
          <a:xfrm rot="0">
            <a:off x="9371650" y="4669947"/>
            <a:ext cx="8604599" cy="241833"/>
          </a:xfrm>
          <a:prstGeom prst="rect">
            <a:avLst/>
          </a:prstGeom>
        </p:spPr>
        <p:txBody>
          <a:bodyPr anchor="t" rtlCol="false" tIns="0" lIns="0" bIns="0" rIns="0">
            <a:spAutoFit/>
          </a:bodyPr>
          <a:lstStyle/>
          <a:p>
            <a:pPr>
              <a:lnSpc>
                <a:spcPts val="2081"/>
              </a:lnSpc>
              <a:spcBef>
                <a:spcPct val="0"/>
              </a:spcBef>
            </a:pPr>
          </a:p>
        </p:txBody>
      </p:sp>
      <p:sp>
        <p:nvSpPr>
          <p:cNvPr name="TextBox 9" id="9"/>
          <p:cNvSpPr txBox="true"/>
          <p:nvPr/>
        </p:nvSpPr>
        <p:spPr>
          <a:xfrm rot="0">
            <a:off x="9371650" y="9900035"/>
            <a:ext cx="7981095" cy="392197"/>
          </a:xfrm>
          <a:prstGeom prst="rect">
            <a:avLst/>
          </a:prstGeom>
        </p:spPr>
        <p:txBody>
          <a:bodyPr anchor="t" rtlCol="false" tIns="0" lIns="0" bIns="0" rIns="0">
            <a:spAutoFit/>
          </a:bodyPr>
          <a:lstStyle/>
          <a:p>
            <a:pPr>
              <a:lnSpc>
                <a:spcPts val="3219"/>
              </a:lnSpc>
              <a:spcBef>
                <a:spcPct val="0"/>
              </a:spcBef>
            </a:pPr>
          </a:p>
        </p:txBody>
      </p:sp>
      <p:sp>
        <p:nvSpPr>
          <p:cNvPr name="TextBox 10" id="10"/>
          <p:cNvSpPr txBox="true"/>
          <p:nvPr/>
        </p:nvSpPr>
        <p:spPr>
          <a:xfrm rot="0">
            <a:off x="486788" y="1125949"/>
            <a:ext cx="7981095" cy="392197"/>
          </a:xfrm>
          <a:prstGeom prst="rect">
            <a:avLst/>
          </a:prstGeom>
        </p:spPr>
        <p:txBody>
          <a:bodyPr anchor="t" rtlCol="false" tIns="0" lIns="0" bIns="0" rIns="0">
            <a:spAutoFit/>
          </a:bodyPr>
          <a:lstStyle/>
          <a:p>
            <a:pPr>
              <a:lnSpc>
                <a:spcPts val="3219"/>
              </a:lnSpc>
              <a:spcBef>
                <a:spcPct val="0"/>
              </a:spcBef>
            </a:pPr>
          </a:p>
        </p:txBody>
      </p:sp>
      <p:sp>
        <p:nvSpPr>
          <p:cNvPr name="TextBox 11" id="11"/>
          <p:cNvSpPr txBox="true"/>
          <p:nvPr/>
        </p:nvSpPr>
        <p:spPr>
          <a:xfrm rot="0">
            <a:off x="486788" y="9466730"/>
            <a:ext cx="8291421" cy="353545"/>
          </a:xfrm>
          <a:prstGeom prst="rect">
            <a:avLst/>
          </a:prstGeom>
        </p:spPr>
        <p:txBody>
          <a:bodyPr anchor="t" rtlCol="false" tIns="0" lIns="0" bIns="0" rIns="0">
            <a:spAutoFit/>
          </a:bodyPr>
          <a:lstStyle/>
          <a:p>
            <a:pPr>
              <a:lnSpc>
                <a:spcPts val="2858"/>
              </a:lnSpc>
              <a:spcBef>
                <a:spcPct val="0"/>
              </a:spcBef>
            </a:pPr>
          </a:p>
        </p:txBody>
      </p:sp>
      <p:sp>
        <p:nvSpPr>
          <p:cNvPr name="TextBox 12" id="12"/>
          <p:cNvSpPr txBox="true"/>
          <p:nvPr/>
        </p:nvSpPr>
        <p:spPr>
          <a:xfrm rot="0">
            <a:off x="9417132" y="120913"/>
            <a:ext cx="5028248"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Education, Skill, Project Class :</a:t>
            </a:r>
          </a:p>
        </p:txBody>
      </p:sp>
      <p:grpSp>
        <p:nvGrpSpPr>
          <p:cNvPr name="Group 13" id="13"/>
          <p:cNvGrpSpPr/>
          <p:nvPr/>
        </p:nvGrpSpPr>
        <p:grpSpPr>
          <a:xfrm rot="0">
            <a:off x="9371650" y="4023221"/>
            <a:ext cx="8604599" cy="3104735"/>
            <a:chOff x="0" y="0"/>
            <a:chExt cx="11472798" cy="4139647"/>
          </a:xfrm>
        </p:grpSpPr>
        <p:sp>
          <p:nvSpPr>
            <p:cNvPr name="TextBox 14" id="14"/>
            <p:cNvSpPr txBox="true"/>
            <p:nvPr/>
          </p:nvSpPr>
          <p:spPr>
            <a:xfrm rot="0">
              <a:off x="0" y="-9525"/>
              <a:ext cx="11472798" cy="36544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Upon clicking the Generate Resume button on the Home Screen, the GenResume() function is executed in the MainController. This function inturn calls the main() function of the GenerateResume class. This class stores the inputs of the user in global variables. Its main function generates the required HTML for the Final Resume and converts it to PDF.</a:t>
              </a:r>
            </a:p>
          </p:txBody>
        </p:sp>
        <p:sp>
          <p:nvSpPr>
            <p:cNvPr name="TextBox 15" id="15"/>
            <p:cNvSpPr txBox="true"/>
            <p:nvPr/>
          </p:nvSpPr>
          <p:spPr>
            <a:xfrm rot="0">
              <a:off x="0" y="3728403"/>
              <a:ext cx="11472798" cy="411244"/>
            </a:xfrm>
            <a:prstGeom prst="rect">
              <a:avLst/>
            </a:prstGeom>
          </p:spPr>
          <p:txBody>
            <a:bodyPr anchor="t" rtlCol="false" tIns="0" lIns="0" bIns="0" rIns="0">
              <a:spAutoFit/>
            </a:bodyPr>
            <a:lstStyle/>
            <a:p>
              <a:pPr>
                <a:lnSpc>
                  <a:spcPts val="2682"/>
                </a:lnSpc>
                <a:spcBef>
                  <a:spcPct val="0"/>
                </a:spcBef>
              </a:pPr>
            </a:p>
          </p:txBody>
        </p:sp>
      </p:grpSp>
      <p:sp>
        <p:nvSpPr>
          <p:cNvPr name="TextBox 16" id="16"/>
          <p:cNvSpPr txBox="true"/>
          <p:nvPr/>
        </p:nvSpPr>
        <p:spPr>
          <a:xfrm rot="0">
            <a:off x="9371650" y="3271368"/>
            <a:ext cx="4063603"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GenerateResume Class : </a:t>
            </a:r>
          </a:p>
        </p:txBody>
      </p:sp>
      <p:grpSp>
        <p:nvGrpSpPr>
          <p:cNvPr name="Group 17" id="17"/>
          <p:cNvGrpSpPr/>
          <p:nvPr/>
        </p:nvGrpSpPr>
        <p:grpSpPr>
          <a:xfrm rot="0">
            <a:off x="9371650" y="6366371"/>
            <a:ext cx="8604599" cy="761585"/>
            <a:chOff x="0" y="0"/>
            <a:chExt cx="11472798" cy="1015447"/>
          </a:xfrm>
        </p:grpSpPr>
        <p:sp>
          <p:nvSpPr>
            <p:cNvPr name="TextBox 18" id="18"/>
            <p:cNvSpPr txBox="true"/>
            <p:nvPr/>
          </p:nvSpPr>
          <p:spPr>
            <a:xfrm rot="0">
              <a:off x="0" y="-9525"/>
              <a:ext cx="11472798" cy="530225"/>
            </a:xfrm>
            <a:prstGeom prst="rect">
              <a:avLst/>
            </a:prstGeom>
          </p:spPr>
          <p:txBody>
            <a:bodyPr anchor="t" rtlCol="false" tIns="0" lIns="0" bIns="0" rIns="0">
              <a:spAutoFit/>
            </a:bodyPr>
            <a:lstStyle/>
            <a:p>
              <a:pPr>
                <a:lnSpc>
                  <a:spcPts val="3138"/>
                </a:lnSpc>
              </a:pPr>
            </a:p>
          </p:txBody>
        </p:sp>
        <p:sp>
          <p:nvSpPr>
            <p:cNvPr name="TextBox 19" id="19"/>
            <p:cNvSpPr txBox="true"/>
            <p:nvPr/>
          </p:nvSpPr>
          <p:spPr>
            <a:xfrm rot="0">
              <a:off x="0" y="604203"/>
              <a:ext cx="11472798" cy="411244"/>
            </a:xfrm>
            <a:prstGeom prst="rect">
              <a:avLst/>
            </a:prstGeom>
          </p:spPr>
          <p:txBody>
            <a:bodyPr anchor="t" rtlCol="false" tIns="0" lIns="0" bIns="0" rIns="0">
              <a:spAutoFit/>
            </a:bodyPr>
            <a:lstStyle/>
            <a:p>
              <a:pPr>
                <a:lnSpc>
                  <a:spcPts val="2682"/>
                </a:lnSpc>
                <a:spcBef>
                  <a:spcPct val="0"/>
                </a:spcBef>
              </a:pPr>
            </a:p>
          </p:txBody>
        </p:sp>
      </p:grpSp>
      <p:grpSp>
        <p:nvGrpSpPr>
          <p:cNvPr name="Group 20" id="20"/>
          <p:cNvGrpSpPr/>
          <p:nvPr/>
        </p:nvGrpSpPr>
        <p:grpSpPr>
          <a:xfrm rot="0">
            <a:off x="9394391" y="8511972"/>
            <a:ext cx="8559116" cy="1933160"/>
            <a:chOff x="0" y="0"/>
            <a:chExt cx="11412155" cy="2577547"/>
          </a:xfrm>
        </p:grpSpPr>
        <p:sp>
          <p:nvSpPr>
            <p:cNvPr name="TextBox 21" id="21"/>
            <p:cNvSpPr txBox="true"/>
            <p:nvPr/>
          </p:nvSpPr>
          <p:spPr>
            <a:xfrm rot="0">
              <a:off x="0" y="-9525"/>
              <a:ext cx="11412155" cy="2092325"/>
            </a:xfrm>
            <a:prstGeom prst="rect">
              <a:avLst/>
            </a:prstGeom>
          </p:spPr>
          <p:txBody>
            <a:bodyPr anchor="t" rtlCol="false" tIns="0" lIns="0" bIns="0" rIns="0">
              <a:spAutoFit/>
            </a:bodyPr>
            <a:lstStyle/>
            <a:p>
              <a:pPr>
                <a:lnSpc>
                  <a:spcPts val="3138"/>
                </a:lnSpc>
              </a:pPr>
              <a:r>
                <a:rPr lang="en-US" sz="2615">
                  <a:solidFill>
                    <a:srgbClr val="F0F2F6"/>
                  </a:solidFill>
                  <a:latin typeface="HK Grotesk Bold"/>
                </a:rPr>
                <a:t>These classes have main functions which essentially do the same job. They collect information from the user using textfields and assign these values to the global variables of the GenerateResume.</a:t>
              </a:r>
            </a:p>
          </p:txBody>
        </p:sp>
        <p:sp>
          <p:nvSpPr>
            <p:cNvPr name="TextBox 22" id="22"/>
            <p:cNvSpPr txBox="true"/>
            <p:nvPr/>
          </p:nvSpPr>
          <p:spPr>
            <a:xfrm rot="0">
              <a:off x="0" y="2166303"/>
              <a:ext cx="11412155" cy="411244"/>
            </a:xfrm>
            <a:prstGeom prst="rect">
              <a:avLst/>
            </a:prstGeom>
          </p:spPr>
          <p:txBody>
            <a:bodyPr anchor="t" rtlCol="false" tIns="0" lIns="0" bIns="0" rIns="0">
              <a:spAutoFit/>
            </a:bodyPr>
            <a:lstStyle/>
            <a:p>
              <a:pPr>
                <a:lnSpc>
                  <a:spcPts val="2682"/>
                </a:lnSpc>
                <a:spcBef>
                  <a:spcPct val="0"/>
                </a:spcBef>
              </a:pPr>
            </a:p>
          </p:txBody>
        </p:sp>
      </p:grpSp>
      <p:sp>
        <p:nvSpPr>
          <p:cNvPr name="TextBox 23" id="23"/>
          <p:cNvSpPr txBox="true"/>
          <p:nvPr/>
        </p:nvSpPr>
        <p:spPr>
          <a:xfrm rot="0">
            <a:off x="9314500" y="7915916"/>
            <a:ext cx="6945338" cy="464820"/>
          </a:xfrm>
          <a:prstGeom prst="rect">
            <a:avLst/>
          </a:prstGeom>
        </p:spPr>
        <p:txBody>
          <a:bodyPr anchor="t" rtlCol="false" tIns="0" lIns="0" bIns="0" rIns="0">
            <a:spAutoFit/>
          </a:bodyPr>
          <a:lstStyle/>
          <a:p>
            <a:pPr algn="ctr">
              <a:lnSpc>
                <a:spcPts val="3780"/>
              </a:lnSpc>
            </a:pPr>
            <a:r>
              <a:rPr lang="en-US" sz="2700" u="sng">
                <a:solidFill>
                  <a:srgbClr val="F0F2F6"/>
                </a:solidFill>
                <a:latin typeface="Canva Sans"/>
              </a:rPr>
              <a:t>Personal, WorkExp, Achievements Class :</a:t>
            </a:r>
          </a:p>
        </p:txBody>
      </p:sp>
      <p:grpSp>
        <p:nvGrpSpPr>
          <p:cNvPr name="Group 24" id="24"/>
          <p:cNvGrpSpPr/>
          <p:nvPr/>
        </p:nvGrpSpPr>
        <p:grpSpPr>
          <a:xfrm rot="0">
            <a:off x="486788" y="539254"/>
            <a:ext cx="7981095" cy="978892"/>
            <a:chOff x="0" y="0"/>
            <a:chExt cx="10641461" cy="1305190"/>
          </a:xfrm>
        </p:grpSpPr>
        <p:sp>
          <p:nvSpPr>
            <p:cNvPr name="TextBox 25" id="25"/>
            <p:cNvSpPr txBox="true"/>
            <p:nvPr/>
          </p:nvSpPr>
          <p:spPr>
            <a:xfrm rot="0">
              <a:off x="0" y="-9525"/>
              <a:ext cx="10641461" cy="720725"/>
            </a:xfrm>
            <a:prstGeom prst="rect">
              <a:avLst/>
            </a:prstGeom>
          </p:spPr>
          <p:txBody>
            <a:bodyPr anchor="t" rtlCol="false" tIns="0" lIns="0" bIns="0" rIns="0">
              <a:spAutoFit/>
            </a:bodyPr>
            <a:lstStyle/>
            <a:p>
              <a:pPr>
                <a:lnSpc>
                  <a:spcPts val="4200"/>
                </a:lnSpc>
              </a:pPr>
              <a:r>
                <a:rPr lang="en-US" sz="3500">
                  <a:solidFill>
                    <a:srgbClr val="F0F2F6"/>
                  </a:solidFill>
                  <a:latin typeface="HK Grotesk Bold"/>
                </a:rPr>
                <a:t>CLASS DIAGRAM EXPLANATION</a:t>
              </a:r>
            </a:p>
          </p:txBody>
        </p:sp>
        <p:sp>
          <p:nvSpPr>
            <p:cNvPr name="TextBox 26" id="26"/>
            <p:cNvSpPr txBox="true"/>
            <p:nvPr/>
          </p:nvSpPr>
          <p:spPr>
            <a:xfrm rot="0">
              <a:off x="0" y="798135"/>
              <a:ext cx="10641461" cy="507054"/>
            </a:xfrm>
            <a:prstGeom prst="rect">
              <a:avLst/>
            </a:prstGeom>
          </p:spPr>
          <p:txBody>
            <a:bodyPr anchor="t" rtlCol="false" tIns="0" lIns="0" bIns="0" rIns="0">
              <a:spAutoFit/>
            </a:bodyPr>
            <a:lstStyle/>
            <a:p>
              <a:pPr>
                <a:lnSpc>
                  <a:spcPts val="3219"/>
                </a:lnSpc>
                <a:spcBef>
                  <a:spcPct val="0"/>
                </a:spcBef>
              </a:pPr>
            </a:p>
          </p:txBody>
        </p:sp>
      </p:grpSp>
      <p:grpSp>
        <p:nvGrpSpPr>
          <p:cNvPr name="Group 27" id="27"/>
          <p:cNvGrpSpPr/>
          <p:nvPr/>
        </p:nvGrpSpPr>
        <p:grpSpPr>
          <a:xfrm rot="0">
            <a:off x="486788" y="1877391"/>
            <a:ext cx="8291421" cy="7396395"/>
            <a:chOff x="0" y="0"/>
            <a:chExt cx="11055228" cy="9861859"/>
          </a:xfrm>
        </p:grpSpPr>
        <p:sp>
          <p:nvSpPr>
            <p:cNvPr name="TextBox 28" id="28"/>
            <p:cNvSpPr txBox="true"/>
            <p:nvPr/>
          </p:nvSpPr>
          <p:spPr>
            <a:xfrm rot="0">
              <a:off x="0" y="-9525"/>
              <a:ext cx="11055228" cy="9344025"/>
            </a:xfrm>
            <a:prstGeom prst="rect">
              <a:avLst/>
            </a:prstGeom>
          </p:spPr>
          <p:txBody>
            <a:bodyPr anchor="t" rtlCol="false" tIns="0" lIns="0" bIns="0" rIns="0">
              <a:spAutoFit/>
            </a:bodyPr>
            <a:lstStyle/>
            <a:p>
              <a:pPr algn="just">
                <a:lnSpc>
                  <a:spcPts val="3728"/>
                </a:lnSpc>
              </a:pPr>
              <a:r>
                <a:rPr lang="en-US" sz="3107">
                  <a:solidFill>
                    <a:srgbClr val="F0F2F6"/>
                  </a:solidFill>
                  <a:latin typeface="HK Grotesk Bold"/>
                </a:rPr>
                <a:t>Following are the classes in our class diagram:</a:t>
              </a:r>
            </a:p>
            <a:p>
              <a:pPr algn="just">
                <a:lnSpc>
                  <a:spcPts val="3728"/>
                </a:lnSpc>
              </a:pPr>
            </a:p>
            <a:p>
              <a:pPr algn="just" marL="670886" indent="-335443" lvl="1">
                <a:lnSpc>
                  <a:spcPts val="3728"/>
                </a:lnSpc>
                <a:buFont typeface="Arial"/>
                <a:buChar char="•"/>
              </a:pPr>
              <a:r>
                <a:rPr lang="en-US" sz="3107">
                  <a:solidFill>
                    <a:srgbClr val="F0F2F6"/>
                  </a:solidFill>
                  <a:latin typeface="HK Grotesk Bold"/>
                </a:rPr>
                <a:t>Main</a:t>
              </a:r>
            </a:p>
            <a:p>
              <a:pPr algn="just" marL="670886" indent="-335443" lvl="1">
                <a:lnSpc>
                  <a:spcPts val="3728"/>
                </a:lnSpc>
                <a:buFont typeface="Arial"/>
                <a:buChar char="•"/>
              </a:pPr>
              <a:r>
                <a:rPr lang="en-US" sz="3107">
                  <a:solidFill>
                    <a:srgbClr val="F0F2F6"/>
                  </a:solidFill>
                  <a:latin typeface="HK Grotesk Bold"/>
                </a:rPr>
                <a:t>MainController</a:t>
              </a:r>
            </a:p>
            <a:p>
              <a:pPr algn="just" marL="670886" indent="-335443" lvl="1">
                <a:lnSpc>
                  <a:spcPts val="3728"/>
                </a:lnSpc>
                <a:buFont typeface="Arial"/>
                <a:buChar char="•"/>
              </a:pPr>
              <a:r>
                <a:rPr lang="en-US" sz="3107">
                  <a:solidFill>
                    <a:srgbClr val="F0F2F6"/>
                  </a:solidFill>
                  <a:latin typeface="HK Grotesk Bold"/>
                </a:rPr>
                <a:t>Education</a:t>
              </a:r>
            </a:p>
            <a:p>
              <a:pPr algn="just" marL="670886" indent="-335443" lvl="1">
                <a:lnSpc>
                  <a:spcPts val="3728"/>
                </a:lnSpc>
                <a:buFont typeface="Arial"/>
                <a:buChar char="•"/>
              </a:pPr>
              <a:r>
                <a:rPr lang="en-US" sz="3107">
                  <a:solidFill>
                    <a:srgbClr val="F0F2F6"/>
                  </a:solidFill>
                  <a:latin typeface="HK Grotesk Bold"/>
                </a:rPr>
                <a:t>Achievement</a:t>
              </a:r>
            </a:p>
            <a:p>
              <a:pPr algn="just" marL="670886" indent="-335443" lvl="1">
                <a:lnSpc>
                  <a:spcPts val="3728"/>
                </a:lnSpc>
                <a:buFont typeface="Arial"/>
                <a:buChar char="•"/>
              </a:pPr>
              <a:r>
                <a:rPr lang="en-US" sz="3107">
                  <a:solidFill>
                    <a:srgbClr val="F0F2F6"/>
                  </a:solidFill>
                  <a:latin typeface="HK Grotesk Bold"/>
                </a:rPr>
                <a:t>Choose</a:t>
              </a:r>
            </a:p>
            <a:p>
              <a:pPr algn="just" marL="670886" indent="-335443" lvl="1">
                <a:lnSpc>
                  <a:spcPts val="3728"/>
                </a:lnSpc>
                <a:buFont typeface="Arial"/>
                <a:buChar char="•"/>
              </a:pPr>
              <a:r>
                <a:rPr lang="en-US" sz="3107">
                  <a:solidFill>
                    <a:srgbClr val="F0F2F6"/>
                  </a:solidFill>
                  <a:latin typeface="HK Grotesk Bold"/>
                </a:rPr>
                <a:t>Help</a:t>
              </a:r>
            </a:p>
            <a:p>
              <a:pPr algn="just" marL="670886" indent="-335443" lvl="1">
                <a:lnSpc>
                  <a:spcPts val="3728"/>
                </a:lnSpc>
                <a:buFont typeface="Arial"/>
                <a:buChar char="•"/>
              </a:pPr>
              <a:r>
                <a:rPr lang="en-US" sz="3107">
                  <a:solidFill>
                    <a:srgbClr val="F0F2F6"/>
                  </a:solidFill>
                  <a:latin typeface="HK Grotesk Bold"/>
                </a:rPr>
                <a:t>Skill</a:t>
              </a:r>
            </a:p>
            <a:p>
              <a:pPr algn="just" marL="670886" indent="-335443" lvl="1">
                <a:lnSpc>
                  <a:spcPts val="3728"/>
                </a:lnSpc>
                <a:buFont typeface="Arial"/>
                <a:buChar char="•"/>
              </a:pPr>
              <a:r>
                <a:rPr lang="en-US" sz="3107">
                  <a:solidFill>
                    <a:srgbClr val="F0F2F6"/>
                  </a:solidFill>
                  <a:latin typeface="HK Grotesk Bold"/>
                </a:rPr>
                <a:t>Project</a:t>
              </a:r>
            </a:p>
            <a:p>
              <a:pPr algn="just" marL="670886" indent="-335443" lvl="1">
                <a:lnSpc>
                  <a:spcPts val="3728"/>
                </a:lnSpc>
                <a:buFont typeface="Arial"/>
                <a:buChar char="•"/>
              </a:pPr>
              <a:r>
                <a:rPr lang="en-US" sz="3107">
                  <a:solidFill>
                    <a:srgbClr val="F0F2F6"/>
                  </a:solidFill>
                  <a:latin typeface="HK Grotesk Bold"/>
                </a:rPr>
                <a:t>WorkExp</a:t>
              </a:r>
            </a:p>
            <a:p>
              <a:pPr algn="just" marL="670886" indent="-335443" lvl="1">
                <a:lnSpc>
                  <a:spcPts val="3728"/>
                </a:lnSpc>
                <a:buFont typeface="Arial"/>
                <a:buChar char="•"/>
              </a:pPr>
              <a:r>
                <a:rPr lang="en-US" sz="3107">
                  <a:solidFill>
                    <a:srgbClr val="F0F2F6"/>
                  </a:solidFill>
                  <a:latin typeface="HK Grotesk Bold"/>
                </a:rPr>
                <a:t>GenerateResume</a:t>
              </a:r>
            </a:p>
            <a:p>
              <a:pPr algn="just" marL="670886" indent="-335443" lvl="1">
                <a:lnSpc>
                  <a:spcPts val="3728"/>
                </a:lnSpc>
                <a:buFont typeface="Arial"/>
                <a:buChar char="•"/>
              </a:pPr>
              <a:r>
                <a:rPr lang="en-US" sz="3107">
                  <a:solidFill>
                    <a:srgbClr val="F0F2F6"/>
                  </a:solidFill>
                  <a:latin typeface="HK Grotesk Bold"/>
                </a:rPr>
                <a:t>Personal</a:t>
              </a:r>
            </a:p>
            <a:p>
              <a:pPr algn="just">
                <a:lnSpc>
                  <a:spcPts val="3728"/>
                </a:lnSpc>
              </a:pPr>
            </a:p>
            <a:p>
              <a:pPr algn="just">
                <a:lnSpc>
                  <a:spcPts val="3728"/>
                </a:lnSpc>
              </a:pPr>
            </a:p>
          </p:txBody>
        </p:sp>
        <p:sp>
          <p:nvSpPr>
            <p:cNvPr name="TextBox 29" id="29"/>
            <p:cNvSpPr txBox="true"/>
            <p:nvPr/>
          </p:nvSpPr>
          <p:spPr>
            <a:xfrm rot="0">
              <a:off x="0" y="9406341"/>
              <a:ext cx="11055228" cy="455518"/>
            </a:xfrm>
            <a:prstGeom prst="rect">
              <a:avLst/>
            </a:prstGeom>
          </p:spPr>
          <p:txBody>
            <a:bodyPr anchor="t" rtlCol="false" tIns="0" lIns="0" bIns="0" rIns="0">
              <a:spAutoFit/>
            </a:bodyPr>
            <a:lstStyle/>
            <a:p>
              <a:pPr>
                <a:lnSpc>
                  <a:spcPts val="2858"/>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DAFR6kA8rRA</dc:identifier>
  <dcterms:modified xsi:type="dcterms:W3CDTF">2011-08-01T06:04:30Z</dcterms:modified>
  <cp:revision>1</cp:revision>
  <dc:title>Purple and Cream Illustrated Technology Business Plan Presentation</dc:title>
</cp:coreProperties>
</file>