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4" r:id="rId16"/>
    <p:sldId id="341" r:id="rId17"/>
    <p:sldId id="345" r:id="rId18"/>
    <p:sldId id="342" r:id="rId19"/>
    <p:sldId id="346" r:id="rId20"/>
    <p:sldId id="343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596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E5CD9-4898-4101-95D5-67179D0BEA67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304DC-487D-4CC5-96CE-4F523D3EA6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3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4FF0-494F-4359-A22A-5A7546064A6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2A75-38B1-403C-B2F5-9B3CA986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2928934"/>
            <a:ext cx="568643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Organization of Nervous system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three major types of nerves – </a:t>
            </a:r>
            <a:endParaRPr lang="en-IN" dirty="0" smtClean="0"/>
          </a:p>
          <a:p>
            <a:pPr lvl="1"/>
            <a:r>
              <a:rPr lang="en-IN" dirty="0" smtClean="0"/>
              <a:t>Afferent nerves </a:t>
            </a:r>
          </a:p>
          <a:p>
            <a:pPr lvl="2"/>
            <a:r>
              <a:rPr lang="en-US" dirty="0" smtClean="0"/>
              <a:t>conduct signals from sensory neurons to the central nervous system, for example from the mechanoreceptors in skin. </a:t>
            </a:r>
            <a:endParaRPr lang="en-IN" dirty="0" smtClean="0"/>
          </a:p>
          <a:p>
            <a:pPr lvl="1"/>
            <a:r>
              <a:rPr lang="en-US" dirty="0" smtClean="0"/>
              <a:t>Efferent nerves </a:t>
            </a:r>
          </a:p>
          <a:p>
            <a:pPr lvl="2"/>
            <a:r>
              <a:rPr lang="en-US" dirty="0" smtClean="0"/>
              <a:t>conduct signals from the central nervous system along motor neurons to their target muscles and glands.</a:t>
            </a:r>
            <a:endParaRPr lang="en-IN" dirty="0" smtClean="0"/>
          </a:p>
          <a:p>
            <a:pPr lvl="1"/>
            <a:r>
              <a:rPr lang="en-US" dirty="0" smtClean="0"/>
              <a:t>Mixed nerves </a:t>
            </a:r>
          </a:p>
          <a:p>
            <a:pPr lvl="2"/>
            <a:r>
              <a:rPr lang="en-US" dirty="0" smtClean="0"/>
              <a:t>contain both afferent and efferent axons, and thus conduct both incoming sensory information and outgoing muscle commands in the same bundle.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Nerve fibres may also be classified into various categories based on the speed at which they conduct electrical impulses. </a:t>
            </a:r>
          </a:p>
          <a:p>
            <a:pPr lvl="1"/>
            <a:r>
              <a:rPr lang="en-IN" dirty="0" smtClean="0"/>
              <a:t>Type A – Large, </a:t>
            </a:r>
            <a:r>
              <a:rPr lang="en-IN" dirty="0" err="1" smtClean="0"/>
              <a:t>myelinated</a:t>
            </a:r>
            <a:r>
              <a:rPr lang="en-IN" dirty="0" smtClean="0"/>
              <a:t> fibres (~120 m/s conduction velocity)</a:t>
            </a:r>
          </a:p>
          <a:p>
            <a:pPr lvl="1"/>
            <a:r>
              <a:rPr lang="en-IN" dirty="0" smtClean="0"/>
              <a:t>Type C – Small, </a:t>
            </a:r>
            <a:r>
              <a:rPr lang="en-IN" dirty="0" err="1" smtClean="0"/>
              <a:t>unmyelinated</a:t>
            </a:r>
            <a:r>
              <a:rPr lang="en-IN" dirty="0" smtClean="0"/>
              <a:t> fibres (~0.5 m/s)</a:t>
            </a:r>
          </a:p>
          <a:p>
            <a:pPr lvl="2"/>
            <a:endParaRPr lang="en-IN" dirty="0" smtClean="0"/>
          </a:p>
          <a:p>
            <a:pPr lvl="2"/>
            <a:r>
              <a:rPr lang="en-IN" dirty="0" smtClean="0"/>
              <a:t>Myelin sheath – A sheath which may cover nerve fibres; it helps in faster conduction of electrical impulses.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2071678"/>
            <a:ext cx="5829312" cy="294004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Central Nervous System 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452596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cerebrum consists of two hemispheres, joined by a large bundle of axons called the corpus </a:t>
            </a:r>
            <a:r>
              <a:rPr lang="en-IN" dirty="0" err="1" smtClean="0"/>
              <a:t>callosum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The hemispheres are also connected by a smaller bundle of fibres called the anterior </a:t>
            </a:r>
            <a:r>
              <a:rPr lang="en-IN" dirty="0" err="1" smtClean="0"/>
              <a:t>commisure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il_fi" descr="http://upload.wikimedia.org/wikipedia/commons/thumb/2/2b/Illu_cerebrum_lobes.jpg/244px-Illu_cerebrum_lobe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596" y="2000240"/>
            <a:ext cx="414340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857364"/>
            <a:ext cx="363855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Lobes of Cerebrum: Frontal lobe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frontal lobe</a:t>
            </a:r>
            <a:r>
              <a:rPr lang="en-US" dirty="0" smtClean="0"/>
              <a:t> is in the front of each cerebral. </a:t>
            </a:r>
          </a:p>
          <a:p>
            <a:r>
              <a:rPr lang="en-US" dirty="0" smtClean="0"/>
              <a:t> It is separated from the parietal lobe by a vertical gap called central </a:t>
            </a:r>
            <a:r>
              <a:rPr lang="en-US" dirty="0" err="1" smtClean="0"/>
              <a:t>sulcus</a:t>
            </a:r>
            <a:r>
              <a:rPr lang="en-US" dirty="0" smtClean="0"/>
              <a:t>, and from the temporal lobe by a deep fold called the lateral (</a:t>
            </a:r>
            <a:r>
              <a:rPr lang="en-US" dirty="0" err="1" smtClean="0"/>
              <a:t>Sylvian</a:t>
            </a:r>
            <a:r>
              <a:rPr lang="en-US" dirty="0" smtClean="0"/>
              <a:t>) </a:t>
            </a:r>
            <a:r>
              <a:rPr lang="en-US" dirty="0" err="1" smtClean="0"/>
              <a:t>sulcus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Frontal lobe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Primary motor cortex, which controls voluntary movements of the body is located in the </a:t>
            </a:r>
            <a:r>
              <a:rPr lang="en-US" dirty="0" err="1" smtClean="0"/>
              <a:t>precentral</a:t>
            </a:r>
            <a:r>
              <a:rPr lang="en-US" dirty="0" smtClean="0"/>
              <a:t> </a:t>
            </a:r>
            <a:r>
              <a:rPr lang="en-US" dirty="0" err="1" smtClean="0"/>
              <a:t>gyrus</a:t>
            </a:r>
            <a:r>
              <a:rPr lang="en-US" dirty="0" smtClean="0"/>
              <a:t>, forming the posterior border of the frontal lobe.</a:t>
            </a:r>
          </a:p>
          <a:p>
            <a:r>
              <a:rPr lang="en-US" dirty="0" smtClean="0"/>
              <a:t>Prefrontal cortex - The </a:t>
            </a:r>
            <a:r>
              <a:rPr lang="en-US" b="1" dirty="0" smtClean="0"/>
              <a:t>prefrontal cortex</a:t>
            </a:r>
            <a:r>
              <a:rPr lang="en-US" dirty="0" smtClean="0"/>
              <a:t> (P.F.C.) is the anterior part of the frontal lobes of the brain, lying in front of the motor and </a:t>
            </a:r>
            <a:r>
              <a:rPr lang="en-US" dirty="0" err="1" smtClean="0"/>
              <a:t>premotor</a:t>
            </a:r>
            <a:r>
              <a:rPr lang="en-US" dirty="0" smtClean="0"/>
              <a:t> areas.</a:t>
            </a:r>
          </a:p>
          <a:p>
            <a:r>
              <a:rPr lang="en-IN" dirty="0" smtClean="0"/>
              <a:t> </a:t>
            </a:r>
            <a:r>
              <a:rPr lang="en-US" dirty="0" smtClean="0"/>
              <a:t>This brain region has been implicated in planning complex cognitive behavior, personality expression, decision making and moderating social behavior – a whole range of activities that are summarily described as executive function.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Lobes of Cerebrum: Parietal lobe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Parietal Lobe - The </a:t>
            </a:r>
            <a:r>
              <a:rPr lang="en-US" sz="2800" b="1" dirty="0" smtClean="0"/>
              <a:t>parietal lobe</a:t>
            </a:r>
            <a:r>
              <a:rPr lang="en-US" sz="2800" dirty="0" smtClean="0"/>
              <a:t> is above the occipital lobe and behind the frontal lobe.</a:t>
            </a:r>
            <a:endParaRPr lang="en-IN" sz="2800" dirty="0" smtClean="0"/>
          </a:p>
          <a:p>
            <a:r>
              <a:rPr lang="en-US" sz="2800" dirty="0" smtClean="0"/>
              <a:t>It consists of the </a:t>
            </a:r>
            <a:r>
              <a:rPr lang="en-US" sz="2800" dirty="0" err="1" smtClean="0"/>
              <a:t>somatosensory</a:t>
            </a:r>
            <a:r>
              <a:rPr lang="en-US" sz="2800" dirty="0" smtClean="0"/>
              <a:t> cortex located at the anterior extreme, in the </a:t>
            </a:r>
            <a:r>
              <a:rPr lang="en-US" sz="2800" dirty="0" err="1" smtClean="0"/>
              <a:t>postcentral</a:t>
            </a:r>
            <a:r>
              <a:rPr lang="en-US" sz="2800" dirty="0" smtClean="0"/>
              <a:t> </a:t>
            </a:r>
            <a:r>
              <a:rPr lang="en-US" sz="2800" dirty="0" err="1" smtClean="0"/>
              <a:t>gyrus</a:t>
            </a:r>
            <a:r>
              <a:rPr lang="en-US" sz="2800" dirty="0" smtClean="0"/>
              <a:t>. The </a:t>
            </a:r>
            <a:r>
              <a:rPr lang="en-US" sz="2800" dirty="0" err="1" smtClean="0"/>
              <a:t>somatosensory</a:t>
            </a:r>
            <a:r>
              <a:rPr lang="en-US" sz="2800" dirty="0" smtClean="0"/>
              <a:t> cortex processes touch information coming from mechanoreceptors located in the skin, muscles and joints. </a:t>
            </a: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Parietal lobe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Inferior parietal lobe consists of areas that process higher aspects of vision like spatial sense. </a:t>
            </a:r>
            <a:endParaRPr lang="en-IN" sz="2800" dirty="0" smtClean="0"/>
          </a:p>
          <a:p>
            <a:r>
              <a:rPr lang="en-US" sz="2800" dirty="0" smtClean="0"/>
              <a:t>By virtue of its strategic location amidst three primary sensory cortices – </a:t>
            </a:r>
            <a:r>
              <a:rPr lang="en-US" sz="2800" dirty="0" err="1" smtClean="0"/>
              <a:t>somatosensory</a:t>
            </a:r>
            <a:r>
              <a:rPr lang="en-US" sz="2800" dirty="0" smtClean="0"/>
              <a:t> cortex, visual cortex and auditory cortex, - inferior parietal lobe as sensory association areas which integrate information from the three sensory modalities and extract abstract concepts. </a:t>
            </a:r>
            <a:endParaRPr lang="en-IN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Lobes of Cerebrum: Temporal lobe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smtClean="0"/>
              <a:t>The </a:t>
            </a:r>
            <a:r>
              <a:rPr lang="en-US" sz="2800" b="1" dirty="0" smtClean="0"/>
              <a:t>temporal lobe</a:t>
            </a:r>
            <a:r>
              <a:rPr lang="en-US" sz="2800" dirty="0" smtClean="0"/>
              <a:t> is located beneath the </a:t>
            </a:r>
            <a:r>
              <a:rPr lang="en-US" sz="2800" dirty="0" err="1" smtClean="0"/>
              <a:t>Sylvian</a:t>
            </a:r>
            <a:r>
              <a:rPr lang="en-US" sz="2800" dirty="0" smtClean="0"/>
              <a:t> fissure, a shared border between the temporal and frontal lobes.</a:t>
            </a:r>
            <a:endParaRPr lang="en-IN" sz="2800" dirty="0" smtClean="0"/>
          </a:p>
          <a:p>
            <a:r>
              <a:rPr lang="en-US" sz="2800" dirty="0" smtClean="0"/>
              <a:t>Primary auditory cortex, involved in auditory processing, is located in the superior part of temporal lobe, bordering on the </a:t>
            </a:r>
            <a:r>
              <a:rPr lang="en-US" sz="2800" dirty="0" err="1" smtClean="0"/>
              <a:t>sylvian</a:t>
            </a:r>
            <a:r>
              <a:rPr lang="en-US" sz="2800" dirty="0" smtClean="0"/>
              <a:t> fissure. </a:t>
            </a:r>
            <a:endParaRPr lang="en-IN" sz="2800" dirty="0" smtClean="0"/>
          </a:p>
          <a:p>
            <a:r>
              <a:rPr lang="en-US" sz="2800" dirty="0" smtClean="0"/>
              <a:t>The temporal lobe contains a deep structure called hippocampus, whose functions include spatial navigation, declarative memory, and memory consolidation.</a:t>
            </a:r>
            <a:endParaRPr lang="en-IN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lobe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5043494" cy="476886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Wernicke's</a:t>
            </a:r>
            <a:r>
              <a:rPr lang="en-US" dirty="0" smtClean="0"/>
              <a:t> area, which spans the region between temporal and parietal lobes, plays a key role, in language understanding, while </a:t>
            </a:r>
            <a:r>
              <a:rPr lang="en-US" dirty="0" err="1" smtClean="0"/>
              <a:t>Broca's</a:t>
            </a:r>
            <a:r>
              <a:rPr lang="en-US" dirty="0" smtClean="0"/>
              <a:t> area, which is in the frontal lobe, is responsible for language production</a:t>
            </a:r>
          </a:p>
          <a:p>
            <a:r>
              <a:rPr lang="en-US" dirty="0" smtClean="0"/>
              <a:t>The inferior part of temporal lobe has cortical areas that are responsible for recognizing complex visual objects, like for example, faces.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428868"/>
            <a:ext cx="328614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3686172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The nervous system can be broadly classified into two major categories</a:t>
            </a:r>
          </a:p>
          <a:p>
            <a:r>
              <a:rPr lang="en-IN" sz="2800" dirty="0" smtClean="0"/>
              <a:t> Central Nervous System (CNS) and</a:t>
            </a:r>
          </a:p>
          <a:p>
            <a:r>
              <a:rPr lang="en-IN" sz="2800" dirty="0" smtClean="0"/>
              <a:t> Peripheral Nervous System (PNS) </a:t>
            </a:r>
            <a:endParaRPr lang="en-IN" sz="2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571480"/>
            <a:ext cx="345757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Lobes of Cerebrum: Occipital lobe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 </a:t>
            </a:r>
            <a:r>
              <a:rPr lang="en-US" b="1" dirty="0" smtClean="0"/>
              <a:t>occipital lobe</a:t>
            </a:r>
            <a:r>
              <a:rPr lang="en-US" dirty="0" smtClean="0"/>
              <a:t> has primary and higher areas of the visual cortex. </a:t>
            </a:r>
            <a:endParaRPr lang="en-IN" dirty="0" smtClean="0"/>
          </a:p>
          <a:p>
            <a:r>
              <a:rPr lang="en-US" dirty="0" smtClean="0"/>
              <a:t>The primary visual cortex is commonly called V1 (visual one). It is partly located in the medial side of occipital lobe and partly in the posterior pole of the occipital </a:t>
            </a:r>
            <a:r>
              <a:rPr lang="en-US" dirty="0" err="1" smtClean="0"/>
              <a:t>lobel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V1 is often also called striate cortex because it can be identified by a large stripe of myelin, the </a:t>
            </a:r>
            <a:r>
              <a:rPr lang="en-US" dirty="0" err="1" smtClean="0"/>
              <a:t>Stria</a:t>
            </a:r>
            <a:r>
              <a:rPr lang="en-US" dirty="0" smtClean="0"/>
              <a:t> of </a:t>
            </a:r>
            <a:r>
              <a:rPr lang="en-US" dirty="0" err="1" smtClean="0"/>
              <a:t>Gennari</a:t>
            </a:r>
            <a:r>
              <a:rPr lang="en-US" dirty="0" smtClean="0"/>
              <a:t>. Visually driven regions outside V1 are called </a:t>
            </a:r>
            <a:r>
              <a:rPr lang="en-US" dirty="0" err="1" smtClean="0"/>
              <a:t>extrastriate</a:t>
            </a:r>
            <a:r>
              <a:rPr lang="en-US" dirty="0" smtClean="0"/>
              <a:t> cortex. 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Occipital lobe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many </a:t>
            </a:r>
            <a:r>
              <a:rPr lang="en-US" sz="2800" dirty="0" err="1" smtClean="0"/>
              <a:t>extrastriate</a:t>
            </a:r>
            <a:r>
              <a:rPr lang="en-US" sz="2800" dirty="0" smtClean="0"/>
              <a:t> regions, and these are specialized for different visual tasks, such as </a:t>
            </a:r>
            <a:r>
              <a:rPr lang="en-US" sz="2800" dirty="0" err="1" smtClean="0"/>
              <a:t>visuospatial</a:t>
            </a:r>
            <a:r>
              <a:rPr lang="en-US" sz="2800" dirty="0" smtClean="0"/>
              <a:t> processing, color discrimination and motion perception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Secondary and higher visual cortical areas extend from the occipital lobe and are spread over the neighboring parietal lobe.</a:t>
            </a:r>
            <a:endParaRPr lang="en-IN" sz="24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Brain Structures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t="7985"/>
          <a:stretch>
            <a:fillRect/>
          </a:stretch>
        </p:blipFill>
        <p:spPr bwMode="auto">
          <a:xfrm>
            <a:off x="857224" y="1643050"/>
            <a:ext cx="33337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643050"/>
            <a:ext cx="1905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Picture1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3143240" y="3786190"/>
            <a:ext cx="2624454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Thalamus and Hypothalamus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thalamus</a:t>
            </a:r>
            <a:r>
              <a:rPr lang="en-US" dirty="0" smtClean="0"/>
              <a:t> is located between the cerebral cortex and midbrain. It is an important hub through which most sensory information reaches the sensory cortex. </a:t>
            </a:r>
          </a:p>
          <a:p>
            <a:pPr lvl="1"/>
            <a:r>
              <a:rPr lang="en-US" dirty="0" smtClean="0"/>
              <a:t>It is involved in regulation of consciousness, sleep, and alertness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hypothalamus</a:t>
            </a:r>
            <a:r>
              <a:rPr lang="en-US" dirty="0" smtClean="0"/>
              <a:t> is an important structure controlling our autonomous function. It links the nervous system to the endocrine system via the pituitary gland. </a:t>
            </a:r>
          </a:p>
          <a:p>
            <a:pPr lvl="1"/>
            <a:r>
              <a:rPr lang="en-US" dirty="0" smtClean="0"/>
              <a:t>The hypothalamus controls body temperature, hunger, thirst, fatigue, sleep, and circadian cycles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Limbic System and 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The </a:t>
            </a:r>
            <a:r>
              <a:rPr lang="en-US" sz="2800" b="1" dirty="0" smtClean="0"/>
              <a:t>reticular activating system (RAS)</a:t>
            </a:r>
            <a:r>
              <a:rPr lang="en-US" sz="2800" dirty="0" smtClean="0"/>
              <a:t> is an area of the brain  responsible for regulating arousal and sleep-wake transitions.</a:t>
            </a:r>
            <a:endParaRPr lang="en-IN" sz="2800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limbic system</a:t>
            </a:r>
            <a:r>
              <a:rPr lang="en-US" sz="2800" dirty="0" smtClean="0"/>
              <a:t> is a set of brain structures involved in processing emotions, and is closely related to autonomous function. </a:t>
            </a:r>
          </a:p>
          <a:p>
            <a:pPr lvl="1"/>
            <a:r>
              <a:rPr lang="en-US" dirty="0" smtClean="0"/>
              <a:t>This system includes the hippocampus, </a:t>
            </a:r>
            <a:r>
              <a:rPr lang="en-US" dirty="0" err="1" smtClean="0"/>
              <a:t>amygdala</a:t>
            </a:r>
            <a:r>
              <a:rPr lang="en-US" dirty="0" smtClean="0"/>
              <a:t>, anterior thalamic nuclei, septum, limbic cortex and fornix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Amygdala</a:t>
            </a:r>
            <a:r>
              <a:rPr lang="en-US" dirty="0" smtClean="0"/>
              <a:t> and Basal Ganglia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 err="1" smtClean="0"/>
              <a:t>Amygdala</a:t>
            </a:r>
            <a:r>
              <a:rPr lang="en-US" sz="2800" b="1" dirty="0" smtClean="0"/>
              <a:t> </a:t>
            </a:r>
            <a:r>
              <a:rPr lang="en-US" sz="2800" dirty="0" smtClean="0"/>
              <a:t>is an almond-shaped structure is located bilaterally in the medial temporal lobes of the brain. </a:t>
            </a:r>
          </a:p>
          <a:p>
            <a:pPr lvl="1"/>
            <a:r>
              <a:rPr lang="en-US" dirty="0" smtClean="0"/>
              <a:t>A part of the limbic system, this structure is involved in fear conditioning.</a:t>
            </a:r>
            <a:endParaRPr lang="en-IN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basal ganglia</a:t>
            </a:r>
            <a:r>
              <a:rPr lang="en-US" sz="2800" dirty="0" smtClean="0"/>
              <a:t> (or </a:t>
            </a:r>
            <a:r>
              <a:rPr lang="en-US" sz="2800" b="1" dirty="0" smtClean="0"/>
              <a:t>basal nuclei</a:t>
            </a:r>
            <a:r>
              <a:rPr lang="en-US" sz="2800" dirty="0" smtClean="0"/>
              <a:t>) are a deep brain circuit consisting of 6 or 7 nuclei.</a:t>
            </a:r>
          </a:p>
          <a:p>
            <a:pPr lvl="1"/>
            <a:r>
              <a:rPr lang="en-US" dirty="0" smtClean="0"/>
              <a:t> This circuit receives inputs from the cortex and projects back to the cortex</a:t>
            </a:r>
          </a:p>
          <a:p>
            <a:pPr lvl="1"/>
            <a:r>
              <a:rPr lang="en-US" dirty="0" smtClean="0"/>
              <a:t>It has key functions like reward processing, action selection, working memory etc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Diencephalon and </a:t>
            </a:r>
            <a:r>
              <a:rPr lang="en-US" dirty="0" err="1" smtClean="0"/>
              <a:t>Rhomencephalon</a:t>
            </a:r>
            <a:endParaRPr lang="en-IN" dirty="0"/>
          </a:p>
        </p:txBody>
      </p:sp>
      <p:pic>
        <p:nvPicPr>
          <p:cNvPr id="27651" name="Picture 38" descr="pic2.png"/>
          <p:cNvPicPr>
            <a:picLocks noChangeAspect="1" noChangeArrowheads="1"/>
          </p:cNvPicPr>
          <p:nvPr/>
        </p:nvPicPr>
        <p:blipFill>
          <a:blip r:embed="rId2"/>
          <a:srcRect l="23558" t="30000" r="25641" b="18333"/>
          <a:stretch>
            <a:fillRect/>
          </a:stretch>
        </p:blipFill>
        <p:spPr bwMode="auto">
          <a:xfrm>
            <a:off x="4572000" y="1714488"/>
            <a:ext cx="3376615" cy="2143140"/>
          </a:xfrm>
          <a:prstGeom prst="rect">
            <a:avLst/>
          </a:prstGeom>
          <a:noFill/>
        </p:spPr>
      </p:pic>
      <p:pic>
        <p:nvPicPr>
          <p:cNvPr id="27650" name="Picture 43" descr="pic3.png"/>
          <p:cNvPicPr>
            <a:picLocks noChangeAspect="1" noChangeArrowheads="1"/>
          </p:cNvPicPr>
          <p:nvPr/>
        </p:nvPicPr>
        <p:blipFill>
          <a:blip r:embed="rId3"/>
          <a:srcRect l="5498" r="19835" b="14241"/>
          <a:stretch>
            <a:fillRect/>
          </a:stretch>
        </p:blipFill>
        <p:spPr bwMode="auto">
          <a:xfrm>
            <a:off x="785786" y="1643050"/>
            <a:ext cx="3105150" cy="2638425"/>
          </a:xfrm>
          <a:prstGeom prst="rect">
            <a:avLst/>
          </a:prstGeom>
          <a:noFill/>
        </p:spPr>
      </p:pic>
      <p:pic>
        <p:nvPicPr>
          <p:cNvPr id="27649" name="Picture 64"/>
          <p:cNvPicPr>
            <a:picLocks noChangeAspect="1" noChangeArrowheads="1"/>
          </p:cNvPicPr>
          <p:nvPr/>
        </p:nvPicPr>
        <p:blipFill>
          <a:blip r:embed="rId4"/>
          <a:srcRect t="75459" r="48293"/>
          <a:stretch>
            <a:fillRect/>
          </a:stretch>
        </p:blipFill>
        <p:spPr bwMode="auto">
          <a:xfrm>
            <a:off x="3428992" y="3929066"/>
            <a:ext cx="2162175" cy="1400175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486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57200" y="626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The brain stem is a sort of a bridge area between the cerebrum and the spinal cord. It comprises of three regions: midbrain, medulla oblongata and </a:t>
            </a:r>
            <a:r>
              <a:rPr lang="en-US" dirty="0" err="1" smtClean="0"/>
              <a:t>pons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It consists of a lot of important control centers and anatomical features.</a:t>
            </a:r>
          </a:p>
          <a:p>
            <a:pPr lvl="0"/>
            <a:r>
              <a:rPr lang="en-US" dirty="0" smtClean="0"/>
              <a:t> Centers for controlling cardiac and respiratory function; for regulating sleep and arousal; for controlling eating and drinking  are located here. 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Medulla and Pons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/>
              <a:t>Medulla</a:t>
            </a:r>
            <a:r>
              <a:rPr lang="en-US" dirty="0" smtClean="0"/>
              <a:t> is a direct </a:t>
            </a:r>
            <a:r>
              <a:rPr lang="en-US" dirty="0" err="1" smtClean="0"/>
              <a:t>rostral</a:t>
            </a:r>
            <a:r>
              <a:rPr lang="en-US" dirty="0" smtClean="0"/>
              <a:t> (“towards nose”) extension of the spinal cord. Its primary functions include:  regulation of blood pressure and respiration. </a:t>
            </a:r>
            <a:endParaRPr lang="en-IN" dirty="0" smtClean="0"/>
          </a:p>
          <a:p>
            <a:pPr lvl="0"/>
            <a:r>
              <a:rPr lang="en-US" dirty="0" smtClean="0"/>
              <a:t>The </a:t>
            </a:r>
            <a:r>
              <a:rPr lang="en-US" b="1" dirty="0" err="1" smtClean="0"/>
              <a:t>pons</a:t>
            </a:r>
            <a:r>
              <a:rPr lang="en-US" dirty="0" smtClean="0"/>
              <a:t> is a </a:t>
            </a:r>
            <a:r>
              <a:rPr lang="en-US" dirty="0" err="1" smtClean="0"/>
              <a:t>a</a:t>
            </a:r>
            <a:r>
              <a:rPr lang="en-US" dirty="0" smtClean="0"/>
              <a:t> part of the brain stem, located below the midbrain and above medulla oblongata. </a:t>
            </a:r>
          </a:p>
          <a:p>
            <a:pPr lvl="1"/>
            <a:r>
              <a:rPr lang="en-US" dirty="0" smtClean="0"/>
              <a:t>It consists of wiring that carries: </a:t>
            </a:r>
          </a:p>
          <a:p>
            <a:pPr lvl="2"/>
            <a:r>
              <a:rPr lang="en-US" dirty="0" smtClean="0"/>
              <a:t>1) motor signals from the cerebrum down to the cerebellum and medulla, and </a:t>
            </a:r>
          </a:p>
          <a:p>
            <a:pPr lvl="2"/>
            <a:r>
              <a:rPr lang="en-US" dirty="0" smtClean="0"/>
              <a:t>2) sensory signals from the body into the thalamus.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Cerebellum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The </a:t>
            </a:r>
            <a:r>
              <a:rPr lang="en-US" sz="2800" b="1" dirty="0" smtClean="0"/>
              <a:t>cerebellum</a:t>
            </a:r>
            <a:r>
              <a:rPr lang="en-US" sz="2800" dirty="0" smtClean="0"/>
              <a:t> (Latin for </a:t>
            </a:r>
            <a:r>
              <a:rPr lang="en-US" sz="2800" i="1" dirty="0" smtClean="0"/>
              <a:t>little brain</a:t>
            </a:r>
            <a:r>
              <a:rPr lang="en-US" sz="2800" dirty="0" smtClean="0"/>
              <a:t>) is a distinct structure located </a:t>
            </a:r>
            <a:r>
              <a:rPr lang="en-US" sz="2800" dirty="0" err="1" smtClean="0"/>
              <a:t>posteriorly</a:t>
            </a:r>
            <a:r>
              <a:rPr lang="en-US" sz="2800" dirty="0" smtClean="0"/>
              <a:t> under the hemispheres.</a:t>
            </a:r>
          </a:p>
          <a:p>
            <a:pPr lvl="0"/>
            <a:r>
              <a:rPr lang="en-US" sz="2800" dirty="0" smtClean="0"/>
              <a:t>It is generally thought of as a motor control unit, though its role in cognitive and affective function is well-established. </a:t>
            </a:r>
          </a:p>
          <a:p>
            <a:pPr lvl="0"/>
            <a:r>
              <a:rPr lang="en-US" sz="2800" dirty="0" smtClean="0"/>
              <a:t>It is involved in control of fine movement, equilibrium, posture, and motor learning.</a:t>
            </a:r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Nervous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10000"/>
          </a:bodyPr>
          <a:lstStyle/>
          <a:p>
            <a:pPr lvl="1"/>
            <a:endParaRPr lang="en-IN" b="1" dirty="0" smtClean="0"/>
          </a:p>
          <a:p>
            <a:pPr lvl="1"/>
            <a:r>
              <a:rPr lang="en-IN" b="1" dirty="0" smtClean="0"/>
              <a:t>Brain</a:t>
            </a:r>
            <a:br>
              <a:rPr lang="en-IN" b="1" dirty="0" smtClean="0"/>
            </a:br>
            <a:r>
              <a:rPr lang="en-IN" dirty="0" smtClean="0"/>
              <a:t>The brain consists of the cerebrum, cerebellum and brain stem (containing the midbrain, </a:t>
            </a:r>
            <a:r>
              <a:rPr lang="en-IN" dirty="0" err="1" smtClean="0"/>
              <a:t>pons</a:t>
            </a:r>
            <a:r>
              <a:rPr lang="en-IN" dirty="0" smtClean="0"/>
              <a:t> and medulla oblongata).	</a:t>
            </a:r>
            <a:endParaRPr lang="en-IN" sz="2400" dirty="0" smtClean="0"/>
          </a:p>
          <a:p>
            <a:pPr lvl="1"/>
            <a:r>
              <a:rPr lang="en-IN" b="1" dirty="0" smtClean="0"/>
              <a:t>Spinal Cord  	</a:t>
            </a:r>
            <a:br>
              <a:rPr lang="en-IN" b="1" dirty="0" smtClean="0"/>
            </a:br>
            <a:r>
              <a:rPr lang="en-US" dirty="0" smtClean="0"/>
              <a:t>The </a:t>
            </a:r>
            <a:r>
              <a:rPr lang="en-US" b="1" dirty="0" smtClean="0"/>
              <a:t>spinal cord</a:t>
            </a:r>
            <a:r>
              <a:rPr lang="en-US" dirty="0" smtClean="0"/>
              <a:t> is a long, thin, tubular bundle of nervous tissue and support cells that extends from the brain (the medulla oblongata specifically).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The brain and spinal cord together make up the central nervous system (CNS).</a:t>
            </a:r>
            <a:endParaRPr lang="en-IN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Spinal 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b="1" dirty="0" smtClean="0"/>
              <a:t>spinal cord</a:t>
            </a:r>
            <a:r>
              <a:rPr lang="en-US" dirty="0" smtClean="0"/>
              <a:t> is a long, tail-like bundle of nerve fibers that extends from the brain (the medulla oblongata specifically) along the spine. It has three key functions:</a:t>
            </a:r>
            <a:endParaRPr lang="en-IN" sz="2800" dirty="0" smtClean="0"/>
          </a:p>
          <a:p>
            <a:pPr lvl="1"/>
            <a:r>
              <a:rPr lang="en-US" dirty="0" smtClean="0"/>
              <a:t>Carrying motor signals from the brain to the muscle</a:t>
            </a:r>
            <a:endParaRPr lang="en-IN" sz="2400" dirty="0" smtClean="0"/>
          </a:p>
          <a:p>
            <a:pPr lvl="1"/>
            <a:r>
              <a:rPr lang="en-US" dirty="0" smtClean="0"/>
              <a:t>Carrying sensory information in the reverse direction</a:t>
            </a:r>
            <a:endParaRPr lang="en-IN" sz="2400" dirty="0" smtClean="0"/>
          </a:p>
          <a:p>
            <a:pPr lvl="1"/>
            <a:r>
              <a:rPr lang="en-US" dirty="0" smtClean="0"/>
              <a:t>Coordinating reflexes</a:t>
            </a:r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Nervous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peripheral nervous system is divided into two parts –</a:t>
            </a:r>
          </a:p>
          <a:p>
            <a:pPr lvl="1"/>
            <a:r>
              <a:rPr lang="en-IN" dirty="0" smtClean="0"/>
              <a:t> Somatic nervous system and </a:t>
            </a:r>
          </a:p>
          <a:p>
            <a:pPr lvl="1"/>
            <a:r>
              <a:rPr lang="en-IN" dirty="0" smtClean="0"/>
              <a:t>Autonomic nervous system.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Somatic Nervous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somatic nervous system performs two major functions – sensory and motor. </a:t>
            </a:r>
          </a:p>
          <a:p>
            <a:r>
              <a:rPr lang="en-IN" dirty="0" smtClean="0"/>
              <a:t>The sensory nerves innervate skin, muscles and joints, and provide information about muscle and limb position, etc</a:t>
            </a:r>
          </a:p>
          <a:p>
            <a:r>
              <a:rPr lang="en-IN" dirty="0" smtClean="0"/>
              <a:t>It is majorly composed of 12 cranial nerves and 33 spinal nerves.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Autonomic Nervous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autonomic nervous system can be classified into two major parts – </a:t>
            </a:r>
          </a:p>
          <a:p>
            <a:pPr lvl="1"/>
            <a:r>
              <a:rPr lang="en-IN" dirty="0" smtClean="0"/>
              <a:t>Sympathetic Nervous system</a:t>
            </a:r>
          </a:p>
          <a:p>
            <a:pPr lvl="1"/>
            <a:r>
              <a:rPr lang="en-IN" dirty="0" smtClean="0"/>
              <a:t>Parasympathetic Nervous systems. </a:t>
            </a:r>
          </a:p>
          <a:p>
            <a:pPr lvl="1"/>
            <a:r>
              <a:rPr lang="en-IN" dirty="0" smtClean="0"/>
              <a:t>Enteric  Nervous system</a:t>
            </a:r>
          </a:p>
          <a:p>
            <a:pPr lvl="1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Autonomic Nervous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sz="3300" dirty="0" smtClean="0"/>
              <a:t>The sympathetic system participates in the body’s reaction to stress, and helps in reacting to an emergency (“fight or flight”) situation. </a:t>
            </a:r>
          </a:p>
          <a:p>
            <a:r>
              <a:rPr lang="en-IN" sz="3300" dirty="0" smtClean="0"/>
              <a:t>The parasympathetic system conserves body resources and maintains homeostasis. About 75% of all parasympathetic nerve fibres are in the </a:t>
            </a:r>
            <a:r>
              <a:rPr lang="en-IN" sz="3300" dirty="0" err="1" smtClean="0"/>
              <a:t>vagus</a:t>
            </a:r>
            <a:r>
              <a:rPr lang="en-IN" sz="3300" dirty="0" smtClean="0"/>
              <a:t> nerve.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800" dirty="0" smtClean="0"/>
              <a:t>Example – Sympathetic nerves control the sudden increase in heart rate during a stressful situation, whereas the parasympathetic nerves participate in lowering the heart rate during rest.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Autonomic Nervous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A third part of the autonomic nervous system, called the enteric system, specifically controls the smooth muscles in the intestine.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nerve is an enclosed, cable-like bundle of axons (the long, slender projections of neurons) in the peripheral nervous system.</a:t>
            </a:r>
          </a:p>
          <a:p>
            <a:r>
              <a:rPr lang="en-US" dirty="0" smtClean="0"/>
              <a:t> A nerve provides a common pathway for the electrochemical nerve impulses that are transmitted along each of the axons.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1507</Words>
  <Application>Microsoft Office PowerPoint</Application>
  <PresentationFormat>On-screen Show (4:3)</PresentationFormat>
  <Paragraphs>119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Organization of Nervous system</vt:lpstr>
      <vt:lpstr>PowerPoint Presentation</vt:lpstr>
      <vt:lpstr>Central Nervous System</vt:lpstr>
      <vt:lpstr>Peripheral Nervous System</vt:lpstr>
      <vt:lpstr>Somatic Nervous System</vt:lpstr>
      <vt:lpstr>Autonomic Nervous System</vt:lpstr>
      <vt:lpstr>Autonomic Nervous System</vt:lpstr>
      <vt:lpstr>Autonomic Nervous System</vt:lpstr>
      <vt:lpstr>Nerves</vt:lpstr>
      <vt:lpstr>Types of Nerves</vt:lpstr>
      <vt:lpstr>Types of Nerves</vt:lpstr>
      <vt:lpstr>Central Nervous System </vt:lpstr>
      <vt:lpstr>Cerebrum</vt:lpstr>
      <vt:lpstr>Lobes of Cerebrum: Frontal lobe</vt:lpstr>
      <vt:lpstr>Frontal lobe</vt:lpstr>
      <vt:lpstr>Lobes of Cerebrum: Parietal lobe</vt:lpstr>
      <vt:lpstr>Parietal lobe</vt:lpstr>
      <vt:lpstr>Lobes of Cerebrum: Temporal lobe</vt:lpstr>
      <vt:lpstr>Temporal lobe</vt:lpstr>
      <vt:lpstr>Lobes of Cerebrum: Occipital lobe</vt:lpstr>
      <vt:lpstr>Occipital lobe</vt:lpstr>
      <vt:lpstr>Deep Brain Structures</vt:lpstr>
      <vt:lpstr>Thalamus and Hypothalamus</vt:lpstr>
      <vt:lpstr>Limbic System and RAS</vt:lpstr>
      <vt:lpstr>Amygdala and Basal Ganglia</vt:lpstr>
      <vt:lpstr>Diencephalon and Rhomencephalon</vt:lpstr>
      <vt:lpstr>Brain Stem</vt:lpstr>
      <vt:lpstr>Medulla and Pons</vt:lpstr>
      <vt:lpstr>Cerebellum</vt:lpstr>
      <vt:lpstr>Spinal Cord</vt:lpstr>
    </vt:vector>
  </TitlesOfParts>
  <Company>School of Biosciences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Neuron- The Basic unit of Nervous system</dc:title>
  <dc:creator>Limited User</dc:creator>
  <cp:lastModifiedBy>SRINIVASAN</cp:lastModifiedBy>
  <cp:revision>52</cp:revision>
  <dcterms:created xsi:type="dcterms:W3CDTF">2012-02-28T15:36:25Z</dcterms:created>
  <dcterms:modified xsi:type="dcterms:W3CDTF">2020-08-12T11:54:42Z</dcterms:modified>
</cp:coreProperties>
</file>