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59" r:id="rId3"/>
    <p:sldId id="258" r:id="rId4"/>
    <p:sldId id="290" r:id="rId5"/>
    <p:sldId id="291" r:id="rId6"/>
    <p:sldId id="260" r:id="rId7"/>
    <p:sldId id="261" r:id="rId8"/>
    <p:sldId id="257" r:id="rId9"/>
    <p:sldId id="268" r:id="rId10"/>
    <p:sldId id="269" r:id="rId11"/>
    <p:sldId id="270" r:id="rId12"/>
    <p:sldId id="271" r:id="rId13"/>
    <p:sldId id="272" r:id="rId14"/>
    <p:sldId id="273" r:id="rId15"/>
    <p:sldId id="274" r:id="rId16"/>
    <p:sldId id="275" r:id="rId17"/>
    <p:sldId id="276" r:id="rId18"/>
    <p:sldId id="277" r:id="rId19"/>
    <p:sldId id="281" r:id="rId20"/>
    <p:sldId id="265" r:id="rId21"/>
    <p:sldId id="280" r:id="rId22"/>
    <p:sldId id="278" r:id="rId23"/>
    <p:sldId id="262" r:id="rId24"/>
    <p:sldId id="264" r:id="rId25"/>
    <p:sldId id="282" r:id="rId26"/>
    <p:sldId id="292" r:id="rId27"/>
    <p:sldId id="284" r:id="rId28"/>
    <p:sldId id="300" r:id="rId29"/>
    <p:sldId id="301" r:id="rId30"/>
    <p:sldId id="302" r:id="rId31"/>
    <p:sldId id="303" r:id="rId32"/>
    <p:sldId id="304" r:id="rId33"/>
    <p:sldId id="305" r:id="rId34"/>
    <p:sldId id="306" r:id="rId35"/>
    <p:sldId id="307" r:id="rId36"/>
    <p:sldId id="308" r:id="rId37"/>
    <p:sldId id="309" r:id="rId38"/>
    <p:sldId id="285" r:id="rId39"/>
    <p:sldId id="286" r:id="rId40"/>
    <p:sldId id="288" r:id="rId41"/>
    <p:sldId id="287" r:id="rId42"/>
    <p:sldId id="289" r:id="rId43"/>
    <p:sldId id="293" r:id="rId44"/>
    <p:sldId id="295" r:id="rId45"/>
    <p:sldId id="310" r:id="rId46"/>
    <p:sldId id="296" r:id="rId47"/>
    <p:sldId id="297" r:id="rId48"/>
    <p:sldId id="298" r:id="rId49"/>
    <p:sldId id="321" r:id="rId50"/>
    <p:sldId id="322" r:id="rId51"/>
    <p:sldId id="323" r:id="rId52"/>
    <p:sldId id="324" r:id="rId53"/>
    <p:sldId id="294" r:id="rId54"/>
    <p:sldId id="312" r:id="rId55"/>
    <p:sldId id="313" r:id="rId56"/>
    <p:sldId id="325" r:id="rId57"/>
    <p:sldId id="326" r:id="rId58"/>
    <p:sldId id="314" r:id="rId59"/>
    <p:sldId id="315" r:id="rId60"/>
    <p:sldId id="316" r:id="rId61"/>
    <p:sldId id="317" r:id="rId62"/>
    <p:sldId id="318" r:id="rId63"/>
    <p:sldId id="319" r:id="rId64"/>
    <p:sldId id="320"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3" d="100"/>
          <a:sy n="73" d="100"/>
        </p:scale>
        <p:origin x="696" y="72"/>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9E5CD9-4898-4101-95D5-67179D0BEA67}" type="datetimeFigureOut">
              <a:rPr lang="en-US" smtClean="0"/>
              <a:pPr/>
              <a:t>9/21/2020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F304DC-487D-4CC5-96CE-4F523D3EA69E}" type="slidenum">
              <a:rPr lang="en-US" smtClean="0"/>
              <a:pPr/>
              <a:t>‹#›</a:t>
            </a:fld>
            <a:endParaRPr lang="en-US"/>
          </a:p>
        </p:txBody>
      </p:sp>
    </p:spTree>
    <p:extLst>
      <p:ext uri="{BB962C8B-B14F-4D97-AF65-F5344CB8AC3E}">
        <p14:creationId xmlns:p14="http://schemas.microsoft.com/office/powerpoint/2010/main" val="241461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AA424D-4E13-432A-8A00-388B89384837}" type="slidenum">
              <a:rPr lang="en-US" smtClean="0"/>
              <a:pPr/>
              <a:t>19</a:t>
            </a:fld>
            <a:endParaRPr lang="en-US"/>
          </a:p>
        </p:txBody>
      </p:sp>
    </p:spTree>
    <p:extLst>
      <p:ext uri="{BB962C8B-B14F-4D97-AF65-F5344CB8AC3E}">
        <p14:creationId xmlns:p14="http://schemas.microsoft.com/office/powerpoint/2010/main" val="899590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F304DC-487D-4CC5-96CE-4F523D3EA69E}"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764FF0-494F-4359-A22A-5A7546064A69}" type="datetimeFigureOut">
              <a:rPr lang="en-US" smtClean="0"/>
              <a:pPr/>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92A75-38B1-403C-B2F5-9B3CA986713E}" type="slidenum">
              <a:rPr lang="en-US" smtClean="0"/>
              <a:pPr/>
              <a:t>‹#›</a:t>
            </a:fld>
            <a:endParaRPr lang="en-US"/>
          </a:p>
        </p:txBody>
      </p:sp>
    </p:spTree>
    <p:extLst>
      <p:ext uri="{BB962C8B-B14F-4D97-AF65-F5344CB8AC3E}">
        <p14:creationId xmlns:p14="http://schemas.microsoft.com/office/powerpoint/2010/main" val="2329633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64FF0-494F-4359-A22A-5A7546064A69}" type="datetimeFigureOut">
              <a:rPr lang="en-US" smtClean="0"/>
              <a:pPr/>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92A75-38B1-403C-B2F5-9B3CA986713E}" type="slidenum">
              <a:rPr lang="en-US" smtClean="0"/>
              <a:pPr/>
              <a:t>‹#›</a:t>
            </a:fld>
            <a:endParaRPr lang="en-US"/>
          </a:p>
        </p:txBody>
      </p:sp>
    </p:spTree>
    <p:extLst>
      <p:ext uri="{BB962C8B-B14F-4D97-AF65-F5344CB8AC3E}">
        <p14:creationId xmlns:p14="http://schemas.microsoft.com/office/powerpoint/2010/main" val="3923470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64FF0-494F-4359-A22A-5A7546064A69}" type="datetimeFigureOut">
              <a:rPr lang="en-US" smtClean="0"/>
              <a:pPr/>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92A75-38B1-403C-B2F5-9B3CA986713E}" type="slidenum">
              <a:rPr lang="en-US" smtClean="0"/>
              <a:pPr/>
              <a:t>‹#›</a:t>
            </a:fld>
            <a:endParaRPr lang="en-US"/>
          </a:p>
        </p:txBody>
      </p:sp>
    </p:spTree>
    <p:extLst>
      <p:ext uri="{BB962C8B-B14F-4D97-AF65-F5344CB8AC3E}">
        <p14:creationId xmlns:p14="http://schemas.microsoft.com/office/powerpoint/2010/main" val="59383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64FF0-494F-4359-A22A-5A7546064A69}" type="datetimeFigureOut">
              <a:rPr lang="en-US" smtClean="0"/>
              <a:pPr/>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92A75-38B1-403C-B2F5-9B3CA986713E}" type="slidenum">
              <a:rPr lang="en-US" smtClean="0"/>
              <a:pPr/>
              <a:t>‹#›</a:t>
            </a:fld>
            <a:endParaRPr lang="en-US"/>
          </a:p>
        </p:txBody>
      </p:sp>
    </p:spTree>
    <p:extLst>
      <p:ext uri="{BB962C8B-B14F-4D97-AF65-F5344CB8AC3E}">
        <p14:creationId xmlns:p14="http://schemas.microsoft.com/office/powerpoint/2010/main" val="3447648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764FF0-494F-4359-A22A-5A7546064A69}" type="datetimeFigureOut">
              <a:rPr lang="en-US" smtClean="0"/>
              <a:pPr/>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92A75-38B1-403C-B2F5-9B3CA986713E}" type="slidenum">
              <a:rPr lang="en-US" smtClean="0"/>
              <a:pPr/>
              <a:t>‹#›</a:t>
            </a:fld>
            <a:endParaRPr lang="en-US"/>
          </a:p>
        </p:txBody>
      </p:sp>
    </p:spTree>
    <p:extLst>
      <p:ext uri="{BB962C8B-B14F-4D97-AF65-F5344CB8AC3E}">
        <p14:creationId xmlns:p14="http://schemas.microsoft.com/office/powerpoint/2010/main" val="4233871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764FF0-494F-4359-A22A-5A7546064A69}" type="datetimeFigureOut">
              <a:rPr lang="en-US" smtClean="0"/>
              <a:pPr/>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92A75-38B1-403C-B2F5-9B3CA986713E}" type="slidenum">
              <a:rPr lang="en-US" smtClean="0"/>
              <a:pPr/>
              <a:t>‹#›</a:t>
            </a:fld>
            <a:endParaRPr lang="en-US"/>
          </a:p>
        </p:txBody>
      </p:sp>
    </p:spTree>
    <p:extLst>
      <p:ext uri="{BB962C8B-B14F-4D97-AF65-F5344CB8AC3E}">
        <p14:creationId xmlns:p14="http://schemas.microsoft.com/office/powerpoint/2010/main" val="770882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764FF0-494F-4359-A22A-5A7546064A69}" type="datetimeFigureOut">
              <a:rPr lang="en-US" smtClean="0"/>
              <a:pPr/>
              <a:t>9/21/2020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D92A75-38B1-403C-B2F5-9B3CA986713E}" type="slidenum">
              <a:rPr lang="en-US" smtClean="0"/>
              <a:pPr/>
              <a:t>‹#›</a:t>
            </a:fld>
            <a:endParaRPr lang="en-US"/>
          </a:p>
        </p:txBody>
      </p:sp>
    </p:spTree>
    <p:extLst>
      <p:ext uri="{BB962C8B-B14F-4D97-AF65-F5344CB8AC3E}">
        <p14:creationId xmlns:p14="http://schemas.microsoft.com/office/powerpoint/2010/main" val="2819476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764FF0-494F-4359-A22A-5A7546064A69}" type="datetimeFigureOut">
              <a:rPr lang="en-US" smtClean="0"/>
              <a:pPr/>
              <a:t>9/21/2020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D92A75-38B1-403C-B2F5-9B3CA986713E}" type="slidenum">
              <a:rPr lang="en-US" smtClean="0"/>
              <a:pPr/>
              <a:t>‹#›</a:t>
            </a:fld>
            <a:endParaRPr lang="en-US"/>
          </a:p>
        </p:txBody>
      </p:sp>
    </p:spTree>
    <p:extLst>
      <p:ext uri="{BB962C8B-B14F-4D97-AF65-F5344CB8AC3E}">
        <p14:creationId xmlns:p14="http://schemas.microsoft.com/office/powerpoint/2010/main" val="1174186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764FF0-494F-4359-A22A-5A7546064A69}" type="datetimeFigureOut">
              <a:rPr lang="en-US" smtClean="0"/>
              <a:pPr/>
              <a:t>9/21/2020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D92A75-38B1-403C-B2F5-9B3CA986713E}" type="slidenum">
              <a:rPr lang="en-US" smtClean="0"/>
              <a:pPr/>
              <a:t>‹#›</a:t>
            </a:fld>
            <a:endParaRPr lang="en-US"/>
          </a:p>
        </p:txBody>
      </p:sp>
    </p:spTree>
    <p:extLst>
      <p:ext uri="{BB962C8B-B14F-4D97-AF65-F5344CB8AC3E}">
        <p14:creationId xmlns:p14="http://schemas.microsoft.com/office/powerpoint/2010/main" val="3290803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764FF0-494F-4359-A22A-5A7546064A69}" type="datetimeFigureOut">
              <a:rPr lang="en-US" smtClean="0"/>
              <a:pPr/>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92A75-38B1-403C-B2F5-9B3CA986713E}" type="slidenum">
              <a:rPr lang="en-US" smtClean="0"/>
              <a:pPr/>
              <a:t>‹#›</a:t>
            </a:fld>
            <a:endParaRPr lang="en-US"/>
          </a:p>
        </p:txBody>
      </p:sp>
    </p:spTree>
    <p:extLst>
      <p:ext uri="{BB962C8B-B14F-4D97-AF65-F5344CB8AC3E}">
        <p14:creationId xmlns:p14="http://schemas.microsoft.com/office/powerpoint/2010/main" val="564930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764FF0-494F-4359-A22A-5A7546064A69}" type="datetimeFigureOut">
              <a:rPr lang="en-US" smtClean="0"/>
              <a:pPr/>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92A75-38B1-403C-B2F5-9B3CA986713E}" type="slidenum">
              <a:rPr lang="en-US" smtClean="0"/>
              <a:pPr/>
              <a:t>‹#›</a:t>
            </a:fld>
            <a:endParaRPr lang="en-US"/>
          </a:p>
        </p:txBody>
      </p:sp>
    </p:spTree>
    <p:extLst>
      <p:ext uri="{BB962C8B-B14F-4D97-AF65-F5344CB8AC3E}">
        <p14:creationId xmlns:p14="http://schemas.microsoft.com/office/powerpoint/2010/main" val="3222598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764FF0-494F-4359-A22A-5A7546064A69}" type="datetimeFigureOut">
              <a:rPr lang="en-US" smtClean="0"/>
              <a:pPr/>
              <a:t>9/21/2020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D92A75-38B1-403C-B2F5-9B3CA986713E}" type="slidenum">
              <a:rPr lang="en-US" smtClean="0"/>
              <a:pPr/>
              <a:t>‹#›</a:t>
            </a:fld>
            <a:endParaRPr lang="en-US"/>
          </a:p>
        </p:txBody>
      </p:sp>
    </p:spTree>
    <p:extLst>
      <p:ext uri="{BB962C8B-B14F-4D97-AF65-F5344CB8AC3E}">
        <p14:creationId xmlns:p14="http://schemas.microsoft.com/office/powerpoint/2010/main" val="2552553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Neuron- The Electrically active cells in Nervous system</a:t>
            </a:r>
            <a:endParaRPr lang="en-US" dirty="0"/>
          </a:p>
        </p:txBody>
      </p:sp>
      <p:sp>
        <p:nvSpPr>
          <p:cNvPr id="3" name="Subtitle 2"/>
          <p:cNvSpPr>
            <a:spLocks noGrp="1"/>
          </p:cNvSpPr>
          <p:nvPr>
            <p:ph type="subTitle" idx="1"/>
          </p:nvPr>
        </p:nvSpPr>
        <p:spPr/>
        <p:txBody>
          <a:bodyPr/>
          <a:lstStyle/>
          <a:p>
            <a:r>
              <a:rPr lang="en-US" dirty="0" smtClean="0"/>
              <a:t>Description on the Structure and Function of Neuron</a:t>
            </a:r>
            <a:endParaRPr lang="en-US" dirty="0"/>
          </a:p>
        </p:txBody>
      </p:sp>
    </p:spTree>
    <p:extLst>
      <p:ext uri="{BB962C8B-B14F-4D97-AF65-F5344CB8AC3E}">
        <p14:creationId xmlns:p14="http://schemas.microsoft.com/office/powerpoint/2010/main" val="33545281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457200" y="1600200"/>
            <a:ext cx="8153400" cy="4525963"/>
          </a:xfrm>
        </p:spPr>
        <p:txBody>
          <a:bodyPr>
            <a:normAutofit/>
          </a:bodyPr>
          <a:lstStyle/>
          <a:p>
            <a:r>
              <a:rPr lang="en-US" dirty="0" smtClean="0"/>
              <a:t>Thus when </a:t>
            </a:r>
            <a:r>
              <a:rPr lang="en-US" dirty="0"/>
              <a:t>two compartments containing of an ion X, in different concentrations, are separated by a membrane that is selectively permeable to that ion, then, at equilibrium, voltage difference is generated between the two compartments. </a:t>
            </a: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dirty="0"/>
          </a:p>
        </p:txBody>
      </p:sp>
      <p:sp>
        <p:nvSpPr>
          <p:cNvPr id="8" name="Content Placeholder 7"/>
          <p:cNvSpPr>
            <a:spLocks noGrp="1"/>
          </p:cNvSpPr>
          <p:nvPr>
            <p:ph sz="half" idx="1"/>
          </p:nvPr>
        </p:nvSpPr>
        <p:spPr/>
        <p:txBody>
          <a:bodyPr/>
          <a:lstStyle/>
          <a:p>
            <a:pPr>
              <a:lnSpc>
                <a:spcPct val="95000"/>
              </a:lnSpc>
              <a:buClr>
                <a:srgbClr val="EAEAEA"/>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smtClean="0"/>
          </a:p>
          <a:p>
            <a:pPr>
              <a:lnSpc>
                <a:spcPct val="95000"/>
              </a:lnSpc>
              <a:buClr>
                <a:srgbClr val="EAEAEA"/>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If the membrane is permeable to both K+ and </a:t>
            </a:r>
            <a:r>
              <a:rPr lang="en-GB" dirty="0" err="1" smtClean="0"/>
              <a:t>Cl</a:t>
            </a:r>
            <a:r>
              <a:rPr lang="en-GB" dirty="0" smtClean="0"/>
              <a:t>-, both the ionic species will cross the membrane from left to right until the concentrations on both sides become equal.</a:t>
            </a:r>
            <a:endParaRPr lang="en-US" dirty="0" smtClean="0"/>
          </a:p>
        </p:txBody>
      </p:sp>
      <p:sp>
        <p:nvSpPr>
          <p:cNvPr id="10" name="Round Same Side Corner Rectangle 9"/>
          <p:cNvSpPr/>
          <p:nvPr/>
        </p:nvSpPr>
        <p:spPr>
          <a:xfrm rot="10800000">
            <a:off x="4953001" y="2971800"/>
            <a:ext cx="3124200" cy="1676400"/>
          </a:xfrm>
          <a:prstGeom prst="round2Same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10" idx="1"/>
            <a:endCxn id="10" idx="3"/>
          </p:cNvCxnSpPr>
          <p:nvPr/>
        </p:nvCxnSpPr>
        <p:spPr>
          <a:xfrm rot="16200000" flipH="1">
            <a:off x="5676901" y="3810000"/>
            <a:ext cx="1676400" cy="1588"/>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953000" y="3352800"/>
            <a:ext cx="1524000" cy="923330"/>
          </a:xfrm>
          <a:prstGeom prst="rect">
            <a:avLst/>
          </a:prstGeom>
          <a:noFill/>
        </p:spPr>
        <p:txBody>
          <a:bodyPr wrap="square" rtlCol="0">
            <a:spAutoFit/>
          </a:bodyPr>
          <a:lstStyle/>
          <a:p>
            <a:pPr algn="ctr"/>
            <a:r>
              <a:rPr lang="en-US" dirty="0" smtClean="0"/>
              <a:t>High concentration [</a:t>
            </a:r>
            <a:r>
              <a:rPr lang="en-US" dirty="0" err="1" smtClean="0"/>
              <a:t>KCl</a:t>
            </a:r>
            <a:r>
              <a:rPr lang="en-US" dirty="0" smtClean="0"/>
              <a:t>]</a:t>
            </a:r>
            <a:endParaRPr lang="en-US" dirty="0"/>
          </a:p>
        </p:txBody>
      </p:sp>
      <p:sp>
        <p:nvSpPr>
          <p:cNvPr id="14" name="TextBox 13"/>
          <p:cNvSpPr txBox="1"/>
          <p:nvPr/>
        </p:nvSpPr>
        <p:spPr>
          <a:xfrm>
            <a:off x="6553200" y="3352800"/>
            <a:ext cx="1524000" cy="923330"/>
          </a:xfrm>
          <a:prstGeom prst="rect">
            <a:avLst/>
          </a:prstGeom>
          <a:noFill/>
        </p:spPr>
        <p:txBody>
          <a:bodyPr wrap="square" rtlCol="0">
            <a:spAutoFit/>
          </a:bodyPr>
          <a:lstStyle/>
          <a:p>
            <a:pPr algn="ctr"/>
            <a:r>
              <a:rPr lang="en-US" dirty="0" smtClean="0"/>
              <a:t>Low concentration [</a:t>
            </a:r>
            <a:r>
              <a:rPr lang="en-US" dirty="0" err="1" smtClean="0"/>
              <a:t>KCl</a:t>
            </a:r>
            <a:r>
              <a:rPr lang="en-US" dirty="0" smtClean="0"/>
              <a:t>]</a:t>
            </a:r>
            <a:endParaRPr lang="en-US" dirty="0"/>
          </a:p>
        </p:txBody>
      </p:sp>
      <p:cxnSp>
        <p:nvCxnSpPr>
          <p:cNvPr id="16" name="Straight Arrow Connector 15"/>
          <p:cNvCxnSpPr/>
          <p:nvPr/>
        </p:nvCxnSpPr>
        <p:spPr>
          <a:xfrm rot="16200000" flipV="1">
            <a:off x="6361906" y="4837906"/>
            <a:ext cx="380999"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800600" y="4953000"/>
            <a:ext cx="3657600" cy="381000"/>
          </a:xfrm>
          <a:prstGeom prst="rect">
            <a:avLst/>
          </a:prstGeom>
          <a:noFill/>
        </p:spPr>
        <p:txBody>
          <a:bodyPr wrap="square" rtlCol="0">
            <a:spAutoFit/>
          </a:bodyPr>
          <a:lstStyle/>
          <a:p>
            <a:pPr algn="ctr"/>
            <a:r>
              <a:rPr lang="en-US" dirty="0" smtClean="0"/>
              <a:t>Permeable membrane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fontScale="92500" lnSpcReduction="20000"/>
          </a:bodyPr>
          <a:lstStyle/>
          <a:p>
            <a:pPr>
              <a:lnSpc>
                <a:spcPct val="95000"/>
              </a:lnSpc>
              <a:buClr>
                <a:srgbClr val="EAEAEA"/>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smtClean="0"/>
          </a:p>
          <a:p>
            <a:pPr>
              <a:lnSpc>
                <a:spcPct val="95000"/>
              </a:lnSpc>
              <a:buClr>
                <a:srgbClr val="EAEAEA"/>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If the membrane is permeable only to K+, then only K+ will cross the membrane from left to right which introduces a charge gradient (potential difference) opposing the flow.</a:t>
            </a:r>
          </a:p>
          <a:p>
            <a:pPr>
              <a:lnSpc>
                <a:spcPct val="95000"/>
              </a:lnSpc>
              <a:buClr>
                <a:srgbClr val="EAEAEA"/>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The process will continue until the potential difference and chemical gradient cancel each other.</a:t>
            </a:r>
            <a:endParaRPr lang="en-US" dirty="0"/>
          </a:p>
        </p:txBody>
      </p:sp>
      <p:sp>
        <p:nvSpPr>
          <p:cNvPr id="5" name="Round Same Side Corner Rectangle 4"/>
          <p:cNvSpPr/>
          <p:nvPr/>
        </p:nvSpPr>
        <p:spPr>
          <a:xfrm rot="10800000">
            <a:off x="4953001" y="2971800"/>
            <a:ext cx="3124200" cy="1676400"/>
          </a:xfrm>
          <a:prstGeom prst="round2Same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5" idx="1"/>
            <a:endCxn id="5" idx="3"/>
          </p:cNvCxnSpPr>
          <p:nvPr/>
        </p:nvCxnSpPr>
        <p:spPr>
          <a:xfrm rot="16200000" flipH="1">
            <a:off x="5676901" y="3810000"/>
            <a:ext cx="1676400" cy="1588"/>
          </a:xfrm>
          <a:prstGeom prst="line">
            <a:avLst/>
          </a:prstGeom>
          <a:ln w="38100">
            <a:prstDash val="dashDot"/>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953000" y="2971800"/>
            <a:ext cx="1524000" cy="923330"/>
          </a:xfrm>
          <a:prstGeom prst="rect">
            <a:avLst/>
          </a:prstGeom>
          <a:noFill/>
        </p:spPr>
        <p:txBody>
          <a:bodyPr wrap="square" rtlCol="0">
            <a:spAutoFit/>
          </a:bodyPr>
          <a:lstStyle/>
          <a:p>
            <a:pPr algn="ctr"/>
            <a:r>
              <a:rPr lang="en-US" dirty="0" smtClean="0"/>
              <a:t>High concentration [</a:t>
            </a:r>
            <a:r>
              <a:rPr lang="en-US" dirty="0" err="1" smtClean="0"/>
              <a:t>KCl</a:t>
            </a:r>
            <a:r>
              <a:rPr lang="en-US" dirty="0" smtClean="0"/>
              <a:t>]</a:t>
            </a:r>
            <a:endParaRPr lang="en-US" dirty="0"/>
          </a:p>
        </p:txBody>
      </p:sp>
      <p:sp>
        <p:nvSpPr>
          <p:cNvPr id="8" name="TextBox 7"/>
          <p:cNvSpPr txBox="1"/>
          <p:nvPr/>
        </p:nvSpPr>
        <p:spPr>
          <a:xfrm>
            <a:off x="6553200" y="2971800"/>
            <a:ext cx="1524000" cy="923330"/>
          </a:xfrm>
          <a:prstGeom prst="rect">
            <a:avLst/>
          </a:prstGeom>
          <a:noFill/>
        </p:spPr>
        <p:txBody>
          <a:bodyPr wrap="square" rtlCol="0">
            <a:spAutoFit/>
          </a:bodyPr>
          <a:lstStyle/>
          <a:p>
            <a:pPr algn="ctr"/>
            <a:r>
              <a:rPr lang="en-US" dirty="0" smtClean="0"/>
              <a:t>Low concentration [</a:t>
            </a:r>
            <a:r>
              <a:rPr lang="en-US" dirty="0" err="1" smtClean="0"/>
              <a:t>KCl</a:t>
            </a:r>
            <a:r>
              <a:rPr lang="en-US" dirty="0" smtClean="0"/>
              <a:t>]</a:t>
            </a:r>
            <a:endParaRPr lang="en-US" dirty="0"/>
          </a:p>
        </p:txBody>
      </p:sp>
      <p:cxnSp>
        <p:nvCxnSpPr>
          <p:cNvPr id="9" name="Straight Arrow Connector 8"/>
          <p:cNvCxnSpPr/>
          <p:nvPr/>
        </p:nvCxnSpPr>
        <p:spPr>
          <a:xfrm rot="16200000" flipV="1">
            <a:off x="6361906" y="4837906"/>
            <a:ext cx="380999"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00600" y="4953000"/>
            <a:ext cx="3657600" cy="381000"/>
          </a:xfrm>
          <a:prstGeom prst="rect">
            <a:avLst/>
          </a:prstGeom>
          <a:noFill/>
        </p:spPr>
        <p:txBody>
          <a:bodyPr wrap="square" rtlCol="0">
            <a:spAutoFit/>
          </a:bodyPr>
          <a:lstStyle/>
          <a:p>
            <a:pPr algn="ctr"/>
            <a:r>
              <a:rPr lang="en-US" dirty="0" smtClean="0"/>
              <a:t>Semi-permeable membrane</a:t>
            </a:r>
            <a:endParaRPr lang="en-US" dirty="0"/>
          </a:p>
        </p:txBody>
      </p:sp>
      <p:cxnSp>
        <p:nvCxnSpPr>
          <p:cNvPr id="16" name="Straight Arrow Connector 15"/>
          <p:cNvCxnSpPr/>
          <p:nvPr/>
        </p:nvCxnSpPr>
        <p:spPr>
          <a:xfrm>
            <a:off x="6172200" y="40386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791200" y="3886200"/>
            <a:ext cx="457200" cy="646331"/>
          </a:xfrm>
          <a:prstGeom prst="rect">
            <a:avLst/>
          </a:prstGeom>
          <a:noFill/>
        </p:spPr>
        <p:txBody>
          <a:bodyPr wrap="square" rtlCol="0">
            <a:spAutoFit/>
          </a:bodyPr>
          <a:lstStyle/>
          <a:p>
            <a:r>
              <a:rPr lang="en-US" dirty="0" smtClean="0">
                <a:solidFill>
                  <a:schemeClr val="accent2">
                    <a:lumMod val="75000"/>
                  </a:schemeClr>
                </a:solidFill>
              </a:rPr>
              <a:t>K</a:t>
            </a:r>
            <a:r>
              <a:rPr lang="en-US" baseline="30000" dirty="0">
                <a:solidFill>
                  <a:schemeClr val="accent2">
                    <a:lumMod val="75000"/>
                  </a:schemeClr>
                </a:solidFill>
              </a:rPr>
              <a:t>+</a:t>
            </a:r>
            <a:endParaRPr lang="en-US" dirty="0" smtClean="0">
              <a:solidFill>
                <a:schemeClr val="accent2">
                  <a:lumMod val="75000"/>
                </a:schemeClr>
              </a:solidFill>
            </a:endParaRPr>
          </a:p>
          <a:p>
            <a:r>
              <a:rPr lang="en-US" dirty="0" err="1" smtClean="0">
                <a:solidFill>
                  <a:schemeClr val="accent4">
                    <a:lumMod val="75000"/>
                  </a:schemeClr>
                </a:solidFill>
              </a:rPr>
              <a:t>Cl</a:t>
            </a:r>
            <a:r>
              <a:rPr lang="en-US" baseline="30000" dirty="0">
                <a:solidFill>
                  <a:schemeClr val="accent3">
                    <a:lumMod val="75000"/>
                  </a:schemeClr>
                </a:solidFill>
              </a:rPr>
              <a:t>-</a:t>
            </a:r>
            <a:endParaRPr lang="en-US" dirty="0">
              <a:solidFill>
                <a:schemeClr val="accent3">
                  <a:lumMod val="75000"/>
                </a:schemeClr>
              </a:solidFill>
            </a:endParaRPr>
          </a:p>
        </p:txBody>
      </p:sp>
      <p:sp>
        <p:nvSpPr>
          <p:cNvPr id="18" name="TextBox 17"/>
          <p:cNvSpPr txBox="1"/>
          <p:nvPr/>
        </p:nvSpPr>
        <p:spPr>
          <a:xfrm>
            <a:off x="6781800" y="3886200"/>
            <a:ext cx="457200" cy="369332"/>
          </a:xfrm>
          <a:prstGeom prst="rect">
            <a:avLst/>
          </a:prstGeom>
          <a:noFill/>
        </p:spPr>
        <p:txBody>
          <a:bodyPr wrap="square" rtlCol="0">
            <a:spAutoFit/>
          </a:bodyPr>
          <a:lstStyle/>
          <a:p>
            <a:r>
              <a:rPr lang="en-US" dirty="0" smtClean="0">
                <a:solidFill>
                  <a:schemeClr val="accent2">
                    <a:lumMod val="75000"/>
                  </a:schemeClr>
                </a:solidFill>
              </a:rPr>
              <a:t>K</a:t>
            </a:r>
            <a:r>
              <a:rPr lang="en-US" baseline="30000" dirty="0" smtClean="0">
                <a:solidFill>
                  <a:schemeClr val="accent2">
                    <a:lumMod val="75000"/>
                  </a:schemeClr>
                </a:solidFill>
              </a:rPr>
              <a:t>+</a:t>
            </a:r>
            <a:endParaRPr lang="en-US" dirty="0" smtClean="0">
              <a:solidFill>
                <a:schemeClr val="accent2">
                  <a:lumMod val="75000"/>
                </a:schemeClr>
              </a:solidFill>
            </a:endParaRPr>
          </a:p>
        </p:txBody>
      </p:sp>
      <p:cxnSp>
        <p:nvCxnSpPr>
          <p:cNvPr id="24" name="Straight Arrow Connector 23"/>
          <p:cNvCxnSpPr/>
          <p:nvPr/>
        </p:nvCxnSpPr>
        <p:spPr>
          <a:xfrm rot="10800000" flipV="1">
            <a:off x="6324600" y="4344987"/>
            <a:ext cx="228600" cy="1508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248400" y="4343400"/>
            <a:ext cx="304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half" idx="1"/>
          </p:nvPr>
        </p:nvSpPr>
        <p:spPr>
          <a:xfrm>
            <a:off x="457200" y="1600200"/>
            <a:ext cx="8305800" cy="4876800"/>
          </a:xfrm>
        </p:spPr>
        <p:txBody>
          <a:bodyPr>
            <a:normAutofit/>
          </a:bodyPr>
          <a:lstStyle/>
          <a:p>
            <a:r>
              <a:rPr lang="en-US" dirty="0" smtClean="0"/>
              <a:t>This voltage difference, known as the Nernst potential, depends on the ratio of equilibrium ion concentrations in the two compartments</a:t>
            </a:r>
          </a:p>
          <a:p>
            <a:pPr>
              <a:lnSpc>
                <a:spcPct val="95000"/>
              </a:lnSpc>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smtClean="0"/>
          </a:p>
          <a:p>
            <a:pPr>
              <a:lnSpc>
                <a:spcPct val="95000"/>
              </a:lnSpc>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a:p>
          <a:p>
            <a:pPr>
              <a:lnSpc>
                <a:spcPct val="95000"/>
              </a:lnSpc>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smtClean="0"/>
          </a:p>
          <a:p>
            <a:pPr>
              <a:lnSpc>
                <a:spcPct val="95000"/>
              </a:lnSpc>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smtClean="0"/>
          </a:p>
          <a:p>
            <a:pPr>
              <a:lnSpc>
                <a:spcPct val="95000"/>
              </a:lnSpc>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smtClean="0"/>
          </a:p>
          <a:p>
            <a:pPr>
              <a:lnSpc>
                <a:spcPct val="95000"/>
              </a:lnSpc>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 </a:t>
            </a:r>
          </a:p>
          <a:p>
            <a:pPr>
              <a:lnSpc>
                <a:spcPct val="95000"/>
              </a:lnSpc>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a:p>
          <a:p>
            <a:pPr>
              <a:lnSpc>
                <a:spcPct val="95000"/>
              </a:lnSpc>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smtClean="0"/>
          </a:p>
          <a:p>
            <a:pPr>
              <a:lnSpc>
                <a:spcPct val="95000"/>
              </a:lnSpc>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smtClean="0"/>
          </a:p>
          <a:p>
            <a:endParaRPr lang="en-US" dirty="0" smtClean="0"/>
          </a:p>
          <a:p>
            <a:endParaRPr lang="en-US" dirty="0"/>
          </a:p>
        </p:txBody>
      </p:sp>
      <p:graphicFrame>
        <p:nvGraphicFramePr>
          <p:cNvPr id="1028" name="Object 2"/>
          <p:cNvGraphicFramePr>
            <a:graphicFrameLocks noChangeAspect="1"/>
          </p:cNvGraphicFramePr>
          <p:nvPr/>
        </p:nvGraphicFramePr>
        <p:xfrm>
          <a:off x="3276600" y="3352800"/>
          <a:ext cx="2622550" cy="1274403"/>
        </p:xfrm>
        <a:graphic>
          <a:graphicData uri="http://schemas.openxmlformats.org/presentationml/2006/ole">
            <mc:AlternateContent xmlns:mc="http://schemas.openxmlformats.org/markup-compatibility/2006">
              <mc:Choice xmlns:v="urn:schemas-microsoft-com:vml" Requires="v">
                <p:oleObj spid="_x0000_s1034" r:id="rId3" imgW="1362075" imgH="657225" progId="Equation.3">
                  <p:embed/>
                </p:oleObj>
              </mc:Choice>
              <mc:Fallback>
                <p:oleObj r:id="rId3" imgW="1362075" imgH="657225"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352800"/>
                        <a:ext cx="2622550" cy="1274403"/>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10" name="AutoShape 4"/>
          <p:cNvSpPr>
            <a:spLocks noChangeArrowheads="1"/>
          </p:cNvSpPr>
          <p:nvPr/>
        </p:nvSpPr>
        <p:spPr bwMode="auto">
          <a:xfrm>
            <a:off x="2971800" y="4378325"/>
            <a:ext cx="3518377" cy="2019656"/>
          </a:xfrm>
          <a:prstGeom prst="roundRect">
            <a:avLst>
              <a:gd name="adj" fmla="val 56"/>
            </a:avLst>
          </a:prstGeom>
          <a:noFill/>
          <a:ln w="9525">
            <a:noFill/>
            <a:round/>
            <a:headEnd/>
            <a:tailEnd/>
          </a:ln>
        </p:spPr>
        <p:txBody>
          <a:bodyPr wrap="none" lIns="90000" tIns="46800" rIns="90000" bIns="46800">
            <a:spAutoFit/>
          </a:bodyPr>
          <a:lstStyle/>
          <a:p>
            <a:pPr>
              <a:lnSpc>
                <a:spcPct val="95000"/>
              </a:lnSpc>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V1-V2  -  Nernst potential for ion ‘X’</a:t>
            </a:r>
          </a:p>
          <a:p>
            <a:pPr>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[X]</a:t>
            </a:r>
            <a:r>
              <a:rPr lang="en-GB" baseline="-25000" dirty="0"/>
              <a:t>1,2</a:t>
            </a:r>
            <a:r>
              <a:rPr lang="en-GB" dirty="0"/>
              <a:t> – concentrations of ‘X’</a:t>
            </a:r>
          </a:p>
          <a:p>
            <a:pPr>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err="1"/>
              <a:t>Z</a:t>
            </a:r>
            <a:r>
              <a:rPr lang="en-GB" baseline="-25000" dirty="0" err="1"/>
              <a:t>x</a:t>
            </a:r>
            <a:r>
              <a:rPr lang="en-GB" dirty="0"/>
              <a:t> – Valence of ‘X’</a:t>
            </a:r>
          </a:p>
          <a:p>
            <a:pPr>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R – Ideal gas constant</a:t>
            </a:r>
          </a:p>
          <a:p>
            <a:pPr>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T – Absolute temperature</a:t>
            </a:r>
          </a:p>
          <a:p>
            <a:pPr>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F – Faradays’ constant</a:t>
            </a:r>
          </a:p>
          <a:p>
            <a:pPr>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RT/F = 26 mV at T=25</a:t>
            </a:r>
            <a:r>
              <a:rPr lang="en-GB" baseline="30000" dirty="0"/>
              <a:t>o</a:t>
            </a:r>
            <a:r>
              <a:rPr lang="en-GB" dirty="0"/>
              <a:t>C (</a:t>
            </a:r>
            <a:r>
              <a:rPr lang="en-GB" dirty="0" err="1"/>
              <a:t>Z</a:t>
            </a:r>
            <a:r>
              <a:rPr lang="en-GB" baseline="-25000" dirty="0" err="1"/>
              <a:t>x</a:t>
            </a:r>
            <a:r>
              <a:rPr lang="en-GB" dirty="0"/>
              <a:t> = +1)</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dirty="0"/>
          </a:p>
        </p:txBody>
      </p:sp>
      <p:sp>
        <p:nvSpPr>
          <p:cNvPr id="8" name="Content Placeholder 7"/>
          <p:cNvSpPr>
            <a:spLocks noGrp="1"/>
          </p:cNvSpPr>
          <p:nvPr>
            <p:ph sz="half" idx="1"/>
          </p:nvPr>
        </p:nvSpPr>
        <p:spPr>
          <a:xfrm>
            <a:off x="457200" y="1447800"/>
            <a:ext cx="4343400" cy="4525963"/>
          </a:xfrm>
        </p:spPr>
        <p:txBody>
          <a:bodyPr>
            <a:noAutofit/>
          </a:bodyPr>
          <a:lstStyle/>
          <a:p>
            <a:r>
              <a:rPr lang="en-US" sz="2200" dirty="0" smtClean="0"/>
              <a:t>There </a:t>
            </a:r>
            <a:r>
              <a:rPr lang="en-US" sz="2200" dirty="0"/>
              <a:t>is not one but several ions that contribute to the membrane potential, the key players being: Na+, K+, Cl- and Ca2+. </a:t>
            </a:r>
            <a:endParaRPr lang="en-US" sz="2200" dirty="0" smtClean="0"/>
          </a:p>
          <a:p>
            <a:endParaRPr lang="en-US" sz="2200" dirty="0" smtClean="0"/>
          </a:p>
          <a:p>
            <a:r>
              <a:rPr lang="en-US" sz="2200" dirty="0" smtClean="0"/>
              <a:t>The </a:t>
            </a:r>
            <a:r>
              <a:rPr lang="en-US" sz="2200" dirty="0"/>
              <a:t>membrane potential is </a:t>
            </a:r>
            <a:r>
              <a:rPr lang="en-US" sz="2200" dirty="0" smtClean="0"/>
              <a:t>a </a:t>
            </a:r>
            <a:r>
              <a:rPr lang="en-US" sz="2200" dirty="0"/>
              <a:t>combined effect, of the Nernst potentials of these individual ionic species. </a:t>
            </a:r>
          </a:p>
        </p:txBody>
      </p:sp>
      <p:sp>
        <p:nvSpPr>
          <p:cNvPr id="10" name="Oval 4"/>
          <p:cNvSpPr txBox="1">
            <a:spLocks noChangeArrowheads="1"/>
          </p:cNvSpPr>
          <p:nvPr/>
        </p:nvSpPr>
        <p:spPr bwMode="auto">
          <a:xfrm>
            <a:off x="5638800" y="2971800"/>
            <a:ext cx="2362200" cy="1447800"/>
          </a:xfrm>
          <a:prstGeom prst="ellipse">
            <a:avLst/>
          </a:prstGeom>
          <a:solidFill>
            <a:schemeClr val="accent1"/>
          </a:solidFill>
          <a:ln w="76200" cap="sq" cmpd="tri">
            <a:solidFill>
              <a:schemeClr val="tx1"/>
            </a:solidFill>
            <a:round/>
            <a:headEnd type="none" w="sm" len="sm"/>
            <a:tailEnd type="none" w="sm" len="sm"/>
          </a:ln>
        </p:spPr>
        <p:txBody>
          <a:bodyPr vert="horz" wrap="none" lIns="91440" tIns="45720" rIns="91440" bIns="45720" rtlCol="0" anchor="ctr">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Cytosol</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V</a:t>
            </a:r>
            <a:r>
              <a:rPr kumimoji="0" lang="en-US" sz="2400" b="0" i="0" u="none" strike="noStrike" kern="1200" cap="none" spc="0" normalizeH="0" baseline="-25000" noProof="0" dirty="0" err="1" smtClean="0">
                <a:ln>
                  <a:noFill/>
                </a:ln>
                <a:solidFill>
                  <a:schemeClr val="tx1"/>
                </a:solidFill>
                <a:effectLst/>
                <a:uLnTx/>
                <a:uFillTx/>
                <a:latin typeface="+mn-lt"/>
                <a:ea typeface="+mn-ea"/>
                <a:cs typeface="+mn-cs"/>
              </a:rPr>
              <a:t>m</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=-70 mV</a:t>
            </a:r>
          </a:p>
        </p:txBody>
      </p:sp>
      <p:sp>
        <p:nvSpPr>
          <p:cNvPr id="11" name="Rectangle 10"/>
          <p:cNvSpPr/>
          <p:nvPr/>
        </p:nvSpPr>
        <p:spPr>
          <a:xfrm>
            <a:off x="5867400" y="4632269"/>
            <a:ext cx="2056140" cy="701731"/>
          </a:xfrm>
          <a:prstGeom prst="rect">
            <a:avLst/>
          </a:prstGeom>
        </p:spPr>
        <p:txBody>
          <a:bodyPr wrap="none">
            <a:spAutoFit/>
          </a:bodyPr>
          <a:lstStyle/>
          <a:p>
            <a:pPr marL="342900" lvl="0" indent="-342900" algn="ctr">
              <a:spcBef>
                <a:spcPct val="20000"/>
              </a:spcBef>
              <a:defRPr/>
            </a:pPr>
            <a:r>
              <a:rPr lang="en-US" dirty="0" smtClean="0"/>
              <a:t>Extra-cellular space </a:t>
            </a:r>
          </a:p>
          <a:p>
            <a:pPr marL="342900" lvl="0" indent="-342900" algn="ctr">
              <a:spcBef>
                <a:spcPct val="20000"/>
              </a:spcBef>
              <a:defRPr/>
            </a:pPr>
            <a:r>
              <a:rPr lang="en-US" dirty="0" smtClean="0"/>
              <a:t>0 mV</a:t>
            </a:r>
            <a:endParaRPr lang="en-US" dirty="0"/>
          </a:p>
        </p:txBody>
      </p:sp>
      <p:sp>
        <p:nvSpPr>
          <p:cNvPr id="12" name="Text Placeholder 14"/>
          <p:cNvSpPr txBox="1">
            <a:spLocks/>
          </p:cNvSpPr>
          <p:nvPr/>
        </p:nvSpPr>
        <p:spPr>
          <a:xfrm>
            <a:off x="4873625" y="2103438"/>
            <a:ext cx="4041775" cy="639762"/>
          </a:xfrm>
          <a:prstGeom prst="rect">
            <a:avLst/>
          </a:prstGeom>
        </p:spPr>
        <p:txBody>
          <a:bodyPr>
            <a:normAutofit fontScale="2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sng"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sng"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9600" b="0" i="0" u="none" strike="noStrike" kern="1200" cap="none" spc="0" normalizeH="0" baseline="0" noProof="0" dirty="0" smtClean="0">
                <a:ln>
                  <a:noFill/>
                </a:ln>
                <a:solidFill>
                  <a:schemeClr val="tx1"/>
                </a:solidFill>
                <a:effectLst/>
                <a:uLnTx/>
                <a:uFillTx/>
                <a:latin typeface="+mn-lt"/>
                <a:ea typeface="+mn-ea"/>
                <a:cs typeface="+mn-cs"/>
              </a:rPr>
              <a:t>Neuron in Resting Condition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457200" y="1600200"/>
            <a:ext cx="8229600" cy="4525963"/>
          </a:xfrm>
        </p:spPr>
        <p:txBody>
          <a:bodyPr>
            <a:normAutofit/>
          </a:bodyPr>
          <a:lstStyle/>
          <a:p>
            <a:r>
              <a:rPr lang="en-US" dirty="0"/>
              <a:t>But to generate a Nernst potential we mentioned above that we require a semi-permeable membrane. </a:t>
            </a:r>
            <a:endParaRPr lang="en-US" dirty="0" smtClean="0"/>
          </a:p>
          <a:p>
            <a:r>
              <a:rPr lang="en-US" dirty="0" smtClean="0"/>
              <a:t>That </a:t>
            </a:r>
            <a:r>
              <a:rPr lang="en-US" dirty="0"/>
              <a:t>is to generate a Nernst potential for Na+, we need the membrane to be semi- or selectively permeable to Na+, and so on. </a:t>
            </a:r>
            <a:endParaRPr lang="en-US" dirty="0" smtClean="0"/>
          </a:p>
          <a:p>
            <a:r>
              <a:rPr lang="en-US" dirty="0"/>
              <a:t>Neural membrane is impregnated with tiny pores, known as ion channels, that allow passage of ions. </a:t>
            </a: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457200" y="1676400"/>
            <a:ext cx="4038600" cy="4525963"/>
          </a:xfrm>
        </p:spPr>
        <p:txBody>
          <a:bodyPr>
            <a:noAutofit/>
          </a:bodyPr>
          <a:lstStyle/>
          <a:p>
            <a:r>
              <a:rPr lang="en-US" sz="2200" dirty="0" smtClean="0"/>
              <a:t>These channels, which are constituted by membrane spanning proteins,  are usually selective to specific types of ions. </a:t>
            </a:r>
          </a:p>
          <a:p>
            <a:r>
              <a:rPr lang="en-US" sz="2200" dirty="0" smtClean="0"/>
              <a:t>Na+ channels </a:t>
            </a:r>
            <a:r>
              <a:rPr lang="en-US" sz="2200" dirty="0" smtClean="0">
                <a:sym typeface="Wingdings" panose="05000000000000000000" pitchFamily="2" charset="2"/>
              </a:rPr>
              <a:t> Na+ ions</a:t>
            </a:r>
          </a:p>
          <a:p>
            <a:r>
              <a:rPr lang="en-US" sz="2200" dirty="0" smtClean="0"/>
              <a:t>K+ channels </a:t>
            </a:r>
            <a:r>
              <a:rPr lang="en-US" sz="2200" dirty="0" smtClean="0">
                <a:sym typeface="Wingdings" panose="05000000000000000000" pitchFamily="2" charset="2"/>
              </a:rPr>
              <a:t> K+ ions</a:t>
            </a:r>
          </a:p>
          <a:p>
            <a:r>
              <a:rPr lang="en-US" sz="2200" dirty="0" smtClean="0"/>
              <a:t>…</a:t>
            </a:r>
            <a:endParaRPr lang="en-US" sz="2200" dirty="0"/>
          </a:p>
        </p:txBody>
      </p:sp>
      <p:pic>
        <p:nvPicPr>
          <p:cNvPr id="13" name="Picture 12" descr="350px-Ion_channel.png"/>
          <p:cNvPicPr>
            <a:picLocks noChangeAspect="1"/>
          </p:cNvPicPr>
          <p:nvPr/>
        </p:nvPicPr>
        <p:blipFill>
          <a:blip r:embed="rId2"/>
          <a:stretch>
            <a:fillRect/>
          </a:stretch>
        </p:blipFill>
        <p:spPr>
          <a:xfrm>
            <a:off x="5448423" y="1752600"/>
            <a:ext cx="2628777" cy="2463540"/>
          </a:xfrm>
          <a:prstGeom prst="rect">
            <a:avLst/>
          </a:prstGeom>
        </p:spPr>
      </p:pic>
      <p:sp>
        <p:nvSpPr>
          <p:cNvPr id="4" name="Content Placeholder 3"/>
          <p:cNvSpPr>
            <a:spLocks noGrp="1"/>
          </p:cNvSpPr>
          <p:nvPr>
            <p:ph sz="half" idx="2"/>
          </p:nvPr>
        </p:nvSpPr>
        <p:spPr/>
        <p:txBody>
          <a:bodyPr/>
          <a:lstStyle/>
          <a:p>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and CLOSE states of channels</a:t>
            </a:r>
            <a:endParaRPr lang="en-US" dirty="0"/>
          </a:p>
        </p:txBody>
      </p:sp>
      <p:sp>
        <p:nvSpPr>
          <p:cNvPr id="3" name="Content Placeholder 2"/>
          <p:cNvSpPr>
            <a:spLocks noGrp="1"/>
          </p:cNvSpPr>
          <p:nvPr>
            <p:ph sz="half" idx="1"/>
          </p:nvPr>
        </p:nvSpPr>
        <p:spPr>
          <a:xfrm>
            <a:off x="457200" y="1600200"/>
            <a:ext cx="8229600" cy="4525963"/>
          </a:xfrm>
        </p:spPr>
        <p:txBody>
          <a:bodyPr>
            <a:normAutofit lnSpcReduction="10000"/>
          </a:bodyPr>
          <a:lstStyle/>
          <a:p>
            <a:r>
              <a:rPr lang="en-US" dirty="0" smtClean="0"/>
              <a:t>Channels </a:t>
            </a:r>
            <a:r>
              <a:rPr lang="en-US" dirty="0"/>
              <a:t>can be in OPEN or CLOSED states, and these states can be controlled by a variety of </a:t>
            </a:r>
            <a:r>
              <a:rPr lang="en-US" dirty="0" smtClean="0"/>
              <a:t>factors. </a:t>
            </a:r>
          </a:p>
          <a:p>
            <a:r>
              <a:rPr lang="en-US" dirty="0" smtClean="0"/>
              <a:t>A </a:t>
            </a:r>
            <a:r>
              <a:rPr lang="en-US" dirty="0"/>
              <a:t>channel in OPEN state has naturally greater permeability than in CLOSED state. OPEN channels also offer greater electrical conductance to the ions to which they are permeable.  </a:t>
            </a:r>
          </a:p>
          <a:p>
            <a:r>
              <a:rPr lang="en-US" dirty="0"/>
              <a:t>The conductance of a channel determines the contribution of the Nernst potential of the corresponding ionic species, to the membrane potential.</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Ion channels and Gating</a:t>
            </a:r>
            <a:r>
              <a:rPr lang="en-US" dirty="0" smtClean="0"/>
              <a:t>:</a:t>
            </a:r>
            <a:endParaRPr lang="en-US" dirty="0"/>
          </a:p>
        </p:txBody>
      </p:sp>
      <p:sp>
        <p:nvSpPr>
          <p:cNvPr id="3" name="Content Placeholder 2"/>
          <p:cNvSpPr>
            <a:spLocks noGrp="1"/>
          </p:cNvSpPr>
          <p:nvPr>
            <p:ph sz="half" idx="1"/>
          </p:nvPr>
        </p:nvSpPr>
        <p:spPr>
          <a:xfrm>
            <a:off x="457200" y="1600200"/>
            <a:ext cx="8153400" cy="4525963"/>
          </a:xfrm>
        </p:spPr>
        <p:txBody>
          <a:bodyPr>
            <a:normAutofit/>
          </a:bodyPr>
          <a:lstStyle/>
          <a:p>
            <a:r>
              <a:rPr lang="en-US" dirty="0" smtClean="0"/>
              <a:t>This </a:t>
            </a:r>
            <a:r>
              <a:rPr lang="en-US" dirty="0"/>
              <a:t>switching of the state of ion </a:t>
            </a:r>
            <a:r>
              <a:rPr lang="en-US" dirty="0" smtClean="0"/>
              <a:t>channels between OPEN/CLOSE states </a:t>
            </a:r>
            <a:r>
              <a:rPr lang="en-US" dirty="0"/>
              <a:t>is known as </a:t>
            </a:r>
            <a:r>
              <a:rPr lang="en-US" i="1" dirty="0"/>
              <a:t>gating</a:t>
            </a:r>
            <a:r>
              <a:rPr lang="en-US" dirty="0"/>
              <a:t>.</a:t>
            </a:r>
          </a:p>
          <a:p>
            <a:r>
              <a:rPr lang="en-US" dirty="0"/>
              <a:t>There are 4 factors that drive channel gating: </a:t>
            </a:r>
            <a:endParaRPr lang="en-US" dirty="0" smtClean="0"/>
          </a:p>
          <a:p>
            <a:pPr>
              <a:buNone/>
            </a:pPr>
            <a:r>
              <a:rPr lang="en-US" dirty="0" smtClean="0"/>
              <a:t>a</a:t>
            </a:r>
            <a:r>
              <a:rPr lang="en-US" dirty="0"/>
              <a:t>) </a:t>
            </a:r>
            <a:r>
              <a:rPr lang="en-US" dirty="0" err="1"/>
              <a:t>ligand</a:t>
            </a:r>
            <a:r>
              <a:rPr lang="en-US" dirty="0"/>
              <a:t>-gating, </a:t>
            </a:r>
            <a:endParaRPr lang="en-US" dirty="0" smtClean="0"/>
          </a:p>
          <a:p>
            <a:pPr>
              <a:buNone/>
            </a:pPr>
            <a:r>
              <a:rPr lang="en-US" dirty="0" smtClean="0"/>
              <a:t>b</a:t>
            </a:r>
            <a:r>
              <a:rPr lang="en-US" dirty="0"/>
              <a:t>) voltage-gating, </a:t>
            </a:r>
            <a:endParaRPr lang="en-US" dirty="0" smtClean="0"/>
          </a:p>
          <a:p>
            <a:pPr>
              <a:buNone/>
            </a:pPr>
            <a:r>
              <a:rPr lang="en-US" dirty="0"/>
              <a:t>c</a:t>
            </a:r>
            <a:r>
              <a:rPr lang="en-US" dirty="0" smtClean="0"/>
              <a:t>) </a:t>
            </a:r>
            <a:r>
              <a:rPr lang="en-US" dirty="0" err="1"/>
              <a:t>phosphorylation</a:t>
            </a:r>
            <a:r>
              <a:rPr lang="en-US" dirty="0"/>
              <a:t> </a:t>
            </a:r>
            <a:endParaRPr lang="en-US" dirty="0" smtClean="0"/>
          </a:p>
          <a:p>
            <a:pPr>
              <a:buNone/>
            </a:pPr>
            <a:r>
              <a:rPr lang="en-US" dirty="0"/>
              <a:t>d</a:t>
            </a:r>
            <a:r>
              <a:rPr lang="en-US" dirty="0" smtClean="0"/>
              <a:t>) </a:t>
            </a:r>
            <a:r>
              <a:rPr lang="en-US" dirty="0"/>
              <a:t>stretch.</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3"/>
          <p:cNvGrpSpPr/>
          <p:nvPr/>
        </p:nvGrpSpPr>
        <p:grpSpPr>
          <a:xfrm>
            <a:off x="647698" y="963798"/>
            <a:ext cx="7839405" cy="2023112"/>
            <a:chOff x="886808" y="3630798"/>
            <a:chExt cx="7839405" cy="2023112"/>
          </a:xfrm>
        </p:grpSpPr>
        <p:grpSp>
          <p:nvGrpSpPr>
            <p:cNvPr id="5" name="Group 79"/>
            <p:cNvGrpSpPr/>
            <p:nvPr/>
          </p:nvGrpSpPr>
          <p:grpSpPr>
            <a:xfrm>
              <a:off x="886808" y="3630798"/>
              <a:ext cx="7839405" cy="2023112"/>
              <a:chOff x="886808" y="3630798"/>
              <a:chExt cx="7839405" cy="2023112"/>
            </a:xfrm>
          </p:grpSpPr>
          <p:cxnSp>
            <p:nvCxnSpPr>
              <p:cNvPr id="14" name="Straight Connector 13"/>
              <p:cNvCxnSpPr/>
              <p:nvPr/>
            </p:nvCxnSpPr>
            <p:spPr>
              <a:xfrm>
                <a:off x="2791808" y="4666332"/>
                <a:ext cx="99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886808" y="4658450"/>
                <a:ext cx="990600" cy="7882"/>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1877408" y="3927980"/>
                <a:ext cx="228600" cy="1676400"/>
              </a:xfrm>
              <a:prstGeom prst="ellipse">
                <a:avLst/>
              </a:prstGeom>
              <a:noFill/>
              <a:scene3d>
                <a:camera prst="orthographicFront">
                  <a:rot lat="0" lon="0" rev="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561894" y="3927980"/>
                <a:ext cx="228600" cy="1676400"/>
              </a:xfrm>
              <a:prstGeom prst="ellipse">
                <a:avLst/>
              </a:prstGeom>
              <a:noFill/>
              <a:scene3d>
                <a:camera prst="orthographicFront">
                  <a:rot lat="0" lon="0" rev="21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c 17"/>
              <p:cNvSpPr/>
              <p:nvPr/>
            </p:nvSpPr>
            <p:spPr>
              <a:xfrm>
                <a:off x="1877408" y="3729859"/>
                <a:ext cx="914400" cy="396241"/>
              </a:xfrm>
              <a:prstGeom prst="arc">
                <a:avLst>
                  <a:gd name="adj1" fmla="val 10659229"/>
                  <a:gd name="adj2" fmla="val 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closed</a:t>
                </a:r>
                <a:endParaRPr lang="en-US" dirty="0"/>
              </a:p>
            </p:txBody>
          </p:sp>
          <p:sp>
            <p:nvSpPr>
              <p:cNvPr id="19" name="Arc 18"/>
              <p:cNvSpPr/>
              <p:nvPr/>
            </p:nvSpPr>
            <p:spPr>
              <a:xfrm>
                <a:off x="2099437" y="5554850"/>
                <a:ext cx="462457" cy="99060"/>
              </a:xfrm>
              <a:prstGeom prst="arc">
                <a:avLst>
                  <a:gd name="adj1" fmla="val 10659229"/>
                  <a:gd name="adj2" fmla="val 5"/>
                </a:avLst>
              </a:prstGeom>
              <a:scene3d>
                <a:camera prst="orthographicFront">
                  <a:rot lat="1080000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Straight Connector 19"/>
              <p:cNvCxnSpPr/>
              <p:nvPr/>
            </p:nvCxnSpPr>
            <p:spPr>
              <a:xfrm flipV="1">
                <a:off x="886808" y="4918580"/>
                <a:ext cx="990600" cy="7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2797063" y="4914639"/>
                <a:ext cx="990600" cy="7882"/>
              </a:xfrm>
              <a:prstGeom prst="line">
                <a:avLst/>
              </a:prstGeom>
            </p:spPr>
            <p:style>
              <a:lnRef idx="1">
                <a:schemeClr val="accent1"/>
              </a:lnRef>
              <a:fillRef idx="0">
                <a:schemeClr val="accent1"/>
              </a:fillRef>
              <a:effectRef idx="0">
                <a:schemeClr val="accent1"/>
              </a:effectRef>
              <a:fontRef idx="minor">
                <a:schemeClr val="tx1"/>
              </a:fontRef>
            </p:style>
          </p:cxnSp>
          <p:grpSp>
            <p:nvGrpSpPr>
              <p:cNvPr id="6" name="Group 30"/>
              <p:cNvGrpSpPr/>
              <p:nvPr/>
            </p:nvGrpSpPr>
            <p:grpSpPr>
              <a:xfrm>
                <a:off x="4953000" y="3630798"/>
                <a:ext cx="2900855" cy="1924051"/>
                <a:chOff x="4953000" y="2545079"/>
                <a:chExt cx="2900855" cy="1924051"/>
              </a:xfrm>
            </p:grpSpPr>
            <p:cxnSp>
              <p:nvCxnSpPr>
                <p:cNvPr id="32" name="Straight Connector 31"/>
                <p:cNvCxnSpPr/>
                <p:nvPr/>
              </p:nvCxnSpPr>
              <p:spPr>
                <a:xfrm>
                  <a:off x="6858000" y="3481552"/>
                  <a:ext cx="99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953000" y="3473670"/>
                  <a:ext cx="990600" cy="7882"/>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5943600" y="2743200"/>
                  <a:ext cx="228600" cy="1676400"/>
                </a:xfrm>
                <a:prstGeom prst="ellipse">
                  <a:avLst/>
                </a:prstGeom>
                <a:noFill/>
                <a:scene3d>
                  <a:camera prst="orthographicFront">
                    <a:rot lat="0" lon="0" rev="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628086" y="2743200"/>
                  <a:ext cx="228600" cy="1676400"/>
                </a:xfrm>
                <a:prstGeom prst="ellipse">
                  <a:avLst/>
                </a:prstGeom>
                <a:noFill/>
                <a:scene3d>
                  <a:camera prst="orthographicFront">
                    <a:rot lat="0" lon="0" rev="21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c 35"/>
                <p:cNvSpPr/>
                <p:nvPr/>
              </p:nvSpPr>
              <p:spPr>
                <a:xfrm>
                  <a:off x="5943600" y="2545079"/>
                  <a:ext cx="914400" cy="396241"/>
                </a:xfrm>
                <a:prstGeom prst="arc">
                  <a:avLst>
                    <a:gd name="adj1" fmla="val 10659229"/>
                    <a:gd name="adj2" fmla="val 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open</a:t>
                  </a:r>
                  <a:endParaRPr lang="en-US" dirty="0"/>
                </a:p>
              </p:txBody>
            </p:sp>
            <p:sp>
              <p:nvSpPr>
                <p:cNvPr id="37" name="Arc 36"/>
                <p:cNvSpPr/>
                <p:nvPr/>
              </p:nvSpPr>
              <p:spPr>
                <a:xfrm>
                  <a:off x="6165629" y="4370070"/>
                  <a:ext cx="462457" cy="99060"/>
                </a:xfrm>
                <a:prstGeom prst="arc">
                  <a:avLst>
                    <a:gd name="adj1" fmla="val 10659229"/>
                    <a:gd name="adj2" fmla="val 5"/>
                  </a:avLst>
                </a:prstGeom>
                <a:scene3d>
                  <a:camera prst="orthographicFront">
                    <a:rot lat="1080000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8" name="Straight Connector 37"/>
                <p:cNvCxnSpPr/>
                <p:nvPr/>
              </p:nvCxnSpPr>
              <p:spPr>
                <a:xfrm flipV="1">
                  <a:off x="4953000" y="3733800"/>
                  <a:ext cx="990600" cy="7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6863255" y="3729859"/>
                  <a:ext cx="990600" cy="7882"/>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63" name="Straight Arrow Connector 62"/>
              <p:cNvCxnSpPr/>
              <p:nvPr/>
            </p:nvCxnSpPr>
            <p:spPr>
              <a:xfrm>
                <a:off x="3549131" y="4053948"/>
                <a:ext cx="1624504"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3634688" y="3657707"/>
                <a:ext cx="1268809" cy="369332"/>
              </a:xfrm>
              <a:prstGeom prst="rect">
                <a:avLst/>
              </a:prstGeom>
              <a:noFill/>
            </p:spPr>
            <p:txBody>
              <a:bodyPr wrap="none" rtlCol="0">
                <a:spAutoFit/>
              </a:bodyPr>
              <a:lstStyle/>
              <a:p>
                <a:r>
                  <a:rPr lang="en-US" dirty="0" smtClean="0"/>
                  <a:t>Bind Ligand</a:t>
                </a:r>
                <a:endParaRPr lang="en-US" dirty="0"/>
              </a:p>
            </p:txBody>
          </p:sp>
          <p:sp>
            <p:nvSpPr>
              <p:cNvPr id="72" name="TextBox 71"/>
              <p:cNvSpPr txBox="1"/>
              <p:nvPr/>
            </p:nvSpPr>
            <p:spPr>
              <a:xfrm>
                <a:off x="7359710" y="4190057"/>
                <a:ext cx="523413" cy="369332"/>
              </a:xfrm>
              <a:prstGeom prst="rect">
                <a:avLst/>
              </a:prstGeom>
              <a:noFill/>
            </p:spPr>
            <p:txBody>
              <a:bodyPr wrap="none" rtlCol="0">
                <a:spAutoFit/>
              </a:bodyPr>
              <a:lstStyle/>
              <a:p>
                <a:r>
                  <a:rPr lang="en-US" dirty="0" smtClean="0"/>
                  <a:t>ECS</a:t>
                </a:r>
                <a:endParaRPr lang="en-US" dirty="0"/>
              </a:p>
            </p:txBody>
          </p:sp>
          <p:sp>
            <p:nvSpPr>
              <p:cNvPr id="73" name="TextBox 72"/>
              <p:cNvSpPr txBox="1"/>
              <p:nvPr/>
            </p:nvSpPr>
            <p:spPr>
              <a:xfrm>
                <a:off x="6973297" y="4807144"/>
                <a:ext cx="1752916" cy="369332"/>
              </a:xfrm>
              <a:prstGeom prst="rect">
                <a:avLst/>
              </a:prstGeom>
              <a:noFill/>
            </p:spPr>
            <p:txBody>
              <a:bodyPr wrap="none" rtlCol="0">
                <a:spAutoFit/>
              </a:bodyPr>
              <a:lstStyle/>
              <a:p>
                <a:r>
                  <a:rPr lang="en-US" dirty="0" smtClean="0"/>
                  <a:t>Cytoplasmic side</a:t>
                </a:r>
                <a:endParaRPr lang="en-US" dirty="0"/>
              </a:p>
            </p:txBody>
          </p:sp>
        </p:grpSp>
        <p:sp>
          <p:nvSpPr>
            <p:cNvPr id="81" name="Isosceles Triangle 80"/>
            <p:cNvSpPr/>
            <p:nvPr/>
          </p:nvSpPr>
          <p:spPr>
            <a:xfrm flipV="1">
              <a:off x="2676194" y="3853197"/>
              <a:ext cx="311554" cy="347684"/>
            </a:xfrm>
            <a:prstGeom prst="triangle">
              <a:avLst/>
            </a:prstGeom>
            <a:solidFill>
              <a:schemeClr val="bg1"/>
            </a:solidFill>
            <a:ln>
              <a:solidFill>
                <a:schemeClr val="accent1"/>
              </a:solidFill>
            </a:ln>
            <a:scene3d>
              <a:camera prst="orthographicFront">
                <a:rot lat="0" lon="0" rev="3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Isosceles Triangle 81"/>
            <p:cNvSpPr/>
            <p:nvPr/>
          </p:nvSpPr>
          <p:spPr>
            <a:xfrm flipV="1">
              <a:off x="3309258" y="3639362"/>
              <a:ext cx="311554" cy="34768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Isosceles Triangle 82"/>
            <p:cNvSpPr/>
            <p:nvPr/>
          </p:nvSpPr>
          <p:spPr>
            <a:xfrm flipV="1">
              <a:off x="6786869" y="3849097"/>
              <a:ext cx="311554" cy="347684"/>
            </a:xfrm>
            <a:prstGeom prst="triangle">
              <a:avLst/>
            </a:prstGeom>
            <a:solidFill>
              <a:schemeClr val="tx2"/>
            </a:solidFill>
            <a:ln>
              <a:solidFill>
                <a:schemeClr val="accent1"/>
              </a:solidFill>
            </a:ln>
            <a:scene3d>
              <a:camera prst="orthographicFront">
                <a:rot lat="0" lon="0" rev="3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Rectangle 86"/>
          <p:cNvSpPr/>
          <p:nvPr/>
        </p:nvSpPr>
        <p:spPr>
          <a:xfrm>
            <a:off x="381000" y="4267200"/>
            <a:ext cx="8305799" cy="1815882"/>
          </a:xfrm>
          <a:prstGeom prst="rect">
            <a:avLst/>
          </a:prstGeom>
        </p:spPr>
        <p:txBody>
          <a:bodyPr wrap="square">
            <a:spAutoFit/>
          </a:bodyPr>
          <a:lstStyle/>
          <a:p>
            <a:r>
              <a:rPr lang="en-US" sz="2800" dirty="0"/>
              <a:t>Ligand </a:t>
            </a:r>
            <a:r>
              <a:rPr lang="en-US" sz="2800" dirty="0" smtClean="0"/>
              <a:t>gating:</a:t>
            </a:r>
          </a:p>
          <a:p>
            <a:r>
              <a:rPr lang="en-US" sz="2800" dirty="0"/>
              <a:t>	</a:t>
            </a:r>
            <a:r>
              <a:rPr lang="en-US" sz="2800" dirty="0" smtClean="0"/>
              <a:t>In </a:t>
            </a:r>
            <a:r>
              <a:rPr lang="en-US" sz="2800" dirty="0"/>
              <a:t>ligand-gating a molecule binds to the ion channel and changes its confirmation (shape), thereby changing its open/close state. </a:t>
            </a:r>
          </a:p>
        </p:txBody>
      </p:sp>
      <p:sp>
        <p:nvSpPr>
          <p:cNvPr id="40" name="Freeform 39"/>
          <p:cNvSpPr/>
          <p:nvPr/>
        </p:nvSpPr>
        <p:spPr>
          <a:xfrm>
            <a:off x="1828800" y="1828800"/>
            <a:ext cx="581378" cy="265289"/>
          </a:xfrm>
          <a:custGeom>
            <a:avLst/>
            <a:gdLst>
              <a:gd name="connsiteX0" fmla="*/ 0 w 581378"/>
              <a:gd name="connsiteY0" fmla="*/ 0 h 265289"/>
              <a:gd name="connsiteX1" fmla="*/ 237067 w 581378"/>
              <a:gd name="connsiteY1" fmla="*/ 259645 h 265289"/>
              <a:gd name="connsiteX2" fmla="*/ 530578 w 581378"/>
              <a:gd name="connsiteY2" fmla="*/ 33867 h 265289"/>
              <a:gd name="connsiteX3" fmla="*/ 541867 w 581378"/>
              <a:gd name="connsiteY3" fmla="*/ 56445 h 265289"/>
              <a:gd name="connsiteX4" fmla="*/ 541867 w 581378"/>
              <a:gd name="connsiteY4" fmla="*/ 56445 h 265289"/>
              <a:gd name="connsiteX5" fmla="*/ 541867 w 581378"/>
              <a:gd name="connsiteY5" fmla="*/ 56445 h 265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378" h="265289">
                <a:moveTo>
                  <a:pt x="0" y="0"/>
                </a:moveTo>
                <a:cubicBezTo>
                  <a:pt x="74318" y="127000"/>
                  <a:pt x="148637" y="254001"/>
                  <a:pt x="237067" y="259645"/>
                </a:cubicBezTo>
                <a:cubicBezTo>
                  <a:pt x="325497" y="265289"/>
                  <a:pt x="479778" y="67734"/>
                  <a:pt x="530578" y="33867"/>
                </a:cubicBezTo>
                <a:cubicBezTo>
                  <a:pt x="581378" y="0"/>
                  <a:pt x="541867" y="56445"/>
                  <a:pt x="541867" y="56445"/>
                </a:cubicBezTo>
                <a:lnTo>
                  <a:pt x="541867" y="56445"/>
                </a:lnTo>
                <a:lnTo>
                  <a:pt x="541867" y="56445"/>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Freeform 40"/>
          <p:cNvSpPr/>
          <p:nvPr/>
        </p:nvSpPr>
        <p:spPr>
          <a:xfrm rot="10800000">
            <a:off x="1888068" y="2116665"/>
            <a:ext cx="381000" cy="228601"/>
          </a:xfrm>
          <a:custGeom>
            <a:avLst/>
            <a:gdLst>
              <a:gd name="connsiteX0" fmla="*/ 0 w 581378"/>
              <a:gd name="connsiteY0" fmla="*/ 0 h 265289"/>
              <a:gd name="connsiteX1" fmla="*/ 237067 w 581378"/>
              <a:gd name="connsiteY1" fmla="*/ 259645 h 265289"/>
              <a:gd name="connsiteX2" fmla="*/ 530578 w 581378"/>
              <a:gd name="connsiteY2" fmla="*/ 33867 h 265289"/>
              <a:gd name="connsiteX3" fmla="*/ 541867 w 581378"/>
              <a:gd name="connsiteY3" fmla="*/ 56445 h 265289"/>
              <a:gd name="connsiteX4" fmla="*/ 541867 w 581378"/>
              <a:gd name="connsiteY4" fmla="*/ 56445 h 265289"/>
              <a:gd name="connsiteX5" fmla="*/ 541867 w 581378"/>
              <a:gd name="connsiteY5" fmla="*/ 56445 h 265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378" h="265289">
                <a:moveTo>
                  <a:pt x="0" y="0"/>
                </a:moveTo>
                <a:cubicBezTo>
                  <a:pt x="74318" y="127000"/>
                  <a:pt x="148637" y="254001"/>
                  <a:pt x="237067" y="259645"/>
                </a:cubicBezTo>
                <a:cubicBezTo>
                  <a:pt x="325497" y="265289"/>
                  <a:pt x="479778" y="67734"/>
                  <a:pt x="530578" y="33867"/>
                </a:cubicBezTo>
                <a:cubicBezTo>
                  <a:pt x="581378" y="0"/>
                  <a:pt x="541867" y="56445"/>
                  <a:pt x="541867" y="56445"/>
                </a:cubicBezTo>
                <a:lnTo>
                  <a:pt x="541867" y="56445"/>
                </a:lnTo>
                <a:lnTo>
                  <a:pt x="541867" y="56445"/>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3543546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Neuron</a:t>
            </a:r>
            <a:endParaRPr lang="en-US" dirty="0"/>
          </a:p>
        </p:txBody>
      </p:sp>
      <p:sp>
        <p:nvSpPr>
          <p:cNvPr id="3" name="Content Placeholder 2"/>
          <p:cNvSpPr>
            <a:spLocks noGrp="1"/>
          </p:cNvSpPr>
          <p:nvPr>
            <p:ph idx="1"/>
          </p:nvPr>
        </p:nvSpPr>
        <p:spPr/>
        <p:txBody>
          <a:bodyPr>
            <a:normAutofit/>
          </a:bodyPr>
          <a:lstStyle/>
          <a:p>
            <a:r>
              <a:rPr lang="en-US" sz="2800" dirty="0" smtClean="0"/>
              <a:t>A name for large class of cells sharing certain properties</a:t>
            </a:r>
          </a:p>
          <a:p>
            <a:pPr marL="0" indent="0">
              <a:buNone/>
            </a:pPr>
            <a:endParaRPr lang="en-US" sz="2800" dirty="0" smtClean="0"/>
          </a:p>
          <a:p>
            <a:r>
              <a:rPr lang="en-US" sz="2800" dirty="0"/>
              <a:t>This family of cells vary greatly in their morphology and the mechanisms and molecules they use to signal to each other</a:t>
            </a:r>
          </a:p>
        </p:txBody>
      </p:sp>
    </p:spTree>
    <p:extLst>
      <p:ext uri="{BB962C8B-B14F-4D97-AF65-F5344CB8AC3E}">
        <p14:creationId xmlns:p14="http://schemas.microsoft.com/office/powerpoint/2010/main" val="34514011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38200" y="589497"/>
            <a:ext cx="2900855" cy="1924051"/>
            <a:chOff x="4953000" y="2545079"/>
            <a:chExt cx="2900855" cy="1924051"/>
          </a:xfrm>
        </p:grpSpPr>
        <p:cxnSp>
          <p:nvCxnSpPr>
            <p:cNvPr id="5" name="Straight Connector 4"/>
            <p:cNvCxnSpPr/>
            <p:nvPr/>
          </p:nvCxnSpPr>
          <p:spPr>
            <a:xfrm>
              <a:off x="6858000" y="3481552"/>
              <a:ext cx="99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4953000" y="3473670"/>
              <a:ext cx="990600" cy="7882"/>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5943600" y="2743200"/>
              <a:ext cx="228600" cy="1676400"/>
            </a:xfrm>
            <a:prstGeom prst="ellipse">
              <a:avLst/>
            </a:prstGeom>
            <a:noFill/>
            <a:scene3d>
              <a:camera prst="orthographicFront">
                <a:rot lat="0" lon="0" rev="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629400" y="2743200"/>
              <a:ext cx="228600" cy="1676400"/>
            </a:xfrm>
            <a:prstGeom prst="ellipse">
              <a:avLst/>
            </a:prstGeom>
            <a:noFill/>
            <a:scene3d>
              <a:camera prst="orthographicFront">
                <a:rot lat="0" lon="0" rev="21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c 8"/>
            <p:cNvSpPr/>
            <p:nvPr/>
          </p:nvSpPr>
          <p:spPr>
            <a:xfrm>
              <a:off x="5943600" y="2545079"/>
              <a:ext cx="914400" cy="396241"/>
            </a:xfrm>
            <a:prstGeom prst="arc">
              <a:avLst>
                <a:gd name="adj1" fmla="val 10659229"/>
                <a:gd name="adj2" fmla="val 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Arc 9"/>
            <p:cNvSpPr/>
            <p:nvPr/>
          </p:nvSpPr>
          <p:spPr>
            <a:xfrm>
              <a:off x="6165629" y="4370070"/>
              <a:ext cx="462457" cy="99060"/>
            </a:xfrm>
            <a:prstGeom prst="arc">
              <a:avLst>
                <a:gd name="adj1" fmla="val 10659229"/>
                <a:gd name="adj2" fmla="val 5"/>
              </a:avLst>
            </a:prstGeom>
            <a:scene3d>
              <a:camera prst="orthographicFront">
                <a:rot lat="1080000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Connector 10"/>
            <p:cNvCxnSpPr/>
            <p:nvPr/>
          </p:nvCxnSpPr>
          <p:spPr>
            <a:xfrm flipV="1">
              <a:off x="4953000" y="3733800"/>
              <a:ext cx="990600" cy="7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6863255" y="3729859"/>
              <a:ext cx="990600" cy="788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5177658" y="527224"/>
            <a:ext cx="2900855" cy="1924051"/>
            <a:chOff x="4953000" y="2545079"/>
            <a:chExt cx="2900855" cy="1924051"/>
          </a:xfrm>
        </p:grpSpPr>
        <p:cxnSp>
          <p:nvCxnSpPr>
            <p:cNvPr id="23" name="Straight Connector 22"/>
            <p:cNvCxnSpPr/>
            <p:nvPr/>
          </p:nvCxnSpPr>
          <p:spPr>
            <a:xfrm>
              <a:off x="6858000" y="3481552"/>
              <a:ext cx="99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4953000" y="3473670"/>
              <a:ext cx="990600" cy="7882"/>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5943600" y="2743200"/>
              <a:ext cx="228600" cy="1676400"/>
            </a:xfrm>
            <a:prstGeom prst="ellipse">
              <a:avLst/>
            </a:prstGeom>
            <a:noFill/>
            <a:scene3d>
              <a:camera prst="orthographicFront">
                <a:rot lat="0" lon="0" rev="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6628086" y="2743200"/>
              <a:ext cx="228600" cy="1676400"/>
            </a:xfrm>
            <a:prstGeom prst="ellipse">
              <a:avLst/>
            </a:prstGeom>
            <a:noFill/>
            <a:scene3d>
              <a:camera prst="orthographicFront">
                <a:rot lat="0" lon="0" rev="21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c 26"/>
            <p:cNvSpPr/>
            <p:nvPr/>
          </p:nvSpPr>
          <p:spPr>
            <a:xfrm>
              <a:off x="5943600" y="2545079"/>
              <a:ext cx="914400" cy="396241"/>
            </a:xfrm>
            <a:prstGeom prst="arc">
              <a:avLst>
                <a:gd name="adj1" fmla="val 10659229"/>
                <a:gd name="adj2" fmla="val 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Arc 27"/>
            <p:cNvSpPr/>
            <p:nvPr/>
          </p:nvSpPr>
          <p:spPr>
            <a:xfrm>
              <a:off x="6165629" y="4370070"/>
              <a:ext cx="462457" cy="99060"/>
            </a:xfrm>
            <a:prstGeom prst="arc">
              <a:avLst>
                <a:gd name="adj1" fmla="val 10659229"/>
                <a:gd name="adj2" fmla="val 5"/>
              </a:avLst>
            </a:prstGeom>
            <a:scene3d>
              <a:camera prst="orthographicFront">
                <a:rot lat="1080000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9" name="Straight Connector 28"/>
            <p:cNvCxnSpPr/>
            <p:nvPr/>
          </p:nvCxnSpPr>
          <p:spPr>
            <a:xfrm flipV="1">
              <a:off x="4953000" y="3733800"/>
              <a:ext cx="990600" cy="7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863255" y="3729859"/>
              <a:ext cx="990600" cy="7882"/>
            </a:xfrm>
            <a:prstGeom prst="line">
              <a:avLst/>
            </a:prstGeom>
          </p:spPr>
          <p:style>
            <a:lnRef idx="1">
              <a:schemeClr val="accent1"/>
            </a:lnRef>
            <a:fillRef idx="0">
              <a:schemeClr val="accent1"/>
            </a:fillRef>
            <a:effectRef idx="0">
              <a:schemeClr val="accent1"/>
            </a:effectRef>
            <a:fontRef idx="minor">
              <a:schemeClr val="tx1"/>
            </a:fontRef>
          </p:style>
        </p:cxnSp>
      </p:grpSp>
      <p:sp>
        <p:nvSpPr>
          <p:cNvPr id="44" name="Freeform 43"/>
          <p:cNvSpPr/>
          <p:nvPr/>
        </p:nvSpPr>
        <p:spPr>
          <a:xfrm>
            <a:off x="1998133" y="1388533"/>
            <a:ext cx="581378" cy="265289"/>
          </a:xfrm>
          <a:custGeom>
            <a:avLst/>
            <a:gdLst>
              <a:gd name="connsiteX0" fmla="*/ 0 w 581378"/>
              <a:gd name="connsiteY0" fmla="*/ 0 h 265289"/>
              <a:gd name="connsiteX1" fmla="*/ 237067 w 581378"/>
              <a:gd name="connsiteY1" fmla="*/ 259645 h 265289"/>
              <a:gd name="connsiteX2" fmla="*/ 530578 w 581378"/>
              <a:gd name="connsiteY2" fmla="*/ 33867 h 265289"/>
              <a:gd name="connsiteX3" fmla="*/ 541867 w 581378"/>
              <a:gd name="connsiteY3" fmla="*/ 56445 h 265289"/>
              <a:gd name="connsiteX4" fmla="*/ 541867 w 581378"/>
              <a:gd name="connsiteY4" fmla="*/ 56445 h 265289"/>
              <a:gd name="connsiteX5" fmla="*/ 541867 w 581378"/>
              <a:gd name="connsiteY5" fmla="*/ 56445 h 265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378" h="265289">
                <a:moveTo>
                  <a:pt x="0" y="0"/>
                </a:moveTo>
                <a:cubicBezTo>
                  <a:pt x="74318" y="127000"/>
                  <a:pt x="148637" y="254001"/>
                  <a:pt x="237067" y="259645"/>
                </a:cubicBezTo>
                <a:cubicBezTo>
                  <a:pt x="325497" y="265289"/>
                  <a:pt x="479778" y="67734"/>
                  <a:pt x="530578" y="33867"/>
                </a:cubicBezTo>
                <a:cubicBezTo>
                  <a:pt x="581378" y="0"/>
                  <a:pt x="541867" y="56445"/>
                  <a:pt x="541867" y="56445"/>
                </a:cubicBezTo>
                <a:lnTo>
                  <a:pt x="541867" y="56445"/>
                </a:lnTo>
                <a:lnTo>
                  <a:pt x="541867" y="56445"/>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rot="10800000">
            <a:off x="2057401" y="1676398"/>
            <a:ext cx="381000" cy="228601"/>
          </a:xfrm>
          <a:custGeom>
            <a:avLst/>
            <a:gdLst>
              <a:gd name="connsiteX0" fmla="*/ 0 w 581378"/>
              <a:gd name="connsiteY0" fmla="*/ 0 h 265289"/>
              <a:gd name="connsiteX1" fmla="*/ 237067 w 581378"/>
              <a:gd name="connsiteY1" fmla="*/ 259645 h 265289"/>
              <a:gd name="connsiteX2" fmla="*/ 530578 w 581378"/>
              <a:gd name="connsiteY2" fmla="*/ 33867 h 265289"/>
              <a:gd name="connsiteX3" fmla="*/ 541867 w 581378"/>
              <a:gd name="connsiteY3" fmla="*/ 56445 h 265289"/>
              <a:gd name="connsiteX4" fmla="*/ 541867 w 581378"/>
              <a:gd name="connsiteY4" fmla="*/ 56445 h 265289"/>
              <a:gd name="connsiteX5" fmla="*/ 541867 w 581378"/>
              <a:gd name="connsiteY5" fmla="*/ 56445 h 265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378" h="265289">
                <a:moveTo>
                  <a:pt x="0" y="0"/>
                </a:moveTo>
                <a:cubicBezTo>
                  <a:pt x="74318" y="127000"/>
                  <a:pt x="148637" y="254001"/>
                  <a:pt x="237067" y="259645"/>
                </a:cubicBezTo>
                <a:cubicBezTo>
                  <a:pt x="325497" y="265289"/>
                  <a:pt x="479778" y="67734"/>
                  <a:pt x="530578" y="33867"/>
                </a:cubicBezTo>
                <a:cubicBezTo>
                  <a:pt x="581378" y="0"/>
                  <a:pt x="541867" y="56445"/>
                  <a:pt x="541867" y="56445"/>
                </a:cubicBezTo>
                <a:lnTo>
                  <a:pt x="541867" y="56445"/>
                </a:lnTo>
                <a:lnTo>
                  <a:pt x="541867" y="56445"/>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51" name="Straight Arrow Connector 50"/>
          <p:cNvCxnSpPr/>
          <p:nvPr/>
        </p:nvCxnSpPr>
        <p:spPr>
          <a:xfrm>
            <a:off x="3429000" y="990600"/>
            <a:ext cx="1981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124200" y="685800"/>
            <a:ext cx="2514600" cy="646331"/>
          </a:xfrm>
          <a:prstGeom prst="rect">
            <a:avLst/>
          </a:prstGeom>
          <a:noFill/>
        </p:spPr>
        <p:txBody>
          <a:bodyPr wrap="square" rtlCol="0">
            <a:spAutoFit/>
          </a:bodyPr>
          <a:lstStyle/>
          <a:p>
            <a:pPr algn="ctr"/>
            <a:r>
              <a:rPr lang="en-US" dirty="0" smtClean="0"/>
              <a:t>Change Membrane </a:t>
            </a:r>
          </a:p>
          <a:p>
            <a:pPr algn="ctr"/>
            <a:r>
              <a:rPr lang="en-US" dirty="0" smtClean="0"/>
              <a:t>Potential</a:t>
            </a:r>
            <a:endParaRPr lang="en-US" dirty="0"/>
          </a:p>
        </p:txBody>
      </p:sp>
      <p:sp>
        <p:nvSpPr>
          <p:cNvPr id="56" name="TextBox 55"/>
          <p:cNvSpPr txBox="1"/>
          <p:nvPr/>
        </p:nvSpPr>
        <p:spPr>
          <a:xfrm>
            <a:off x="914400" y="1143000"/>
            <a:ext cx="838200" cy="369332"/>
          </a:xfrm>
          <a:prstGeom prst="rect">
            <a:avLst/>
          </a:prstGeom>
          <a:noFill/>
        </p:spPr>
        <p:txBody>
          <a:bodyPr wrap="square" rtlCol="0">
            <a:spAutoFit/>
          </a:bodyPr>
          <a:lstStyle/>
          <a:p>
            <a:r>
              <a:rPr lang="en-US" dirty="0" smtClean="0"/>
              <a:t>+ + + +</a:t>
            </a:r>
            <a:endParaRPr lang="en-US" dirty="0"/>
          </a:p>
        </p:txBody>
      </p:sp>
      <p:sp>
        <p:nvSpPr>
          <p:cNvPr id="57" name="TextBox 56"/>
          <p:cNvSpPr txBox="1"/>
          <p:nvPr/>
        </p:nvSpPr>
        <p:spPr>
          <a:xfrm>
            <a:off x="7162800" y="1752600"/>
            <a:ext cx="838200" cy="369332"/>
          </a:xfrm>
          <a:prstGeom prst="rect">
            <a:avLst/>
          </a:prstGeom>
          <a:noFill/>
        </p:spPr>
        <p:txBody>
          <a:bodyPr wrap="square" rtlCol="0">
            <a:spAutoFit/>
          </a:bodyPr>
          <a:lstStyle/>
          <a:p>
            <a:r>
              <a:rPr lang="en-US" dirty="0" smtClean="0"/>
              <a:t>+ + + +</a:t>
            </a:r>
            <a:endParaRPr lang="en-US" dirty="0"/>
          </a:p>
        </p:txBody>
      </p:sp>
      <p:sp>
        <p:nvSpPr>
          <p:cNvPr id="58" name="TextBox 57"/>
          <p:cNvSpPr txBox="1"/>
          <p:nvPr/>
        </p:nvSpPr>
        <p:spPr>
          <a:xfrm>
            <a:off x="2819400" y="1143000"/>
            <a:ext cx="838200" cy="369332"/>
          </a:xfrm>
          <a:prstGeom prst="rect">
            <a:avLst/>
          </a:prstGeom>
          <a:noFill/>
        </p:spPr>
        <p:txBody>
          <a:bodyPr wrap="square" rtlCol="0">
            <a:spAutoFit/>
          </a:bodyPr>
          <a:lstStyle/>
          <a:p>
            <a:r>
              <a:rPr lang="en-US" dirty="0" smtClean="0"/>
              <a:t>+ + + +</a:t>
            </a:r>
            <a:endParaRPr lang="en-US" dirty="0"/>
          </a:p>
        </p:txBody>
      </p:sp>
      <p:sp>
        <p:nvSpPr>
          <p:cNvPr id="60" name="TextBox 59"/>
          <p:cNvSpPr txBox="1"/>
          <p:nvPr/>
        </p:nvSpPr>
        <p:spPr>
          <a:xfrm>
            <a:off x="5257800" y="1752600"/>
            <a:ext cx="838200" cy="369332"/>
          </a:xfrm>
          <a:prstGeom prst="rect">
            <a:avLst/>
          </a:prstGeom>
          <a:noFill/>
        </p:spPr>
        <p:txBody>
          <a:bodyPr wrap="square" rtlCol="0">
            <a:spAutoFit/>
          </a:bodyPr>
          <a:lstStyle/>
          <a:p>
            <a:r>
              <a:rPr lang="en-US" dirty="0" smtClean="0"/>
              <a:t>+ + + +</a:t>
            </a:r>
            <a:endParaRPr lang="en-US" dirty="0"/>
          </a:p>
        </p:txBody>
      </p:sp>
      <p:sp>
        <p:nvSpPr>
          <p:cNvPr id="61" name="TextBox 60"/>
          <p:cNvSpPr txBox="1"/>
          <p:nvPr/>
        </p:nvSpPr>
        <p:spPr>
          <a:xfrm>
            <a:off x="914400" y="1752600"/>
            <a:ext cx="838200" cy="369332"/>
          </a:xfrm>
          <a:prstGeom prst="rect">
            <a:avLst/>
          </a:prstGeom>
          <a:noFill/>
        </p:spPr>
        <p:txBody>
          <a:bodyPr wrap="square" rtlCol="0">
            <a:spAutoFit/>
          </a:bodyPr>
          <a:lstStyle/>
          <a:p>
            <a:r>
              <a:rPr lang="en-US" dirty="0" smtClean="0"/>
              <a:t>- - - - -</a:t>
            </a:r>
            <a:endParaRPr lang="en-US" dirty="0"/>
          </a:p>
        </p:txBody>
      </p:sp>
      <p:sp>
        <p:nvSpPr>
          <p:cNvPr id="62" name="TextBox 61"/>
          <p:cNvSpPr txBox="1"/>
          <p:nvPr/>
        </p:nvSpPr>
        <p:spPr>
          <a:xfrm>
            <a:off x="2743200" y="1752600"/>
            <a:ext cx="838200" cy="369332"/>
          </a:xfrm>
          <a:prstGeom prst="rect">
            <a:avLst/>
          </a:prstGeom>
          <a:noFill/>
        </p:spPr>
        <p:txBody>
          <a:bodyPr wrap="square" rtlCol="0">
            <a:spAutoFit/>
          </a:bodyPr>
          <a:lstStyle/>
          <a:p>
            <a:r>
              <a:rPr lang="en-US" dirty="0" smtClean="0"/>
              <a:t>- - - - -</a:t>
            </a:r>
            <a:endParaRPr lang="en-US" dirty="0"/>
          </a:p>
        </p:txBody>
      </p:sp>
      <p:sp>
        <p:nvSpPr>
          <p:cNvPr id="63" name="TextBox 62"/>
          <p:cNvSpPr txBox="1"/>
          <p:nvPr/>
        </p:nvSpPr>
        <p:spPr>
          <a:xfrm>
            <a:off x="7162800" y="1066800"/>
            <a:ext cx="838200" cy="369332"/>
          </a:xfrm>
          <a:prstGeom prst="rect">
            <a:avLst/>
          </a:prstGeom>
          <a:noFill/>
        </p:spPr>
        <p:txBody>
          <a:bodyPr wrap="square" rtlCol="0">
            <a:spAutoFit/>
          </a:bodyPr>
          <a:lstStyle/>
          <a:p>
            <a:r>
              <a:rPr lang="en-US" dirty="0" smtClean="0"/>
              <a:t>- - - - -</a:t>
            </a:r>
            <a:endParaRPr lang="en-US" dirty="0"/>
          </a:p>
        </p:txBody>
      </p:sp>
      <p:sp>
        <p:nvSpPr>
          <p:cNvPr id="64" name="TextBox 63"/>
          <p:cNvSpPr txBox="1"/>
          <p:nvPr/>
        </p:nvSpPr>
        <p:spPr>
          <a:xfrm>
            <a:off x="5257800" y="1066800"/>
            <a:ext cx="838200" cy="369332"/>
          </a:xfrm>
          <a:prstGeom prst="rect">
            <a:avLst/>
          </a:prstGeom>
          <a:noFill/>
        </p:spPr>
        <p:txBody>
          <a:bodyPr wrap="square" rtlCol="0">
            <a:spAutoFit/>
          </a:bodyPr>
          <a:lstStyle/>
          <a:p>
            <a:r>
              <a:rPr lang="en-US" dirty="0" smtClean="0"/>
              <a:t>- - - - -</a:t>
            </a:r>
            <a:endParaRPr lang="en-US" dirty="0"/>
          </a:p>
        </p:txBody>
      </p:sp>
      <p:sp>
        <p:nvSpPr>
          <p:cNvPr id="76" name="Content Placeholder 75"/>
          <p:cNvSpPr>
            <a:spLocks noGrp="1"/>
          </p:cNvSpPr>
          <p:nvPr>
            <p:ph sz="half" idx="1"/>
          </p:nvPr>
        </p:nvSpPr>
        <p:spPr>
          <a:xfrm>
            <a:off x="107504" y="2895601"/>
            <a:ext cx="8122096" cy="3810000"/>
          </a:xfrm>
        </p:spPr>
        <p:txBody>
          <a:bodyPr>
            <a:normAutofit/>
          </a:bodyPr>
          <a:lstStyle/>
          <a:p>
            <a:r>
              <a:rPr lang="en-US" dirty="0" smtClean="0"/>
              <a:t>Voltage-gating: </a:t>
            </a:r>
          </a:p>
          <a:p>
            <a:endParaRPr lang="en-US" dirty="0" smtClean="0"/>
          </a:p>
          <a:p>
            <a:pPr>
              <a:buNone/>
            </a:pPr>
            <a:r>
              <a:rPr lang="en-US" dirty="0" smtClean="0"/>
              <a:t>      In this form of gating, the membrane voltage controls channel gating. The fact that these channels are gated by voltage implies that their conductance is a function of membrane voltage. </a:t>
            </a:r>
            <a:endParaRPr lang="en-US" dirty="0"/>
          </a:p>
        </p:txBody>
      </p:sp>
    </p:spTree>
    <p:extLst>
      <p:ext uri="{BB962C8B-B14F-4D97-AF65-F5344CB8AC3E}">
        <p14:creationId xmlns:p14="http://schemas.microsoft.com/office/powerpoint/2010/main" val="13543546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97776" y="3886200"/>
            <a:ext cx="7772400" cy="1828800"/>
          </a:xfrm>
        </p:spPr>
        <p:txBody>
          <a:bodyPr>
            <a:normAutofit fontScale="85000" lnSpcReduction="10000"/>
          </a:bodyPr>
          <a:lstStyle/>
          <a:p>
            <a:pPr marL="0" indent="0">
              <a:buNone/>
            </a:pPr>
            <a:r>
              <a:rPr lang="en-US" dirty="0"/>
              <a:t>Phosphorylation-gating: </a:t>
            </a:r>
            <a:endParaRPr lang="en-US" dirty="0" smtClean="0"/>
          </a:p>
          <a:p>
            <a:pPr marL="0" indent="0">
              <a:buNone/>
            </a:pPr>
            <a:r>
              <a:rPr lang="en-US" dirty="0" smtClean="0"/>
              <a:t>	The </a:t>
            </a:r>
            <a:r>
              <a:rPr lang="en-US" dirty="0"/>
              <a:t>channel goes to an </a:t>
            </a:r>
            <a:r>
              <a:rPr lang="en-US" dirty="0" smtClean="0"/>
              <a:t>OPEN </a:t>
            </a:r>
            <a:r>
              <a:rPr lang="en-US" dirty="0"/>
              <a:t>state </a:t>
            </a:r>
            <a:r>
              <a:rPr lang="en-US" dirty="0" smtClean="0"/>
              <a:t>from CLOSE </a:t>
            </a:r>
            <a:r>
              <a:rPr lang="en-US" dirty="0"/>
              <a:t>state when a phosphate group is attached to the channel, a process known as </a:t>
            </a:r>
            <a:r>
              <a:rPr lang="en-US" u="sng" dirty="0"/>
              <a:t>phosphorylation</a:t>
            </a:r>
            <a:r>
              <a:rPr lang="en-US" dirty="0"/>
              <a:t>. </a:t>
            </a:r>
          </a:p>
        </p:txBody>
      </p:sp>
      <p:grpSp>
        <p:nvGrpSpPr>
          <p:cNvPr id="4" name="Group 21"/>
          <p:cNvGrpSpPr/>
          <p:nvPr/>
        </p:nvGrpSpPr>
        <p:grpSpPr>
          <a:xfrm>
            <a:off x="848710" y="806011"/>
            <a:ext cx="8111516" cy="2363855"/>
            <a:chOff x="848710" y="806011"/>
            <a:chExt cx="8111516" cy="2363855"/>
          </a:xfrm>
        </p:grpSpPr>
        <p:grpSp>
          <p:nvGrpSpPr>
            <p:cNvPr id="5" name="Group 22"/>
            <p:cNvGrpSpPr/>
            <p:nvPr/>
          </p:nvGrpSpPr>
          <p:grpSpPr>
            <a:xfrm>
              <a:off x="848710" y="806011"/>
              <a:ext cx="8111516" cy="2363855"/>
              <a:chOff x="848710" y="806011"/>
              <a:chExt cx="8111516" cy="2363855"/>
            </a:xfrm>
          </p:grpSpPr>
          <p:grpSp>
            <p:nvGrpSpPr>
              <p:cNvPr id="7" name="Group 30"/>
              <p:cNvGrpSpPr/>
              <p:nvPr/>
            </p:nvGrpSpPr>
            <p:grpSpPr>
              <a:xfrm>
                <a:off x="848710" y="806011"/>
                <a:ext cx="7240313" cy="2363855"/>
                <a:chOff x="838200" y="527224"/>
                <a:chExt cx="7240313" cy="2363855"/>
              </a:xfrm>
            </p:grpSpPr>
            <p:grpSp>
              <p:nvGrpSpPr>
                <p:cNvPr id="8" name="Group 32"/>
                <p:cNvGrpSpPr/>
                <p:nvPr/>
              </p:nvGrpSpPr>
              <p:grpSpPr>
                <a:xfrm>
                  <a:off x="838200" y="589497"/>
                  <a:ext cx="2900855" cy="1924051"/>
                  <a:chOff x="4953000" y="2545079"/>
                  <a:chExt cx="2900855" cy="1924051"/>
                </a:xfrm>
              </p:grpSpPr>
              <p:cxnSp>
                <p:nvCxnSpPr>
                  <p:cNvPr id="52" name="Straight Connector 51"/>
                  <p:cNvCxnSpPr/>
                  <p:nvPr/>
                </p:nvCxnSpPr>
                <p:spPr>
                  <a:xfrm>
                    <a:off x="6858000" y="3481552"/>
                    <a:ext cx="99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4953000" y="3473670"/>
                    <a:ext cx="990600" cy="7882"/>
                  </a:xfrm>
                  <a:prstGeom prst="line">
                    <a:avLst/>
                  </a:prstGeom>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5943600" y="2743200"/>
                    <a:ext cx="228600" cy="1676400"/>
                  </a:xfrm>
                  <a:prstGeom prst="ellipse">
                    <a:avLst/>
                  </a:prstGeom>
                  <a:noFill/>
                  <a:scene3d>
                    <a:camera prst="orthographicFront">
                      <a:rot lat="0" lon="0" rev="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6628086" y="2743200"/>
                    <a:ext cx="228600" cy="1676400"/>
                  </a:xfrm>
                  <a:prstGeom prst="ellipse">
                    <a:avLst/>
                  </a:prstGeom>
                  <a:noFill/>
                  <a:scene3d>
                    <a:camera prst="orthographicFront">
                      <a:rot lat="0" lon="0" rev="21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c 55"/>
                  <p:cNvSpPr/>
                  <p:nvPr/>
                </p:nvSpPr>
                <p:spPr>
                  <a:xfrm>
                    <a:off x="5943600" y="2545079"/>
                    <a:ext cx="914400" cy="396241"/>
                  </a:xfrm>
                  <a:prstGeom prst="arc">
                    <a:avLst>
                      <a:gd name="adj1" fmla="val 10659229"/>
                      <a:gd name="adj2" fmla="val 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Arc 56"/>
                  <p:cNvSpPr/>
                  <p:nvPr/>
                </p:nvSpPr>
                <p:spPr>
                  <a:xfrm>
                    <a:off x="6165629" y="4370070"/>
                    <a:ext cx="462457" cy="99060"/>
                  </a:xfrm>
                  <a:prstGeom prst="arc">
                    <a:avLst>
                      <a:gd name="adj1" fmla="val 10659229"/>
                      <a:gd name="adj2" fmla="val 5"/>
                    </a:avLst>
                  </a:prstGeom>
                  <a:scene3d>
                    <a:camera prst="orthographicFront">
                      <a:rot lat="1080000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8" name="Straight Connector 57"/>
                  <p:cNvCxnSpPr/>
                  <p:nvPr/>
                </p:nvCxnSpPr>
                <p:spPr>
                  <a:xfrm flipV="1">
                    <a:off x="4953000" y="3733800"/>
                    <a:ext cx="990600" cy="7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6863255" y="3729859"/>
                    <a:ext cx="990600" cy="788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 name="Group 33"/>
                <p:cNvGrpSpPr/>
                <p:nvPr/>
              </p:nvGrpSpPr>
              <p:grpSpPr>
                <a:xfrm>
                  <a:off x="5177658" y="527224"/>
                  <a:ext cx="2900855" cy="1924051"/>
                  <a:chOff x="4953000" y="2545079"/>
                  <a:chExt cx="2900855" cy="1924051"/>
                </a:xfrm>
              </p:grpSpPr>
              <p:cxnSp>
                <p:nvCxnSpPr>
                  <p:cNvPr id="44" name="Straight Connector 43"/>
                  <p:cNvCxnSpPr/>
                  <p:nvPr/>
                </p:nvCxnSpPr>
                <p:spPr>
                  <a:xfrm>
                    <a:off x="6858000" y="3481552"/>
                    <a:ext cx="99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4953000" y="3473670"/>
                    <a:ext cx="990600" cy="7882"/>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5943600" y="2743200"/>
                    <a:ext cx="228600" cy="1676400"/>
                  </a:xfrm>
                  <a:prstGeom prst="ellipse">
                    <a:avLst/>
                  </a:prstGeom>
                  <a:noFill/>
                  <a:scene3d>
                    <a:camera prst="orthographicFront">
                      <a:rot lat="0" lon="0" rev="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628086" y="2743200"/>
                    <a:ext cx="228600" cy="1676400"/>
                  </a:xfrm>
                  <a:prstGeom prst="ellipse">
                    <a:avLst/>
                  </a:prstGeom>
                  <a:noFill/>
                  <a:scene3d>
                    <a:camera prst="orthographicFront">
                      <a:rot lat="0" lon="0" rev="21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c 47"/>
                  <p:cNvSpPr/>
                  <p:nvPr/>
                </p:nvSpPr>
                <p:spPr>
                  <a:xfrm>
                    <a:off x="5943600" y="2545079"/>
                    <a:ext cx="914400" cy="396241"/>
                  </a:xfrm>
                  <a:prstGeom prst="arc">
                    <a:avLst>
                      <a:gd name="adj1" fmla="val 10659229"/>
                      <a:gd name="adj2" fmla="val 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open</a:t>
                    </a:r>
                    <a:endParaRPr lang="en-US" dirty="0"/>
                  </a:p>
                </p:txBody>
              </p:sp>
              <p:sp>
                <p:nvSpPr>
                  <p:cNvPr id="49" name="Arc 48"/>
                  <p:cNvSpPr/>
                  <p:nvPr/>
                </p:nvSpPr>
                <p:spPr>
                  <a:xfrm>
                    <a:off x="6165629" y="4370070"/>
                    <a:ext cx="462457" cy="99060"/>
                  </a:xfrm>
                  <a:prstGeom prst="arc">
                    <a:avLst>
                      <a:gd name="adj1" fmla="val 10659229"/>
                      <a:gd name="adj2" fmla="val 5"/>
                    </a:avLst>
                  </a:prstGeom>
                  <a:scene3d>
                    <a:camera prst="orthographicFront">
                      <a:rot lat="1080000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0" name="Straight Connector 49"/>
                  <p:cNvCxnSpPr/>
                  <p:nvPr/>
                </p:nvCxnSpPr>
                <p:spPr>
                  <a:xfrm flipV="1">
                    <a:off x="4953000" y="3733800"/>
                    <a:ext cx="990600" cy="7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6863255" y="3729859"/>
                    <a:ext cx="990600" cy="788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5" name="Oval 34"/>
                <p:cNvSpPr/>
                <p:nvPr/>
              </p:nvSpPr>
              <p:spPr>
                <a:xfrm>
                  <a:off x="1639812" y="2513548"/>
                  <a:ext cx="303288" cy="3693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639812" y="2513548"/>
                  <a:ext cx="303288" cy="369332"/>
                </a:xfrm>
                <a:prstGeom prst="rect">
                  <a:avLst/>
                </a:prstGeom>
                <a:noFill/>
              </p:spPr>
              <p:txBody>
                <a:bodyPr wrap="none" rtlCol="0">
                  <a:spAutoFit/>
                </a:bodyPr>
                <a:lstStyle/>
                <a:p>
                  <a:r>
                    <a:rPr lang="en-US" dirty="0" smtClean="0"/>
                    <a:t>P</a:t>
                  </a:r>
                  <a:endParaRPr lang="en-US" dirty="0"/>
                </a:p>
              </p:txBody>
            </p:sp>
            <p:sp>
              <p:nvSpPr>
                <p:cNvPr id="37" name="Oval 36"/>
                <p:cNvSpPr/>
                <p:nvPr/>
              </p:nvSpPr>
              <p:spPr>
                <a:xfrm>
                  <a:off x="6238643" y="2521747"/>
                  <a:ext cx="303288" cy="3693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238643" y="2521747"/>
                  <a:ext cx="303288" cy="369332"/>
                </a:xfrm>
                <a:prstGeom prst="rect">
                  <a:avLst/>
                </a:prstGeom>
                <a:noFill/>
              </p:spPr>
              <p:txBody>
                <a:bodyPr wrap="none" rtlCol="0">
                  <a:spAutoFit/>
                </a:bodyPr>
                <a:lstStyle/>
                <a:p>
                  <a:r>
                    <a:rPr lang="en-US" dirty="0" smtClean="0"/>
                    <a:t>P</a:t>
                  </a:r>
                  <a:endParaRPr lang="en-US" dirty="0"/>
                </a:p>
              </p:txBody>
            </p:sp>
            <p:cxnSp>
              <p:nvCxnSpPr>
                <p:cNvPr id="39" name="Straight Connector 38"/>
                <p:cNvCxnSpPr>
                  <a:stCxn id="37" idx="0"/>
                </p:cNvCxnSpPr>
                <p:nvPr/>
              </p:nvCxnSpPr>
              <p:spPr>
                <a:xfrm flipV="1">
                  <a:off x="6390287" y="2352215"/>
                  <a:ext cx="0" cy="169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581400" y="985738"/>
                  <a:ext cx="1624504"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666957" y="589497"/>
                  <a:ext cx="1538947" cy="369332"/>
                </a:xfrm>
                <a:prstGeom prst="rect">
                  <a:avLst/>
                </a:prstGeom>
                <a:noFill/>
              </p:spPr>
              <p:txBody>
                <a:bodyPr wrap="none" rtlCol="0">
                  <a:spAutoFit/>
                </a:bodyPr>
                <a:lstStyle/>
                <a:p>
                  <a:r>
                    <a:rPr lang="en-US" dirty="0" smtClean="0"/>
                    <a:t>Phosphorylate</a:t>
                  </a:r>
                  <a:endParaRPr lang="en-US" dirty="0"/>
                </a:p>
              </p:txBody>
            </p:sp>
            <p:sp>
              <p:nvSpPr>
                <p:cNvPr id="42" name="TextBox 41"/>
                <p:cNvSpPr txBox="1"/>
                <p:nvPr/>
              </p:nvSpPr>
              <p:spPr>
                <a:xfrm>
                  <a:off x="3739055" y="1723827"/>
                  <a:ext cx="1800236" cy="369332"/>
                </a:xfrm>
                <a:prstGeom prst="rect">
                  <a:avLst/>
                </a:prstGeom>
                <a:noFill/>
              </p:spPr>
              <p:txBody>
                <a:bodyPr wrap="none" rtlCol="0">
                  <a:spAutoFit/>
                </a:bodyPr>
                <a:lstStyle/>
                <a:p>
                  <a:r>
                    <a:rPr lang="en-US" dirty="0" smtClean="0"/>
                    <a:t>Dephosphorylate</a:t>
                  </a:r>
                  <a:endParaRPr lang="en-US" dirty="0"/>
                </a:p>
              </p:txBody>
            </p:sp>
            <p:cxnSp>
              <p:nvCxnSpPr>
                <p:cNvPr id="43" name="Straight Arrow Connector 42"/>
                <p:cNvCxnSpPr/>
                <p:nvPr/>
              </p:nvCxnSpPr>
              <p:spPr>
                <a:xfrm flipH="1">
                  <a:off x="3852042" y="2111288"/>
                  <a:ext cx="15962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0" name="Group 25"/>
              <p:cNvGrpSpPr/>
              <p:nvPr/>
            </p:nvGrpSpPr>
            <p:grpSpPr>
              <a:xfrm>
                <a:off x="7207310" y="1447800"/>
                <a:ext cx="1752916" cy="986419"/>
                <a:chOff x="7207310" y="1447800"/>
                <a:chExt cx="1752916" cy="986419"/>
              </a:xfrm>
            </p:grpSpPr>
            <p:sp>
              <p:nvSpPr>
                <p:cNvPr id="27" name="TextBox 26"/>
                <p:cNvSpPr txBox="1"/>
                <p:nvPr/>
              </p:nvSpPr>
              <p:spPr>
                <a:xfrm>
                  <a:off x="7593723" y="1447800"/>
                  <a:ext cx="523413" cy="369332"/>
                </a:xfrm>
                <a:prstGeom prst="rect">
                  <a:avLst/>
                </a:prstGeom>
                <a:noFill/>
              </p:spPr>
              <p:txBody>
                <a:bodyPr wrap="none" rtlCol="0">
                  <a:spAutoFit/>
                </a:bodyPr>
                <a:lstStyle/>
                <a:p>
                  <a:r>
                    <a:rPr lang="en-US" dirty="0" smtClean="0"/>
                    <a:t>ECS</a:t>
                  </a:r>
                  <a:endParaRPr lang="en-US" dirty="0"/>
                </a:p>
              </p:txBody>
            </p:sp>
            <p:sp>
              <p:nvSpPr>
                <p:cNvPr id="28" name="TextBox 27"/>
                <p:cNvSpPr txBox="1"/>
                <p:nvPr/>
              </p:nvSpPr>
              <p:spPr>
                <a:xfrm>
                  <a:off x="7207310" y="2064887"/>
                  <a:ext cx="1752916" cy="369332"/>
                </a:xfrm>
                <a:prstGeom prst="rect">
                  <a:avLst/>
                </a:prstGeom>
                <a:noFill/>
              </p:spPr>
              <p:txBody>
                <a:bodyPr wrap="none" rtlCol="0">
                  <a:spAutoFit/>
                </a:bodyPr>
                <a:lstStyle/>
                <a:p>
                  <a:r>
                    <a:rPr lang="en-US" dirty="0" smtClean="0"/>
                    <a:t>Cytoplasmic side</a:t>
                  </a:r>
                  <a:endParaRPr lang="en-US" dirty="0"/>
                </a:p>
              </p:txBody>
            </p:sp>
          </p:grpSp>
        </p:grpSp>
        <p:sp>
          <p:nvSpPr>
            <p:cNvPr id="24" name="TextBox 23"/>
            <p:cNvSpPr txBox="1"/>
            <p:nvPr/>
          </p:nvSpPr>
          <p:spPr>
            <a:xfrm>
              <a:off x="1953610" y="806011"/>
              <a:ext cx="784189" cy="369332"/>
            </a:xfrm>
            <a:prstGeom prst="rect">
              <a:avLst/>
            </a:prstGeom>
            <a:noFill/>
          </p:spPr>
          <p:txBody>
            <a:bodyPr wrap="none" rtlCol="0">
              <a:spAutoFit/>
            </a:bodyPr>
            <a:lstStyle/>
            <a:p>
              <a:r>
                <a:rPr lang="en-US" dirty="0" smtClean="0"/>
                <a:t>closed</a:t>
              </a:r>
              <a:endParaRPr lang="en-US" dirty="0"/>
            </a:p>
          </p:txBody>
        </p:sp>
      </p:grpSp>
      <p:sp>
        <p:nvSpPr>
          <p:cNvPr id="60" name="Freeform 59"/>
          <p:cNvSpPr/>
          <p:nvPr/>
        </p:nvSpPr>
        <p:spPr>
          <a:xfrm>
            <a:off x="2009422" y="1752600"/>
            <a:ext cx="581378" cy="265289"/>
          </a:xfrm>
          <a:custGeom>
            <a:avLst/>
            <a:gdLst>
              <a:gd name="connsiteX0" fmla="*/ 0 w 581378"/>
              <a:gd name="connsiteY0" fmla="*/ 0 h 265289"/>
              <a:gd name="connsiteX1" fmla="*/ 237067 w 581378"/>
              <a:gd name="connsiteY1" fmla="*/ 259645 h 265289"/>
              <a:gd name="connsiteX2" fmla="*/ 530578 w 581378"/>
              <a:gd name="connsiteY2" fmla="*/ 33867 h 265289"/>
              <a:gd name="connsiteX3" fmla="*/ 541867 w 581378"/>
              <a:gd name="connsiteY3" fmla="*/ 56445 h 265289"/>
              <a:gd name="connsiteX4" fmla="*/ 541867 w 581378"/>
              <a:gd name="connsiteY4" fmla="*/ 56445 h 265289"/>
              <a:gd name="connsiteX5" fmla="*/ 541867 w 581378"/>
              <a:gd name="connsiteY5" fmla="*/ 56445 h 265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378" h="265289">
                <a:moveTo>
                  <a:pt x="0" y="0"/>
                </a:moveTo>
                <a:cubicBezTo>
                  <a:pt x="74318" y="127000"/>
                  <a:pt x="148637" y="254001"/>
                  <a:pt x="237067" y="259645"/>
                </a:cubicBezTo>
                <a:cubicBezTo>
                  <a:pt x="325497" y="265289"/>
                  <a:pt x="479778" y="67734"/>
                  <a:pt x="530578" y="33867"/>
                </a:cubicBezTo>
                <a:cubicBezTo>
                  <a:pt x="581378" y="0"/>
                  <a:pt x="541867" y="56445"/>
                  <a:pt x="541867" y="56445"/>
                </a:cubicBezTo>
                <a:lnTo>
                  <a:pt x="541867" y="56445"/>
                </a:lnTo>
                <a:lnTo>
                  <a:pt x="541867" y="56445"/>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Freeform 60"/>
          <p:cNvSpPr/>
          <p:nvPr/>
        </p:nvSpPr>
        <p:spPr>
          <a:xfrm rot="10800000">
            <a:off x="2068690" y="2040465"/>
            <a:ext cx="381000" cy="228601"/>
          </a:xfrm>
          <a:custGeom>
            <a:avLst/>
            <a:gdLst>
              <a:gd name="connsiteX0" fmla="*/ 0 w 581378"/>
              <a:gd name="connsiteY0" fmla="*/ 0 h 265289"/>
              <a:gd name="connsiteX1" fmla="*/ 237067 w 581378"/>
              <a:gd name="connsiteY1" fmla="*/ 259645 h 265289"/>
              <a:gd name="connsiteX2" fmla="*/ 530578 w 581378"/>
              <a:gd name="connsiteY2" fmla="*/ 33867 h 265289"/>
              <a:gd name="connsiteX3" fmla="*/ 541867 w 581378"/>
              <a:gd name="connsiteY3" fmla="*/ 56445 h 265289"/>
              <a:gd name="connsiteX4" fmla="*/ 541867 w 581378"/>
              <a:gd name="connsiteY4" fmla="*/ 56445 h 265289"/>
              <a:gd name="connsiteX5" fmla="*/ 541867 w 581378"/>
              <a:gd name="connsiteY5" fmla="*/ 56445 h 265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378" h="265289">
                <a:moveTo>
                  <a:pt x="0" y="0"/>
                </a:moveTo>
                <a:cubicBezTo>
                  <a:pt x="74318" y="127000"/>
                  <a:pt x="148637" y="254001"/>
                  <a:pt x="237067" y="259645"/>
                </a:cubicBezTo>
                <a:cubicBezTo>
                  <a:pt x="325497" y="265289"/>
                  <a:pt x="479778" y="67734"/>
                  <a:pt x="530578" y="33867"/>
                </a:cubicBezTo>
                <a:cubicBezTo>
                  <a:pt x="581378" y="0"/>
                  <a:pt x="541867" y="56445"/>
                  <a:pt x="541867" y="56445"/>
                </a:cubicBezTo>
                <a:lnTo>
                  <a:pt x="541867" y="56445"/>
                </a:lnTo>
                <a:lnTo>
                  <a:pt x="541867" y="56445"/>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8554558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791808" y="1492734"/>
            <a:ext cx="99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886808" y="1484852"/>
            <a:ext cx="990600" cy="7882"/>
          </a:xfrm>
          <a:prstGeom prst="line">
            <a:avLst/>
          </a:prstGeom>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1905000" y="754382"/>
            <a:ext cx="228600" cy="1676400"/>
          </a:xfrm>
          <a:prstGeom prst="ellipse">
            <a:avLst/>
          </a:prstGeom>
          <a:noFill/>
          <a:scene3d>
            <a:camera prst="orthographicFront">
              <a:rot lat="0" lon="0" rev="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514600" y="754382"/>
            <a:ext cx="228600" cy="1676400"/>
          </a:xfrm>
          <a:prstGeom prst="ellipse">
            <a:avLst/>
          </a:prstGeom>
          <a:noFill/>
          <a:scene3d>
            <a:camera prst="orthographicFront">
              <a:rot lat="0" lon="0" rev="21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c 7"/>
          <p:cNvSpPr/>
          <p:nvPr/>
        </p:nvSpPr>
        <p:spPr>
          <a:xfrm>
            <a:off x="1877408" y="556261"/>
            <a:ext cx="914400" cy="396241"/>
          </a:xfrm>
          <a:prstGeom prst="arc">
            <a:avLst>
              <a:gd name="adj1" fmla="val 10659229"/>
              <a:gd name="adj2" fmla="val 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p:cNvSpPr/>
          <p:nvPr/>
        </p:nvSpPr>
        <p:spPr>
          <a:xfrm>
            <a:off x="2099437" y="2381252"/>
            <a:ext cx="462457" cy="99060"/>
          </a:xfrm>
          <a:prstGeom prst="arc">
            <a:avLst>
              <a:gd name="adj1" fmla="val 10659229"/>
              <a:gd name="adj2" fmla="val 5"/>
            </a:avLst>
          </a:prstGeom>
          <a:scene3d>
            <a:camera prst="orthographicFront">
              <a:rot lat="1080000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Connector 9"/>
          <p:cNvCxnSpPr/>
          <p:nvPr/>
        </p:nvCxnSpPr>
        <p:spPr>
          <a:xfrm flipV="1">
            <a:off x="886808" y="1744982"/>
            <a:ext cx="990600" cy="7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2797063" y="1741041"/>
            <a:ext cx="990600" cy="7882"/>
          </a:xfrm>
          <a:prstGeom prst="line">
            <a:avLst/>
          </a:prstGeom>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4953000" y="457200"/>
            <a:ext cx="2900855" cy="1924051"/>
            <a:chOff x="4953000" y="2545079"/>
            <a:chExt cx="2900855" cy="1924051"/>
          </a:xfrm>
        </p:grpSpPr>
        <p:cxnSp>
          <p:nvCxnSpPr>
            <p:cNvPr id="13" name="Straight Connector 12"/>
            <p:cNvCxnSpPr/>
            <p:nvPr/>
          </p:nvCxnSpPr>
          <p:spPr>
            <a:xfrm>
              <a:off x="6858000" y="3481552"/>
              <a:ext cx="99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4953000" y="3473670"/>
              <a:ext cx="990600" cy="7882"/>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943600" y="2743200"/>
              <a:ext cx="228600" cy="1676400"/>
            </a:xfrm>
            <a:prstGeom prst="ellipse">
              <a:avLst/>
            </a:prstGeom>
            <a:noFill/>
            <a:scene3d>
              <a:camera prst="orthographicFront">
                <a:rot lat="0" lon="0" rev="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628086" y="2743200"/>
              <a:ext cx="228600" cy="1676400"/>
            </a:xfrm>
            <a:prstGeom prst="ellipse">
              <a:avLst/>
            </a:prstGeom>
            <a:noFill/>
            <a:scene3d>
              <a:camera prst="orthographicFront">
                <a:rot lat="0" lon="0" rev="21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c 16"/>
            <p:cNvSpPr/>
            <p:nvPr/>
          </p:nvSpPr>
          <p:spPr>
            <a:xfrm>
              <a:off x="5943600" y="2545079"/>
              <a:ext cx="914400" cy="396241"/>
            </a:xfrm>
            <a:prstGeom prst="arc">
              <a:avLst>
                <a:gd name="adj1" fmla="val 10659229"/>
                <a:gd name="adj2" fmla="val 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Arc 17"/>
            <p:cNvSpPr/>
            <p:nvPr/>
          </p:nvSpPr>
          <p:spPr>
            <a:xfrm>
              <a:off x="6165629" y="4370070"/>
              <a:ext cx="462457" cy="99060"/>
            </a:xfrm>
            <a:prstGeom prst="arc">
              <a:avLst>
                <a:gd name="adj1" fmla="val 10659229"/>
                <a:gd name="adj2" fmla="val 5"/>
              </a:avLst>
            </a:prstGeom>
            <a:scene3d>
              <a:camera prst="orthographicFront">
                <a:rot lat="1080000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Connector 18"/>
            <p:cNvCxnSpPr/>
            <p:nvPr/>
          </p:nvCxnSpPr>
          <p:spPr>
            <a:xfrm flipV="1">
              <a:off x="4953000" y="3733800"/>
              <a:ext cx="990600" cy="7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6863255" y="3729859"/>
              <a:ext cx="990600" cy="788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Freeform 20"/>
          <p:cNvSpPr/>
          <p:nvPr/>
        </p:nvSpPr>
        <p:spPr>
          <a:xfrm>
            <a:off x="2057400" y="1246002"/>
            <a:ext cx="581378" cy="265289"/>
          </a:xfrm>
          <a:custGeom>
            <a:avLst/>
            <a:gdLst>
              <a:gd name="connsiteX0" fmla="*/ 0 w 581378"/>
              <a:gd name="connsiteY0" fmla="*/ 0 h 265289"/>
              <a:gd name="connsiteX1" fmla="*/ 237067 w 581378"/>
              <a:gd name="connsiteY1" fmla="*/ 259645 h 265289"/>
              <a:gd name="connsiteX2" fmla="*/ 530578 w 581378"/>
              <a:gd name="connsiteY2" fmla="*/ 33867 h 265289"/>
              <a:gd name="connsiteX3" fmla="*/ 541867 w 581378"/>
              <a:gd name="connsiteY3" fmla="*/ 56445 h 265289"/>
              <a:gd name="connsiteX4" fmla="*/ 541867 w 581378"/>
              <a:gd name="connsiteY4" fmla="*/ 56445 h 265289"/>
              <a:gd name="connsiteX5" fmla="*/ 541867 w 581378"/>
              <a:gd name="connsiteY5" fmla="*/ 56445 h 265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378" h="265289">
                <a:moveTo>
                  <a:pt x="0" y="0"/>
                </a:moveTo>
                <a:cubicBezTo>
                  <a:pt x="74318" y="127000"/>
                  <a:pt x="148637" y="254001"/>
                  <a:pt x="237067" y="259645"/>
                </a:cubicBezTo>
                <a:cubicBezTo>
                  <a:pt x="325497" y="265289"/>
                  <a:pt x="479778" y="67734"/>
                  <a:pt x="530578" y="33867"/>
                </a:cubicBezTo>
                <a:cubicBezTo>
                  <a:pt x="581378" y="0"/>
                  <a:pt x="541867" y="56445"/>
                  <a:pt x="541867" y="56445"/>
                </a:cubicBezTo>
                <a:lnTo>
                  <a:pt x="541867" y="56445"/>
                </a:lnTo>
                <a:lnTo>
                  <a:pt x="541867" y="56445"/>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Freeform 21"/>
          <p:cNvSpPr/>
          <p:nvPr/>
        </p:nvSpPr>
        <p:spPr>
          <a:xfrm rot="10800000">
            <a:off x="2116668" y="1533867"/>
            <a:ext cx="381000" cy="228601"/>
          </a:xfrm>
          <a:custGeom>
            <a:avLst/>
            <a:gdLst>
              <a:gd name="connsiteX0" fmla="*/ 0 w 581378"/>
              <a:gd name="connsiteY0" fmla="*/ 0 h 265289"/>
              <a:gd name="connsiteX1" fmla="*/ 237067 w 581378"/>
              <a:gd name="connsiteY1" fmla="*/ 259645 h 265289"/>
              <a:gd name="connsiteX2" fmla="*/ 530578 w 581378"/>
              <a:gd name="connsiteY2" fmla="*/ 33867 h 265289"/>
              <a:gd name="connsiteX3" fmla="*/ 541867 w 581378"/>
              <a:gd name="connsiteY3" fmla="*/ 56445 h 265289"/>
              <a:gd name="connsiteX4" fmla="*/ 541867 w 581378"/>
              <a:gd name="connsiteY4" fmla="*/ 56445 h 265289"/>
              <a:gd name="connsiteX5" fmla="*/ 541867 w 581378"/>
              <a:gd name="connsiteY5" fmla="*/ 56445 h 265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378" h="265289">
                <a:moveTo>
                  <a:pt x="0" y="0"/>
                </a:moveTo>
                <a:cubicBezTo>
                  <a:pt x="74318" y="127000"/>
                  <a:pt x="148637" y="254001"/>
                  <a:pt x="237067" y="259645"/>
                </a:cubicBezTo>
                <a:cubicBezTo>
                  <a:pt x="325497" y="265289"/>
                  <a:pt x="479778" y="67734"/>
                  <a:pt x="530578" y="33867"/>
                </a:cubicBezTo>
                <a:cubicBezTo>
                  <a:pt x="581378" y="0"/>
                  <a:pt x="541867" y="56445"/>
                  <a:pt x="541867" y="56445"/>
                </a:cubicBezTo>
                <a:lnTo>
                  <a:pt x="541867" y="56445"/>
                </a:lnTo>
                <a:lnTo>
                  <a:pt x="541867" y="56445"/>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23" name="Straight Arrow Connector 22"/>
          <p:cNvCxnSpPr/>
          <p:nvPr/>
        </p:nvCxnSpPr>
        <p:spPr>
          <a:xfrm>
            <a:off x="3429000" y="1092014"/>
            <a:ext cx="1981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276600" y="752071"/>
            <a:ext cx="2514600" cy="369332"/>
          </a:xfrm>
          <a:prstGeom prst="rect">
            <a:avLst/>
          </a:prstGeom>
          <a:noFill/>
        </p:spPr>
        <p:txBody>
          <a:bodyPr wrap="square" rtlCol="0">
            <a:spAutoFit/>
          </a:bodyPr>
          <a:lstStyle/>
          <a:p>
            <a:pPr algn="ctr"/>
            <a:r>
              <a:rPr lang="en-US" dirty="0" smtClean="0"/>
              <a:t>Stretch</a:t>
            </a:r>
            <a:endParaRPr lang="en-US" dirty="0"/>
          </a:p>
        </p:txBody>
      </p:sp>
      <p:sp>
        <p:nvSpPr>
          <p:cNvPr id="25" name="Freeform 24"/>
          <p:cNvSpPr/>
          <p:nvPr/>
        </p:nvSpPr>
        <p:spPr>
          <a:xfrm>
            <a:off x="1295400" y="1703202"/>
            <a:ext cx="838200" cy="685800"/>
          </a:xfrm>
          <a:custGeom>
            <a:avLst/>
            <a:gdLst>
              <a:gd name="connsiteX0" fmla="*/ 0 w 844626"/>
              <a:gd name="connsiteY0" fmla="*/ 0 h 679374"/>
              <a:gd name="connsiteX1" fmla="*/ 209320 w 844626"/>
              <a:gd name="connsiteY1" fmla="*/ 418641 h 679374"/>
              <a:gd name="connsiteX2" fmla="*/ 749147 w 844626"/>
              <a:gd name="connsiteY2" fmla="*/ 638979 h 679374"/>
              <a:gd name="connsiteX3" fmla="*/ 782197 w 844626"/>
              <a:gd name="connsiteY3" fmla="*/ 661012 h 679374"/>
            </a:gdLst>
            <a:ahLst/>
            <a:cxnLst>
              <a:cxn ang="0">
                <a:pos x="connsiteX0" y="connsiteY0"/>
              </a:cxn>
              <a:cxn ang="0">
                <a:pos x="connsiteX1" y="connsiteY1"/>
              </a:cxn>
              <a:cxn ang="0">
                <a:pos x="connsiteX2" y="connsiteY2"/>
              </a:cxn>
              <a:cxn ang="0">
                <a:pos x="connsiteX3" y="connsiteY3"/>
              </a:cxn>
            </a:cxnLst>
            <a:rect l="l" t="t" r="r" b="b"/>
            <a:pathLst>
              <a:path w="844626" h="679374">
                <a:moveTo>
                  <a:pt x="0" y="0"/>
                </a:moveTo>
                <a:cubicBezTo>
                  <a:pt x="42231" y="156072"/>
                  <a:pt x="84462" y="312145"/>
                  <a:pt x="209320" y="418641"/>
                </a:cubicBezTo>
                <a:cubicBezTo>
                  <a:pt x="334178" y="525137"/>
                  <a:pt x="653668" y="598584"/>
                  <a:pt x="749147" y="638979"/>
                </a:cubicBezTo>
                <a:cubicBezTo>
                  <a:pt x="844626" y="679374"/>
                  <a:pt x="813411" y="670193"/>
                  <a:pt x="782197" y="661012"/>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Freeform 25"/>
          <p:cNvSpPr/>
          <p:nvPr/>
        </p:nvSpPr>
        <p:spPr>
          <a:xfrm>
            <a:off x="1447800" y="1703202"/>
            <a:ext cx="762000" cy="685800"/>
          </a:xfrm>
          <a:custGeom>
            <a:avLst/>
            <a:gdLst>
              <a:gd name="connsiteX0" fmla="*/ 0 w 844626"/>
              <a:gd name="connsiteY0" fmla="*/ 0 h 679374"/>
              <a:gd name="connsiteX1" fmla="*/ 209320 w 844626"/>
              <a:gd name="connsiteY1" fmla="*/ 418641 h 679374"/>
              <a:gd name="connsiteX2" fmla="*/ 749147 w 844626"/>
              <a:gd name="connsiteY2" fmla="*/ 638979 h 679374"/>
              <a:gd name="connsiteX3" fmla="*/ 782197 w 844626"/>
              <a:gd name="connsiteY3" fmla="*/ 661012 h 679374"/>
            </a:gdLst>
            <a:ahLst/>
            <a:cxnLst>
              <a:cxn ang="0">
                <a:pos x="connsiteX0" y="connsiteY0"/>
              </a:cxn>
              <a:cxn ang="0">
                <a:pos x="connsiteX1" y="connsiteY1"/>
              </a:cxn>
              <a:cxn ang="0">
                <a:pos x="connsiteX2" y="connsiteY2"/>
              </a:cxn>
              <a:cxn ang="0">
                <a:pos x="connsiteX3" y="connsiteY3"/>
              </a:cxn>
            </a:cxnLst>
            <a:rect l="l" t="t" r="r" b="b"/>
            <a:pathLst>
              <a:path w="844626" h="679374">
                <a:moveTo>
                  <a:pt x="0" y="0"/>
                </a:moveTo>
                <a:cubicBezTo>
                  <a:pt x="42231" y="156072"/>
                  <a:pt x="84462" y="312145"/>
                  <a:pt x="209320" y="418641"/>
                </a:cubicBezTo>
                <a:cubicBezTo>
                  <a:pt x="334178" y="525137"/>
                  <a:pt x="653668" y="598584"/>
                  <a:pt x="749147" y="638979"/>
                </a:cubicBezTo>
                <a:cubicBezTo>
                  <a:pt x="844626" y="679374"/>
                  <a:pt x="813411" y="670193"/>
                  <a:pt x="782197" y="661012"/>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7" name="Group 26"/>
          <p:cNvGrpSpPr/>
          <p:nvPr/>
        </p:nvGrpSpPr>
        <p:grpSpPr>
          <a:xfrm flipH="1">
            <a:off x="2438400" y="1703202"/>
            <a:ext cx="838200" cy="685800"/>
            <a:chOff x="3352800" y="5867400"/>
            <a:chExt cx="914400" cy="685800"/>
          </a:xfrm>
        </p:grpSpPr>
        <p:sp>
          <p:nvSpPr>
            <p:cNvPr id="28" name="Freeform 27"/>
            <p:cNvSpPr/>
            <p:nvPr/>
          </p:nvSpPr>
          <p:spPr>
            <a:xfrm>
              <a:off x="3352800" y="5867400"/>
              <a:ext cx="838200" cy="685800"/>
            </a:xfrm>
            <a:custGeom>
              <a:avLst/>
              <a:gdLst>
                <a:gd name="connsiteX0" fmla="*/ 0 w 844626"/>
                <a:gd name="connsiteY0" fmla="*/ 0 h 679374"/>
                <a:gd name="connsiteX1" fmla="*/ 209320 w 844626"/>
                <a:gd name="connsiteY1" fmla="*/ 418641 h 679374"/>
                <a:gd name="connsiteX2" fmla="*/ 749147 w 844626"/>
                <a:gd name="connsiteY2" fmla="*/ 638979 h 679374"/>
                <a:gd name="connsiteX3" fmla="*/ 782197 w 844626"/>
                <a:gd name="connsiteY3" fmla="*/ 661012 h 679374"/>
              </a:gdLst>
              <a:ahLst/>
              <a:cxnLst>
                <a:cxn ang="0">
                  <a:pos x="connsiteX0" y="connsiteY0"/>
                </a:cxn>
                <a:cxn ang="0">
                  <a:pos x="connsiteX1" y="connsiteY1"/>
                </a:cxn>
                <a:cxn ang="0">
                  <a:pos x="connsiteX2" y="connsiteY2"/>
                </a:cxn>
                <a:cxn ang="0">
                  <a:pos x="connsiteX3" y="connsiteY3"/>
                </a:cxn>
              </a:cxnLst>
              <a:rect l="l" t="t" r="r" b="b"/>
              <a:pathLst>
                <a:path w="844626" h="679374">
                  <a:moveTo>
                    <a:pt x="0" y="0"/>
                  </a:moveTo>
                  <a:cubicBezTo>
                    <a:pt x="42231" y="156072"/>
                    <a:pt x="84462" y="312145"/>
                    <a:pt x="209320" y="418641"/>
                  </a:cubicBezTo>
                  <a:cubicBezTo>
                    <a:pt x="334178" y="525137"/>
                    <a:pt x="653668" y="598584"/>
                    <a:pt x="749147" y="638979"/>
                  </a:cubicBezTo>
                  <a:cubicBezTo>
                    <a:pt x="844626" y="679374"/>
                    <a:pt x="813411" y="670193"/>
                    <a:pt x="782197" y="661012"/>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Freeform 28"/>
            <p:cNvSpPr/>
            <p:nvPr/>
          </p:nvSpPr>
          <p:spPr>
            <a:xfrm>
              <a:off x="3505200" y="5867400"/>
              <a:ext cx="762000" cy="685800"/>
            </a:xfrm>
            <a:custGeom>
              <a:avLst/>
              <a:gdLst>
                <a:gd name="connsiteX0" fmla="*/ 0 w 844626"/>
                <a:gd name="connsiteY0" fmla="*/ 0 h 679374"/>
                <a:gd name="connsiteX1" fmla="*/ 209320 w 844626"/>
                <a:gd name="connsiteY1" fmla="*/ 418641 h 679374"/>
                <a:gd name="connsiteX2" fmla="*/ 749147 w 844626"/>
                <a:gd name="connsiteY2" fmla="*/ 638979 h 679374"/>
                <a:gd name="connsiteX3" fmla="*/ 782197 w 844626"/>
                <a:gd name="connsiteY3" fmla="*/ 661012 h 679374"/>
              </a:gdLst>
              <a:ahLst/>
              <a:cxnLst>
                <a:cxn ang="0">
                  <a:pos x="connsiteX0" y="connsiteY0"/>
                </a:cxn>
                <a:cxn ang="0">
                  <a:pos x="connsiteX1" y="connsiteY1"/>
                </a:cxn>
                <a:cxn ang="0">
                  <a:pos x="connsiteX2" y="connsiteY2"/>
                </a:cxn>
                <a:cxn ang="0">
                  <a:pos x="connsiteX3" y="connsiteY3"/>
                </a:cxn>
              </a:cxnLst>
              <a:rect l="l" t="t" r="r" b="b"/>
              <a:pathLst>
                <a:path w="844626" h="679374">
                  <a:moveTo>
                    <a:pt x="0" y="0"/>
                  </a:moveTo>
                  <a:cubicBezTo>
                    <a:pt x="42231" y="156072"/>
                    <a:pt x="84462" y="312145"/>
                    <a:pt x="209320" y="418641"/>
                  </a:cubicBezTo>
                  <a:cubicBezTo>
                    <a:pt x="334178" y="525137"/>
                    <a:pt x="653668" y="598584"/>
                    <a:pt x="749147" y="638979"/>
                  </a:cubicBezTo>
                  <a:cubicBezTo>
                    <a:pt x="844626" y="679374"/>
                    <a:pt x="813411" y="670193"/>
                    <a:pt x="782197" y="661012"/>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0" name="Freeform 29"/>
          <p:cNvSpPr/>
          <p:nvPr/>
        </p:nvSpPr>
        <p:spPr>
          <a:xfrm>
            <a:off x="5673687" y="1662807"/>
            <a:ext cx="498513" cy="649995"/>
          </a:xfrm>
          <a:custGeom>
            <a:avLst/>
            <a:gdLst>
              <a:gd name="connsiteX0" fmla="*/ 0 w 528809"/>
              <a:gd name="connsiteY0" fmla="*/ 0 h 690390"/>
              <a:gd name="connsiteX1" fmla="*/ 220337 w 528809"/>
              <a:gd name="connsiteY1" fmla="*/ 319489 h 690390"/>
              <a:gd name="connsiteX2" fmla="*/ 484742 w 528809"/>
              <a:gd name="connsiteY2" fmla="*/ 638978 h 690390"/>
              <a:gd name="connsiteX3" fmla="*/ 484742 w 528809"/>
              <a:gd name="connsiteY3" fmla="*/ 627961 h 690390"/>
              <a:gd name="connsiteX4" fmla="*/ 484742 w 528809"/>
              <a:gd name="connsiteY4" fmla="*/ 627961 h 690390"/>
              <a:gd name="connsiteX5" fmla="*/ 484742 w 528809"/>
              <a:gd name="connsiteY5" fmla="*/ 627961 h 690390"/>
              <a:gd name="connsiteX6" fmla="*/ 484742 w 528809"/>
              <a:gd name="connsiteY6" fmla="*/ 627961 h 690390"/>
              <a:gd name="connsiteX7" fmla="*/ 484742 w 528809"/>
              <a:gd name="connsiteY7" fmla="*/ 627961 h 690390"/>
              <a:gd name="connsiteX8" fmla="*/ 484742 w 528809"/>
              <a:gd name="connsiteY8" fmla="*/ 627961 h 690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8809" h="690390">
                <a:moveTo>
                  <a:pt x="0" y="0"/>
                </a:moveTo>
                <a:cubicBezTo>
                  <a:pt x="69773" y="106496"/>
                  <a:pt x="139547" y="212993"/>
                  <a:pt x="220337" y="319489"/>
                </a:cubicBezTo>
                <a:cubicBezTo>
                  <a:pt x="301127" y="425985"/>
                  <a:pt x="440675" y="587566"/>
                  <a:pt x="484742" y="638978"/>
                </a:cubicBezTo>
                <a:cubicBezTo>
                  <a:pt x="528809" y="690390"/>
                  <a:pt x="484742" y="627961"/>
                  <a:pt x="484742" y="627961"/>
                </a:cubicBezTo>
                <a:lnTo>
                  <a:pt x="484742" y="627961"/>
                </a:lnTo>
                <a:lnTo>
                  <a:pt x="484742" y="627961"/>
                </a:lnTo>
                <a:lnTo>
                  <a:pt x="484742" y="627961"/>
                </a:lnTo>
                <a:lnTo>
                  <a:pt x="484742" y="627961"/>
                </a:lnTo>
                <a:lnTo>
                  <a:pt x="484742" y="627961"/>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Freeform 30"/>
          <p:cNvSpPr/>
          <p:nvPr/>
        </p:nvSpPr>
        <p:spPr>
          <a:xfrm>
            <a:off x="5456104" y="1627002"/>
            <a:ext cx="792296" cy="762000"/>
          </a:xfrm>
          <a:custGeom>
            <a:avLst/>
            <a:gdLst>
              <a:gd name="connsiteX0" fmla="*/ 0 w 528809"/>
              <a:gd name="connsiteY0" fmla="*/ 0 h 690390"/>
              <a:gd name="connsiteX1" fmla="*/ 220337 w 528809"/>
              <a:gd name="connsiteY1" fmla="*/ 319489 h 690390"/>
              <a:gd name="connsiteX2" fmla="*/ 484742 w 528809"/>
              <a:gd name="connsiteY2" fmla="*/ 638978 h 690390"/>
              <a:gd name="connsiteX3" fmla="*/ 484742 w 528809"/>
              <a:gd name="connsiteY3" fmla="*/ 627961 h 690390"/>
              <a:gd name="connsiteX4" fmla="*/ 484742 w 528809"/>
              <a:gd name="connsiteY4" fmla="*/ 627961 h 690390"/>
              <a:gd name="connsiteX5" fmla="*/ 484742 w 528809"/>
              <a:gd name="connsiteY5" fmla="*/ 627961 h 690390"/>
              <a:gd name="connsiteX6" fmla="*/ 484742 w 528809"/>
              <a:gd name="connsiteY6" fmla="*/ 627961 h 690390"/>
              <a:gd name="connsiteX7" fmla="*/ 484742 w 528809"/>
              <a:gd name="connsiteY7" fmla="*/ 627961 h 690390"/>
              <a:gd name="connsiteX8" fmla="*/ 484742 w 528809"/>
              <a:gd name="connsiteY8" fmla="*/ 627961 h 690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8809" h="690390">
                <a:moveTo>
                  <a:pt x="0" y="0"/>
                </a:moveTo>
                <a:cubicBezTo>
                  <a:pt x="69773" y="106496"/>
                  <a:pt x="139547" y="212993"/>
                  <a:pt x="220337" y="319489"/>
                </a:cubicBezTo>
                <a:cubicBezTo>
                  <a:pt x="301127" y="425985"/>
                  <a:pt x="440675" y="587566"/>
                  <a:pt x="484742" y="638978"/>
                </a:cubicBezTo>
                <a:cubicBezTo>
                  <a:pt x="528809" y="690390"/>
                  <a:pt x="484742" y="627961"/>
                  <a:pt x="484742" y="627961"/>
                </a:cubicBezTo>
                <a:lnTo>
                  <a:pt x="484742" y="627961"/>
                </a:lnTo>
                <a:lnTo>
                  <a:pt x="484742" y="627961"/>
                </a:lnTo>
                <a:lnTo>
                  <a:pt x="484742" y="627961"/>
                </a:lnTo>
                <a:lnTo>
                  <a:pt x="484742" y="627961"/>
                </a:lnTo>
                <a:lnTo>
                  <a:pt x="484742" y="627961"/>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2" name="Group 31"/>
          <p:cNvGrpSpPr/>
          <p:nvPr/>
        </p:nvGrpSpPr>
        <p:grpSpPr>
          <a:xfrm flipH="1">
            <a:off x="6553200" y="1627002"/>
            <a:ext cx="685800" cy="762000"/>
            <a:chOff x="6934200" y="5029200"/>
            <a:chExt cx="792296" cy="762000"/>
          </a:xfrm>
        </p:grpSpPr>
        <p:sp>
          <p:nvSpPr>
            <p:cNvPr id="33" name="Freeform 32"/>
            <p:cNvSpPr/>
            <p:nvPr/>
          </p:nvSpPr>
          <p:spPr>
            <a:xfrm>
              <a:off x="7151783" y="5065005"/>
              <a:ext cx="498513" cy="649995"/>
            </a:xfrm>
            <a:custGeom>
              <a:avLst/>
              <a:gdLst>
                <a:gd name="connsiteX0" fmla="*/ 0 w 528809"/>
                <a:gd name="connsiteY0" fmla="*/ 0 h 690390"/>
                <a:gd name="connsiteX1" fmla="*/ 220337 w 528809"/>
                <a:gd name="connsiteY1" fmla="*/ 319489 h 690390"/>
                <a:gd name="connsiteX2" fmla="*/ 484742 w 528809"/>
                <a:gd name="connsiteY2" fmla="*/ 638978 h 690390"/>
                <a:gd name="connsiteX3" fmla="*/ 484742 w 528809"/>
                <a:gd name="connsiteY3" fmla="*/ 627961 h 690390"/>
                <a:gd name="connsiteX4" fmla="*/ 484742 w 528809"/>
                <a:gd name="connsiteY4" fmla="*/ 627961 h 690390"/>
                <a:gd name="connsiteX5" fmla="*/ 484742 w 528809"/>
                <a:gd name="connsiteY5" fmla="*/ 627961 h 690390"/>
                <a:gd name="connsiteX6" fmla="*/ 484742 w 528809"/>
                <a:gd name="connsiteY6" fmla="*/ 627961 h 690390"/>
                <a:gd name="connsiteX7" fmla="*/ 484742 w 528809"/>
                <a:gd name="connsiteY7" fmla="*/ 627961 h 690390"/>
                <a:gd name="connsiteX8" fmla="*/ 484742 w 528809"/>
                <a:gd name="connsiteY8" fmla="*/ 627961 h 690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8809" h="690390">
                  <a:moveTo>
                    <a:pt x="0" y="0"/>
                  </a:moveTo>
                  <a:cubicBezTo>
                    <a:pt x="69773" y="106496"/>
                    <a:pt x="139547" y="212993"/>
                    <a:pt x="220337" y="319489"/>
                  </a:cubicBezTo>
                  <a:cubicBezTo>
                    <a:pt x="301127" y="425985"/>
                    <a:pt x="440675" y="587566"/>
                    <a:pt x="484742" y="638978"/>
                  </a:cubicBezTo>
                  <a:cubicBezTo>
                    <a:pt x="528809" y="690390"/>
                    <a:pt x="484742" y="627961"/>
                    <a:pt x="484742" y="627961"/>
                  </a:cubicBezTo>
                  <a:lnTo>
                    <a:pt x="484742" y="627961"/>
                  </a:lnTo>
                  <a:lnTo>
                    <a:pt x="484742" y="627961"/>
                  </a:lnTo>
                  <a:lnTo>
                    <a:pt x="484742" y="627961"/>
                  </a:lnTo>
                  <a:lnTo>
                    <a:pt x="484742" y="627961"/>
                  </a:lnTo>
                  <a:lnTo>
                    <a:pt x="484742" y="627961"/>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Freeform 33"/>
            <p:cNvSpPr/>
            <p:nvPr/>
          </p:nvSpPr>
          <p:spPr>
            <a:xfrm>
              <a:off x="6934200" y="5029200"/>
              <a:ext cx="792296" cy="762000"/>
            </a:xfrm>
            <a:custGeom>
              <a:avLst/>
              <a:gdLst>
                <a:gd name="connsiteX0" fmla="*/ 0 w 528809"/>
                <a:gd name="connsiteY0" fmla="*/ 0 h 690390"/>
                <a:gd name="connsiteX1" fmla="*/ 220337 w 528809"/>
                <a:gd name="connsiteY1" fmla="*/ 319489 h 690390"/>
                <a:gd name="connsiteX2" fmla="*/ 484742 w 528809"/>
                <a:gd name="connsiteY2" fmla="*/ 638978 h 690390"/>
                <a:gd name="connsiteX3" fmla="*/ 484742 w 528809"/>
                <a:gd name="connsiteY3" fmla="*/ 627961 h 690390"/>
                <a:gd name="connsiteX4" fmla="*/ 484742 w 528809"/>
                <a:gd name="connsiteY4" fmla="*/ 627961 h 690390"/>
                <a:gd name="connsiteX5" fmla="*/ 484742 w 528809"/>
                <a:gd name="connsiteY5" fmla="*/ 627961 h 690390"/>
                <a:gd name="connsiteX6" fmla="*/ 484742 w 528809"/>
                <a:gd name="connsiteY6" fmla="*/ 627961 h 690390"/>
                <a:gd name="connsiteX7" fmla="*/ 484742 w 528809"/>
                <a:gd name="connsiteY7" fmla="*/ 627961 h 690390"/>
                <a:gd name="connsiteX8" fmla="*/ 484742 w 528809"/>
                <a:gd name="connsiteY8" fmla="*/ 627961 h 690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8809" h="690390">
                  <a:moveTo>
                    <a:pt x="0" y="0"/>
                  </a:moveTo>
                  <a:cubicBezTo>
                    <a:pt x="69773" y="106496"/>
                    <a:pt x="139547" y="212993"/>
                    <a:pt x="220337" y="319489"/>
                  </a:cubicBezTo>
                  <a:cubicBezTo>
                    <a:pt x="301127" y="425985"/>
                    <a:pt x="440675" y="587566"/>
                    <a:pt x="484742" y="638978"/>
                  </a:cubicBezTo>
                  <a:cubicBezTo>
                    <a:pt x="528809" y="690390"/>
                    <a:pt x="484742" y="627961"/>
                    <a:pt x="484742" y="627961"/>
                  </a:cubicBezTo>
                  <a:lnTo>
                    <a:pt x="484742" y="627961"/>
                  </a:lnTo>
                  <a:lnTo>
                    <a:pt x="484742" y="627961"/>
                  </a:lnTo>
                  <a:lnTo>
                    <a:pt x="484742" y="627961"/>
                  </a:lnTo>
                  <a:lnTo>
                    <a:pt x="484742" y="627961"/>
                  </a:lnTo>
                  <a:lnTo>
                    <a:pt x="484742" y="627961"/>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7" name="Content Placeholder 36"/>
          <p:cNvSpPr>
            <a:spLocks noGrp="1"/>
          </p:cNvSpPr>
          <p:nvPr>
            <p:ph sz="half" idx="1"/>
          </p:nvPr>
        </p:nvSpPr>
        <p:spPr>
          <a:xfrm>
            <a:off x="838200" y="3276600"/>
            <a:ext cx="7772400" cy="4525963"/>
          </a:xfrm>
        </p:spPr>
        <p:txBody>
          <a:bodyPr>
            <a:normAutofit/>
          </a:bodyPr>
          <a:lstStyle/>
          <a:p>
            <a:r>
              <a:rPr lang="en-US" dirty="0" smtClean="0"/>
              <a:t>Stretch-gating: </a:t>
            </a:r>
          </a:p>
          <a:p>
            <a:pPr>
              <a:buNone/>
            </a:pPr>
            <a:r>
              <a:rPr lang="en-US" dirty="0" smtClean="0"/>
              <a:t>    Stretch of the cell membrane can also open channels. This mechanism converts a stretch event into an electrical event, since the opened channels permit current. Such channels are found, for example, in nerve endings that </a:t>
            </a:r>
            <a:r>
              <a:rPr lang="en-US" dirty="0" err="1" smtClean="0"/>
              <a:t>transduce</a:t>
            </a:r>
            <a:r>
              <a:rPr lang="en-US" dirty="0" smtClean="0"/>
              <a:t> touch in skin.</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Signaling</a:t>
            </a:r>
            <a:endParaRPr lang="en-US" dirty="0"/>
          </a:p>
        </p:txBody>
      </p:sp>
      <p:sp>
        <p:nvSpPr>
          <p:cNvPr id="3" name="Content Placeholder 2"/>
          <p:cNvSpPr>
            <a:spLocks noGrp="1"/>
          </p:cNvSpPr>
          <p:nvPr>
            <p:ph idx="1"/>
          </p:nvPr>
        </p:nvSpPr>
        <p:spPr/>
        <p:txBody>
          <a:bodyPr/>
          <a:lstStyle/>
          <a:p>
            <a:r>
              <a:rPr lang="en-US" dirty="0" smtClean="0"/>
              <a:t>Can be divided into 4 stages</a:t>
            </a:r>
          </a:p>
          <a:p>
            <a:pPr marL="914400" lvl="1" indent="-514350">
              <a:buFont typeface="+mj-lt"/>
              <a:buAutoNum type="arabicPeriod"/>
            </a:pPr>
            <a:r>
              <a:rPr lang="en-US" dirty="0"/>
              <a:t>Signaling over the dendritic </a:t>
            </a:r>
            <a:r>
              <a:rPr lang="en-US" dirty="0" smtClean="0"/>
              <a:t>tree (Electrical Signaling)</a:t>
            </a:r>
            <a:endParaRPr lang="en-US" dirty="0"/>
          </a:p>
          <a:p>
            <a:pPr marL="914400" lvl="1" indent="-514350">
              <a:buFont typeface="+mj-lt"/>
              <a:buAutoNum type="arabicPeriod"/>
            </a:pPr>
            <a:r>
              <a:rPr lang="en-US" dirty="0"/>
              <a:t>Summation </a:t>
            </a:r>
            <a:r>
              <a:rPr lang="en-US" dirty="0" smtClean="0"/>
              <a:t>of the dendritic signals at </a:t>
            </a:r>
            <a:r>
              <a:rPr lang="en-US" dirty="0"/>
              <a:t>the axon </a:t>
            </a:r>
            <a:r>
              <a:rPr lang="en-US" dirty="0" smtClean="0"/>
              <a:t>hillock (a part of Soma), (Electrical Signaling)</a:t>
            </a:r>
            <a:endParaRPr lang="en-US" dirty="0"/>
          </a:p>
          <a:p>
            <a:pPr marL="914400" lvl="1" indent="-514350">
              <a:buFont typeface="+mj-lt"/>
              <a:buAutoNum type="arabicPeriod"/>
            </a:pPr>
            <a:r>
              <a:rPr lang="en-US" dirty="0"/>
              <a:t>Signal propagation along the axon and its </a:t>
            </a:r>
            <a:r>
              <a:rPr lang="en-US" dirty="0" smtClean="0"/>
              <a:t>collaterals (Electrical Signaling).</a:t>
            </a:r>
            <a:endParaRPr lang="en-US" dirty="0"/>
          </a:p>
          <a:p>
            <a:pPr marL="914400" lvl="1" indent="-514350">
              <a:buFont typeface="+mj-lt"/>
              <a:buAutoNum type="arabicPeriod"/>
            </a:pPr>
            <a:r>
              <a:rPr lang="en-US" dirty="0"/>
              <a:t>Signal transmission across the </a:t>
            </a:r>
            <a:r>
              <a:rPr lang="en-US" dirty="0" smtClean="0"/>
              <a:t>synapse (Chemical Signaling)</a:t>
            </a:r>
            <a:endParaRPr lang="en-US" dirty="0"/>
          </a:p>
          <a:p>
            <a:pPr marL="0" indent="0">
              <a:buNone/>
            </a:pPr>
            <a:endParaRPr lang="en-US" dirty="0"/>
          </a:p>
        </p:txBody>
      </p:sp>
    </p:spTree>
    <p:extLst>
      <p:ext uri="{BB962C8B-B14F-4D97-AF65-F5344CB8AC3E}">
        <p14:creationId xmlns:p14="http://schemas.microsoft.com/office/powerpoint/2010/main" val="26027330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pSp>
        <p:nvGrpSpPr>
          <p:cNvPr id="4" name="Group 3"/>
          <p:cNvGrpSpPr/>
          <p:nvPr/>
        </p:nvGrpSpPr>
        <p:grpSpPr>
          <a:xfrm>
            <a:off x="1066800" y="1185862"/>
            <a:ext cx="7102475" cy="5062538"/>
            <a:chOff x="1431925" y="1752600"/>
            <a:chExt cx="7102475" cy="5062538"/>
          </a:xfrm>
        </p:grpSpPr>
        <p:sp>
          <p:nvSpPr>
            <p:cNvPr id="5" name="Text Box 7"/>
            <p:cNvSpPr txBox="1">
              <a:spLocks noChangeArrowheads="1"/>
            </p:cNvSpPr>
            <p:nvPr/>
          </p:nvSpPr>
          <p:spPr bwMode="auto">
            <a:xfrm>
              <a:off x="1431925" y="3470275"/>
              <a:ext cx="1368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Dendrites</a:t>
              </a:r>
            </a:p>
          </p:txBody>
        </p:sp>
        <p:sp>
          <p:nvSpPr>
            <p:cNvPr id="6" name="Text Box 15"/>
            <p:cNvSpPr txBox="1">
              <a:spLocks noChangeArrowheads="1"/>
            </p:cNvSpPr>
            <p:nvPr/>
          </p:nvSpPr>
          <p:spPr bwMode="auto">
            <a:xfrm>
              <a:off x="1447800" y="5257800"/>
              <a:ext cx="20526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1) Signal </a:t>
              </a:r>
            </a:p>
            <a:p>
              <a:pPr eaLnBrk="1" hangingPunct="1"/>
              <a:r>
                <a:rPr lang="en-US" dirty="0"/>
                <a:t>propagation</a:t>
              </a:r>
            </a:p>
            <a:p>
              <a:pPr eaLnBrk="1" hangingPunct="1"/>
              <a:r>
                <a:rPr lang="en-US" dirty="0"/>
                <a:t>along dendrites</a:t>
              </a:r>
            </a:p>
          </p:txBody>
        </p:sp>
        <p:grpSp>
          <p:nvGrpSpPr>
            <p:cNvPr id="7" name="Group 6"/>
            <p:cNvGrpSpPr/>
            <p:nvPr/>
          </p:nvGrpSpPr>
          <p:grpSpPr>
            <a:xfrm>
              <a:off x="2819400" y="1752600"/>
              <a:ext cx="5715000" cy="5062538"/>
              <a:chOff x="2819400" y="1752600"/>
              <a:chExt cx="5715000" cy="5062538"/>
            </a:xfrm>
          </p:grpSpPr>
          <p:sp>
            <p:nvSpPr>
              <p:cNvPr id="8" name="Rectangle 3"/>
              <p:cNvSpPr>
                <a:spLocks noChangeArrowheads="1"/>
              </p:cNvSpPr>
              <p:nvPr/>
            </p:nvSpPr>
            <p:spPr bwMode="auto">
              <a:xfrm>
                <a:off x="3962400" y="2895600"/>
                <a:ext cx="1905000" cy="17526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r>
                  <a:rPr lang="en-US" dirty="0"/>
                  <a:t>Neuron</a:t>
                </a:r>
              </a:p>
            </p:txBody>
          </p:sp>
          <p:sp>
            <p:nvSpPr>
              <p:cNvPr id="9" name="Line 4"/>
              <p:cNvSpPr>
                <a:spLocks noChangeShapeType="1"/>
              </p:cNvSpPr>
              <p:nvPr/>
            </p:nvSpPr>
            <p:spPr bwMode="auto">
              <a:xfrm>
                <a:off x="2819400" y="3352800"/>
                <a:ext cx="11430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0" name="Line 5"/>
              <p:cNvSpPr>
                <a:spLocks noChangeShapeType="1"/>
              </p:cNvSpPr>
              <p:nvPr/>
            </p:nvSpPr>
            <p:spPr bwMode="auto">
              <a:xfrm>
                <a:off x="2819400" y="3810000"/>
                <a:ext cx="11430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1" name="Line 6"/>
              <p:cNvSpPr>
                <a:spLocks noChangeShapeType="1"/>
              </p:cNvSpPr>
              <p:nvPr/>
            </p:nvSpPr>
            <p:spPr bwMode="auto">
              <a:xfrm>
                <a:off x="2819400" y="4343400"/>
                <a:ext cx="11430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2" name="Line 8"/>
              <p:cNvSpPr>
                <a:spLocks noChangeShapeType="1"/>
              </p:cNvSpPr>
              <p:nvPr/>
            </p:nvSpPr>
            <p:spPr bwMode="auto">
              <a:xfrm>
                <a:off x="5867400" y="3810000"/>
                <a:ext cx="8382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3" name="Line 9"/>
              <p:cNvSpPr>
                <a:spLocks noChangeShapeType="1"/>
              </p:cNvSpPr>
              <p:nvPr/>
            </p:nvSpPr>
            <p:spPr bwMode="auto">
              <a:xfrm flipV="1">
                <a:off x="6629400" y="3352800"/>
                <a:ext cx="990600" cy="4572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4" name="Line 10"/>
              <p:cNvSpPr>
                <a:spLocks noChangeShapeType="1"/>
              </p:cNvSpPr>
              <p:nvPr/>
            </p:nvSpPr>
            <p:spPr bwMode="auto">
              <a:xfrm>
                <a:off x="6629400" y="3810000"/>
                <a:ext cx="9906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5" name="Line 11"/>
              <p:cNvSpPr>
                <a:spLocks noChangeShapeType="1"/>
              </p:cNvSpPr>
              <p:nvPr/>
            </p:nvSpPr>
            <p:spPr bwMode="auto">
              <a:xfrm>
                <a:off x="6629400" y="3810000"/>
                <a:ext cx="990600" cy="3810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6" name="Text Box 12"/>
              <p:cNvSpPr txBox="1">
                <a:spLocks noChangeArrowheads="1"/>
              </p:cNvSpPr>
              <p:nvPr/>
            </p:nvSpPr>
            <p:spPr bwMode="auto">
              <a:xfrm>
                <a:off x="5791200" y="1752600"/>
                <a:ext cx="1828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 Sig. prop. along Axon</a:t>
                </a:r>
              </a:p>
            </p:txBody>
          </p:sp>
          <p:sp>
            <p:nvSpPr>
              <p:cNvPr id="17" name="Line 13"/>
              <p:cNvSpPr>
                <a:spLocks noChangeShapeType="1"/>
              </p:cNvSpPr>
              <p:nvPr/>
            </p:nvSpPr>
            <p:spPr bwMode="auto">
              <a:xfrm flipH="1">
                <a:off x="6248400" y="2667000"/>
                <a:ext cx="304800" cy="10668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8" name="Line 14"/>
              <p:cNvSpPr>
                <a:spLocks noChangeShapeType="1"/>
              </p:cNvSpPr>
              <p:nvPr/>
            </p:nvSpPr>
            <p:spPr bwMode="auto">
              <a:xfrm>
                <a:off x="2971800" y="4572000"/>
                <a:ext cx="0" cy="914400"/>
              </a:xfrm>
              <a:prstGeom prst="line">
                <a:avLst/>
              </a:prstGeom>
              <a:noFill/>
              <a:ln w="12700" cap="sq">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9" name="Text Box 16"/>
              <p:cNvSpPr txBox="1">
                <a:spLocks noChangeArrowheads="1"/>
              </p:cNvSpPr>
              <p:nvPr/>
            </p:nvSpPr>
            <p:spPr bwMode="auto">
              <a:xfrm>
                <a:off x="3733800" y="4876800"/>
                <a:ext cx="3563938"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2) Signal summation</a:t>
                </a:r>
              </a:p>
              <a:p>
                <a:pPr eaLnBrk="1" hangingPunct="1"/>
                <a:r>
                  <a:rPr lang="en-US" dirty="0"/>
                  <a:t>in cell body and,</a:t>
                </a:r>
              </a:p>
              <a:p>
                <a:pPr eaLnBrk="1" hangingPunct="1"/>
                <a:r>
                  <a:rPr lang="en-US" dirty="0"/>
                  <a:t>Action Potential generation</a:t>
                </a:r>
              </a:p>
              <a:p>
                <a:pPr eaLnBrk="1" hangingPunct="1"/>
                <a:r>
                  <a:rPr lang="en-US" dirty="0"/>
                  <a:t>At Axon hillock</a:t>
                </a:r>
              </a:p>
              <a:p>
                <a:pPr eaLnBrk="1" hangingPunct="1"/>
                <a:endParaRPr lang="en-US" dirty="0"/>
              </a:p>
            </p:txBody>
          </p:sp>
          <p:sp>
            <p:nvSpPr>
              <p:cNvPr id="20" name="Oval 17"/>
              <p:cNvSpPr>
                <a:spLocks noChangeArrowheads="1"/>
              </p:cNvSpPr>
              <p:nvPr/>
            </p:nvSpPr>
            <p:spPr bwMode="auto">
              <a:xfrm>
                <a:off x="7543800" y="3276600"/>
                <a:ext cx="152400" cy="1524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en-US"/>
              </a:p>
            </p:txBody>
          </p:sp>
          <p:sp>
            <p:nvSpPr>
              <p:cNvPr id="21" name="Oval 18"/>
              <p:cNvSpPr>
                <a:spLocks noChangeArrowheads="1"/>
              </p:cNvSpPr>
              <p:nvPr/>
            </p:nvSpPr>
            <p:spPr bwMode="auto">
              <a:xfrm>
                <a:off x="7772400" y="3276600"/>
                <a:ext cx="152400" cy="1524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en-US"/>
              </a:p>
            </p:txBody>
          </p:sp>
          <p:sp>
            <p:nvSpPr>
              <p:cNvPr id="22" name="Oval 19"/>
              <p:cNvSpPr>
                <a:spLocks noChangeArrowheads="1"/>
              </p:cNvSpPr>
              <p:nvPr/>
            </p:nvSpPr>
            <p:spPr bwMode="auto">
              <a:xfrm>
                <a:off x="7391400" y="2971800"/>
                <a:ext cx="685800" cy="685800"/>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 name="Line 20"/>
              <p:cNvSpPr>
                <a:spLocks noChangeShapeType="1"/>
              </p:cNvSpPr>
              <p:nvPr/>
            </p:nvSpPr>
            <p:spPr bwMode="auto">
              <a:xfrm>
                <a:off x="7924800" y="3352800"/>
                <a:ext cx="609600" cy="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4" name="Line 21"/>
              <p:cNvSpPr>
                <a:spLocks noChangeShapeType="1"/>
              </p:cNvSpPr>
              <p:nvPr/>
            </p:nvSpPr>
            <p:spPr bwMode="auto">
              <a:xfrm>
                <a:off x="7924800" y="3657600"/>
                <a:ext cx="0" cy="1371600"/>
              </a:xfrm>
              <a:prstGeom prst="line">
                <a:avLst/>
              </a:prstGeom>
              <a:noFill/>
              <a:ln w="12700" cap="sq">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wrap="none"/>
              <a:lstStyle/>
              <a:p>
                <a:endParaRPr lang="en-US"/>
              </a:p>
            </p:txBody>
          </p:sp>
        </p:grpSp>
      </p:grpSp>
    </p:spTree>
    <p:extLst>
      <p:ext uri="{BB962C8B-B14F-4D97-AF65-F5344CB8AC3E}">
        <p14:creationId xmlns:p14="http://schemas.microsoft.com/office/powerpoint/2010/main" val="25040667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Dendritic</a:t>
            </a:r>
            <a:r>
              <a:rPr lang="en-US" dirty="0" smtClean="0"/>
              <a:t> signals</a:t>
            </a:r>
            <a:endParaRPr lang="en-US" dirty="0"/>
          </a:p>
        </p:txBody>
      </p:sp>
      <p:sp>
        <p:nvSpPr>
          <p:cNvPr id="3" name="Content Placeholder 2"/>
          <p:cNvSpPr>
            <a:spLocks noGrp="1"/>
          </p:cNvSpPr>
          <p:nvPr>
            <p:ph idx="1"/>
          </p:nvPr>
        </p:nvSpPr>
        <p:spPr/>
        <p:txBody>
          <a:bodyPr>
            <a:normAutofit/>
          </a:bodyPr>
          <a:lstStyle/>
          <a:p>
            <a:r>
              <a:rPr lang="en-US" sz="2800" dirty="0" smtClean="0"/>
              <a:t>The signals that are received at a </a:t>
            </a:r>
            <a:r>
              <a:rPr lang="en-US" sz="2800" dirty="0" err="1" smtClean="0"/>
              <a:t>dendritic</a:t>
            </a:r>
            <a:r>
              <a:rPr lang="en-US" sz="2800" dirty="0" smtClean="0"/>
              <a:t> branch from the axon terminal of another neuron, via a synapse, is in the form of a local voltage change.  </a:t>
            </a:r>
          </a:p>
          <a:p>
            <a:r>
              <a:rPr lang="en-US" sz="2800" dirty="0" smtClean="0"/>
              <a:t>This voltage change can be either positive or negative, depending on the nature of the synapse.  This voltage deviation propagates, like a wave, towards the cell body.</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Lossy</a:t>
            </a:r>
            <a:r>
              <a:rPr lang="en-US" dirty="0" smtClean="0"/>
              <a:t> propagation</a:t>
            </a:r>
            <a:endParaRPr lang="en-US" dirty="0"/>
          </a:p>
        </p:txBody>
      </p:sp>
      <p:sp>
        <p:nvSpPr>
          <p:cNvPr id="3" name="Content Placeholder 2"/>
          <p:cNvSpPr>
            <a:spLocks noGrp="1"/>
          </p:cNvSpPr>
          <p:nvPr>
            <p:ph sz="half" idx="1"/>
          </p:nvPr>
        </p:nvSpPr>
        <p:spPr/>
        <p:txBody>
          <a:bodyPr>
            <a:normAutofit lnSpcReduction="10000"/>
          </a:bodyPr>
          <a:lstStyle/>
          <a:p>
            <a:r>
              <a:rPr lang="en-US" dirty="0" smtClean="0"/>
              <a:t>Electrical signal propagates passively like in an electrical cable along a dendrite.</a:t>
            </a:r>
          </a:p>
          <a:p>
            <a:r>
              <a:rPr lang="en-US" dirty="0" smtClean="0"/>
              <a:t>Amplitude of  the voltage wave decreases  with distance.</a:t>
            </a:r>
          </a:p>
          <a:p>
            <a:r>
              <a:rPr lang="en-US" dirty="0" smtClean="0"/>
              <a:t>Width of the voltage wave increases  with distance</a:t>
            </a:r>
          </a:p>
          <a:p>
            <a:endParaRPr lang="en-US" dirty="0"/>
          </a:p>
        </p:txBody>
      </p:sp>
      <p:pic>
        <p:nvPicPr>
          <p:cNvPr id="6" name="Content Placeholder 4" descr="dendritic_propag.png"/>
          <p:cNvPicPr>
            <a:picLocks noGrp="1"/>
          </p:cNvPicPr>
          <p:nvPr>
            <p:ph sz="half" idx="2"/>
          </p:nvPr>
        </p:nvPicPr>
        <p:blipFill>
          <a:blip r:embed="rId2"/>
          <a:stretch>
            <a:fillRect/>
          </a:stretch>
        </p:blipFill>
        <p:spPr>
          <a:xfrm>
            <a:off x="4876800" y="3188281"/>
            <a:ext cx="4038600" cy="1349800"/>
          </a:xfrm>
          <a:prstGeom prst="rect">
            <a:avLst/>
          </a:prstGeom>
        </p:spPr>
      </p:pic>
      <p:sp>
        <p:nvSpPr>
          <p:cNvPr id="7" name="Rectangle 6"/>
          <p:cNvSpPr/>
          <p:nvPr/>
        </p:nvSpPr>
        <p:spPr>
          <a:xfrm>
            <a:off x="5651190" y="2514600"/>
            <a:ext cx="2349810" cy="369332"/>
          </a:xfrm>
          <a:prstGeom prst="rect">
            <a:avLst/>
          </a:prstGeom>
        </p:spPr>
        <p:txBody>
          <a:bodyPr wrap="none">
            <a:spAutoFit/>
          </a:bodyPr>
          <a:lstStyle/>
          <a:p>
            <a:r>
              <a:rPr lang="en-US" dirty="0" err="1" smtClean="0"/>
              <a:t>Dendritic</a:t>
            </a:r>
            <a:r>
              <a:rPr lang="en-US" dirty="0" smtClean="0"/>
              <a:t> propagation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Propagation along a dendrite is </a:t>
            </a:r>
            <a:r>
              <a:rPr lang="en-US" dirty="0" err="1" smtClean="0"/>
              <a:t>lossy</a:t>
            </a:r>
            <a:r>
              <a:rPr lang="en-US" dirty="0" smtClean="0"/>
              <a:t>. </a:t>
            </a:r>
          </a:p>
          <a:p>
            <a:r>
              <a:rPr lang="en-US" dirty="0" smtClean="0"/>
              <a:t>Therefore, the wave as it propagates loses amplitude and widens in time.  </a:t>
            </a:r>
          </a:p>
          <a:p>
            <a:r>
              <a:rPr lang="en-US" dirty="0" smtClean="0"/>
              <a:t>Different waves, positive and negative, originating at different times, at different locations on the </a:t>
            </a:r>
            <a:r>
              <a:rPr lang="en-US" dirty="0" err="1" smtClean="0"/>
              <a:t>dendritic</a:t>
            </a:r>
            <a:r>
              <a:rPr lang="en-US" dirty="0" smtClean="0"/>
              <a:t> tree, flow towards the soma and get summated there.</a:t>
            </a:r>
          </a:p>
          <a:p>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at Soma</a:t>
            </a:r>
            <a:endParaRPr lang="en-US" dirty="0"/>
          </a:p>
        </p:txBody>
      </p:sp>
      <p:sp>
        <p:nvSpPr>
          <p:cNvPr id="3" name="Content Placeholder 2"/>
          <p:cNvSpPr>
            <a:spLocks noGrp="1"/>
          </p:cNvSpPr>
          <p:nvPr>
            <p:ph idx="1"/>
          </p:nvPr>
        </p:nvSpPr>
        <p:spPr>
          <a:xfrm>
            <a:off x="457200" y="1600200"/>
            <a:ext cx="7315200" cy="4525963"/>
          </a:xfrm>
        </p:spPr>
        <p:txBody>
          <a:bodyPr>
            <a:normAutofit/>
          </a:bodyPr>
          <a:lstStyle/>
          <a:p>
            <a:r>
              <a:rPr lang="en-US" sz="2800" dirty="0" smtClean="0"/>
              <a:t>The Voltage waves in dendritic arbor </a:t>
            </a:r>
            <a:r>
              <a:rPr lang="en-US" sz="2800" dirty="0" smtClean="0">
                <a:sym typeface="Wingdings" pitchFamily="2" charset="2"/>
              </a:rPr>
              <a:t> Summation at Soma (Axon hillock)</a:t>
            </a:r>
          </a:p>
          <a:p>
            <a:r>
              <a:rPr lang="en-US" sz="2800" dirty="0" smtClean="0">
                <a:sym typeface="Wingdings" pitchFamily="2" charset="2"/>
              </a:rPr>
              <a:t>This Summation can be spatial, or temporal</a:t>
            </a:r>
          </a:p>
          <a:p>
            <a:r>
              <a:rPr lang="en-US" sz="2800" dirty="0" smtClean="0">
                <a:sym typeface="Wingdings" pitchFamily="2" charset="2"/>
              </a:rPr>
              <a:t>This knobby part (Axon hillock) has high concentration of Voltage sensitive sodium and potassium channels.</a:t>
            </a:r>
          </a:p>
          <a:p>
            <a:r>
              <a:rPr lang="en-US" sz="2800" dirty="0" smtClean="0">
                <a:sym typeface="Wingdings" pitchFamily="2" charset="2"/>
              </a:rPr>
              <a:t>The Action Potential follows an All or None response</a:t>
            </a:r>
          </a:p>
        </p:txBody>
      </p:sp>
    </p:spTree>
    <p:extLst>
      <p:ext uri="{BB962C8B-B14F-4D97-AF65-F5344CB8AC3E}">
        <p14:creationId xmlns:p14="http://schemas.microsoft.com/office/powerpoint/2010/main" val="6714595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67255" y="2116521"/>
            <a:ext cx="3242785" cy="3443288"/>
            <a:chOff x="2209800" y="1828800"/>
            <a:chExt cx="4000501" cy="3443288"/>
          </a:xfrm>
        </p:grpSpPr>
        <p:sp>
          <p:nvSpPr>
            <p:cNvPr id="63491" name="Line 4"/>
            <p:cNvSpPr>
              <a:spLocks noChangeShapeType="1"/>
            </p:cNvSpPr>
            <p:nvPr/>
          </p:nvSpPr>
          <p:spPr bwMode="auto">
            <a:xfrm>
              <a:off x="2362200" y="2286000"/>
              <a:ext cx="2590800" cy="1066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3492" name="Line 5"/>
            <p:cNvSpPr>
              <a:spLocks noChangeShapeType="1"/>
            </p:cNvSpPr>
            <p:nvPr/>
          </p:nvSpPr>
          <p:spPr bwMode="auto">
            <a:xfrm flipV="1">
              <a:off x="2286000" y="3352800"/>
              <a:ext cx="2667000" cy="76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3493" name="Line 6"/>
            <p:cNvSpPr>
              <a:spLocks noChangeShapeType="1"/>
            </p:cNvSpPr>
            <p:nvPr/>
          </p:nvSpPr>
          <p:spPr bwMode="auto">
            <a:xfrm flipV="1">
              <a:off x="2362202" y="3352800"/>
              <a:ext cx="2590799" cy="1371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3494" name="Freeform 8"/>
            <p:cNvSpPr>
              <a:spLocks/>
            </p:cNvSpPr>
            <p:nvPr/>
          </p:nvSpPr>
          <p:spPr bwMode="auto">
            <a:xfrm>
              <a:off x="2362200" y="1828800"/>
              <a:ext cx="685800" cy="533400"/>
            </a:xfrm>
            <a:custGeom>
              <a:avLst/>
              <a:gdLst>
                <a:gd name="T0" fmla="*/ 0 w 432"/>
                <a:gd name="T1" fmla="*/ 362902467 h 336"/>
                <a:gd name="T2" fmla="*/ 604837528 w 432"/>
                <a:gd name="T3" fmla="*/ 0 h 336"/>
                <a:gd name="T4" fmla="*/ 725804993 w 432"/>
                <a:gd name="T5" fmla="*/ 362902467 h 336"/>
                <a:gd name="T6" fmla="*/ 846772658 w 432"/>
                <a:gd name="T7" fmla="*/ 483870023 h 336"/>
                <a:gd name="T8" fmla="*/ 1088707589 w 432"/>
                <a:gd name="T9" fmla="*/ 846772589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495" name="Line 9"/>
            <p:cNvSpPr>
              <a:spLocks noChangeShapeType="1"/>
            </p:cNvSpPr>
            <p:nvPr/>
          </p:nvSpPr>
          <p:spPr bwMode="auto">
            <a:xfrm>
              <a:off x="3048000" y="2209800"/>
              <a:ext cx="457200" cy="22860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3496" name="Freeform 10"/>
            <p:cNvSpPr>
              <a:spLocks/>
            </p:cNvSpPr>
            <p:nvPr/>
          </p:nvSpPr>
          <p:spPr bwMode="auto">
            <a:xfrm rot="-1436409">
              <a:off x="2209800" y="2895600"/>
              <a:ext cx="685800" cy="533400"/>
            </a:xfrm>
            <a:custGeom>
              <a:avLst/>
              <a:gdLst>
                <a:gd name="T0" fmla="*/ 0 w 432"/>
                <a:gd name="T1" fmla="*/ 362902467 h 336"/>
                <a:gd name="T2" fmla="*/ 604837528 w 432"/>
                <a:gd name="T3" fmla="*/ 0 h 336"/>
                <a:gd name="T4" fmla="*/ 725804993 w 432"/>
                <a:gd name="T5" fmla="*/ 362902467 h 336"/>
                <a:gd name="T6" fmla="*/ 846772658 w 432"/>
                <a:gd name="T7" fmla="*/ 483870023 h 336"/>
                <a:gd name="T8" fmla="*/ 1088707589 w 432"/>
                <a:gd name="T9" fmla="*/ 846772589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497" name="Line 11"/>
            <p:cNvSpPr>
              <a:spLocks noChangeShapeType="1"/>
            </p:cNvSpPr>
            <p:nvPr/>
          </p:nvSpPr>
          <p:spPr bwMode="auto">
            <a:xfrm>
              <a:off x="3048000" y="3200400"/>
              <a:ext cx="533400" cy="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3498" name="Freeform 12"/>
            <p:cNvSpPr>
              <a:spLocks/>
            </p:cNvSpPr>
            <p:nvPr/>
          </p:nvSpPr>
          <p:spPr bwMode="auto">
            <a:xfrm flipV="1">
              <a:off x="2209800" y="4572000"/>
              <a:ext cx="685800" cy="700088"/>
            </a:xfrm>
            <a:custGeom>
              <a:avLst/>
              <a:gdLst>
                <a:gd name="T0" fmla="*/ 0 w 432"/>
                <a:gd name="T1" fmla="*/ 625157781 h 336"/>
                <a:gd name="T2" fmla="*/ 604837528 w 432"/>
                <a:gd name="T3" fmla="*/ 0 h 336"/>
                <a:gd name="T4" fmla="*/ 725804993 w 432"/>
                <a:gd name="T5" fmla="*/ 625157781 h 336"/>
                <a:gd name="T6" fmla="*/ 846772658 w 432"/>
                <a:gd name="T7" fmla="*/ 833542233 h 336"/>
                <a:gd name="T8" fmla="*/ 1088707589 w 432"/>
                <a:gd name="T9" fmla="*/ 1458700014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499" name="Line 13"/>
            <p:cNvSpPr>
              <a:spLocks noChangeShapeType="1"/>
            </p:cNvSpPr>
            <p:nvPr/>
          </p:nvSpPr>
          <p:spPr bwMode="auto">
            <a:xfrm flipV="1">
              <a:off x="2895600" y="4724400"/>
              <a:ext cx="457200" cy="22860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3500" name="Line 14"/>
            <p:cNvSpPr>
              <a:spLocks noChangeShapeType="1"/>
            </p:cNvSpPr>
            <p:nvPr/>
          </p:nvSpPr>
          <p:spPr bwMode="auto">
            <a:xfrm flipV="1">
              <a:off x="4953001" y="3307696"/>
              <a:ext cx="1257300" cy="381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grpSp>
      <p:sp>
        <p:nvSpPr>
          <p:cNvPr id="63511" name="Title 24"/>
          <p:cNvSpPr>
            <a:spLocks noGrp="1"/>
          </p:cNvSpPr>
          <p:nvPr>
            <p:ph type="title"/>
          </p:nvPr>
        </p:nvSpPr>
        <p:spPr>
          <a:xfrm>
            <a:off x="457200" y="274638"/>
            <a:ext cx="4038600" cy="1143000"/>
          </a:xfrm>
        </p:spPr>
        <p:txBody>
          <a:bodyPr>
            <a:noAutofit/>
          </a:bodyPr>
          <a:lstStyle/>
          <a:p>
            <a:r>
              <a:rPr lang="en-US" sz="3600" dirty="0" smtClean="0"/>
              <a:t>Spatial Summation in Soma</a:t>
            </a:r>
          </a:p>
        </p:txBody>
      </p:sp>
      <p:grpSp>
        <p:nvGrpSpPr>
          <p:cNvPr id="3" name="Group 24"/>
          <p:cNvGrpSpPr/>
          <p:nvPr/>
        </p:nvGrpSpPr>
        <p:grpSpPr>
          <a:xfrm>
            <a:off x="4549152" y="3157267"/>
            <a:ext cx="4137648" cy="533400"/>
            <a:chOff x="2209800" y="2895600"/>
            <a:chExt cx="4000499" cy="533400"/>
          </a:xfrm>
        </p:grpSpPr>
        <p:sp>
          <p:nvSpPr>
            <p:cNvPr id="27" name="Line 5"/>
            <p:cNvSpPr>
              <a:spLocks noChangeShapeType="1"/>
            </p:cNvSpPr>
            <p:nvPr/>
          </p:nvSpPr>
          <p:spPr bwMode="auto">
            <a:xfrm flipV="1">
              <a:off x="2286000" y="3352800"/>
              <a:ext cx="2667000" cy="76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1" name="Freeform 10"/>
            <p:cNvSpPr>
              <a:spLocks/>
            </p:cNvSpPr>
            <p:nvPr/>
          </p:nvSpPr>
          <p:spPr bwMode="auto">
            <a:xfrm rot="-1436409">
              <a:off x="2209800" y="2895600"/>
              <a:ext cx="685800" cy="533400"/>
            </a:xfrm>
            <a:custGeom>
              <a:avLst/>
              <a:gdLst>
                <a:gd name="T0" fmla="*/ 0 w 432"/>
                <a:gd name="T1" fmla="*/ 362902467 h 336"/>
                <a:gd name="T2" fmla="*/ 604837528 w 432"/>
                <a:gd name="T3" fmla="*/ 0 h 336"/>
                <a:gd name="T4" fmla="*/ 725804993 w 432"/>
                <a:gd name="T5" fmla="*/ 362902467 h 336"/>
                <a:gd name="T6" fmla="*/ 846772658 w 432"/>
                <a:gd name="T7" fmla="*/ 483870023 h 336"/>
                <a:gd name="T8" fmla="*/ 1088707589 w 432"/>
                <a:gd name="T9" fmla="*/ 846772589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 name="Line 11"/>
            <p:cNvSpPr>
              <a:spLocks noChangeShapeType="1"/>
            </p:cNvSpPr>
            <p:nvPr/>
          </p:nvSpPr>
          <p:spPr bwMode="auto">
            <a:xfrm>
              <a:off x="4796220" y="3200400"/>
              <a:ext cx="533400" cy="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35" name="Line 14"/>
            <p:cNvSpPr>
              <a:spLocks noChangeShapeType="1"/>
            </p:cNvSpPr>
            <p:nvPr/>
          </p:nvSpPr>
          <p:spPr bwMode="auto">
            <a:xfrm flipV="1">
              <a:off x="4952999" y="3314700"/>
              <a:ext cx="1257300" cy="381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grpSp>
      <p:sp>
        <p:nvSpPr>
          <p:cNvPr id="38" name="Title 24"/>
          <p:cNvSpPr txBox="1">
            <a:spLocks/>
          </p:cNvSpPr>
          <p:nvPr/>
        </p:nvSpPr>
        <p:spPr>
          <a:xfrm>
            <a:off x="4419600" y="248584"/>
            <a:ext cx="42672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t>Temporal Summation in Soma</a:t>
            </a:r>
            <a:endParaRPr lang="en-US" sz="3600" dirty="0"/>
          </a:p>
        </p:txBody>
      </p:sp>
      <p:sp>
        <p:nvSpPr>
          <p:cNvPr id="39" name="Freeform 10"/>
          <p:cNvSpPr>
            <a:spLocks/>
          </p:cNvSpPr>
          <p:nvPr/>
        </p:nvSpPr>
        <p:spPr bwMode="auto">
          <a:xfrm rot="20163591">
            <a:off x="5682781" y="3093477"/>
            <a:ext cx="555906" cy="533400"/>
          </a:xfrm>
          <a:custGeom>
            <a:avLst/>
            <a:gdLst>
              <a:gd name="T0" fmla="*/ 0 w 432"/>
              <a:gd name="T1" fmla="*/ 362902467 h 336"/>
              <a:gd name="T2" fmla="*/ 604837528 w 432"/>
              <a:gd name="T3" fmla="*/ 0 h 336"/>
              <a:gd name="T4" fmla="*/ 725804993 w 432"/>
              <a:gd name="T5" fmla="*/ 362902467 h 336"/>
              <a:gd name="T6" fmla="*/ 846772658 w 432"/>
              <a:gd name="T7" fmla="*/ 483870023 h 336"/>
              <a:gd name="T8" fmla="*/ 1088707589 w 432"/>
              <a:gd name="T9" fmla="*/ 846772589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 name="Freeform 10"/>
          <p:cNvSpPr>
            <a:spLocks/>
          </p:cNvSpPr>
          <p:nvPr/>
        </p:nvSpPr>
        <p:spPr bwMode="auto">
          <a:xfrm rot="20163591">
            <a:off x="6407307" y="3115747"/>
            <a:ext cx="555906" cy="533400"/>
          </a:xfrm>
          <a:custGeom>
            <a:avLst/>
            <a:gdLst>
              <a:gd name="T0" fmla="*/ 0 w 432"/>
              <a:gd name="T1" fmla="*/ 362902467 h 336"/>
              <a:gd name="T2" fmla="*/ 604837528 w 432"/>
              <a:gd name="T3" fmla="*/ 0 h 336"/>
              <a:gd name="T4" fmla="*/ 725804993 w 432"/>
              <a:gd name="T5" fmla="*/ 362902467 h 336"/>
              <a:gd name="T6" fmla="*/ 846772658 w 432"/>
              <a:gd name="T7" fmla="*/ 483870023 h 336"/>
              <a:gd name="T8" fmla="*/ 1088707589 w 432"/>
              <a:gd name="T9" fmla="*/ 846772589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 name="Freeform 8"/>
          <p:cNvSpPr/>
          <p:nvPr/>
        </p:nvSpPr>
        <p:spPr>
          <a:xfrm>
            <a:off x="3124200" y="2818308"/>
            <a:ext cx="481304" cy="725214"/>
          </a:xfrm>
          <a:custGeom>
            <a:avLst/>
            <a:gdLst>
              <a:gd name="connsiteX0" fmla="*/ 8338 w 481304"/>
              <a:gd name="connsiteY0" fmla="*/ 725214 h 725214"/>
              <a:gd name="connsiteX1" fmla="*/ 71400 w 481304"/>
              <a:gd name="connsiteY1" fmla="*/ 457200 h 725214"/>
              <a:gd name="connsiteX2" fmla="*/ 118697 w 481304"/>
              <a:gd name="connsiteY2" fmla="*/ 425669 h 725214"/>
              <a:gd name="connsiteX3" fmla="*/ 134462 w 481304"/>
              <a:gd name="connsiteY3" fmla="*/ 346842 h 725214"/>
              <a:gd name="connsiteX4" fmla="*/ 181759 w 481304"/>
              <a:gd name="connsiteY4" fmla="*/ 315311 h 725214"/>
              <a:gd name="connsiteX5" fmla="*/ 213290 w 481304"/>
              <a:gd name="connsiteY5" fmla="*/ 220718 h 725214"/>
              <a:gd name="connsiteX6" fmla="*/ 229056 w 481304"/>
              <a:gd name="connsiteY6" fmla="*/ 173421 h 725214"/>
              <a:gd name="connsiteX7" fmla="*/ 276352 w 481304"/>
              <a:gd name="connsiteY7" fmla="*/ 141890 h 725214"/>
              <a:gd name="connsiteX8" fmla="*/ 339414 w 481304"/>
              <a:gd name="connsiteY8" fmla="*/ 47297 h 725214"/>
              <a:gd name="connsiteX9" fmla="*/ 370945 w 481304"/>
              <a:gd name="connsiteY9" fmla="*/ 0 h 725214"/>
              <a:gd name="connsiteX10" fmla="*/ 402476 w 481304"/>
              <a:gd name="connsiteY10" fmla="*/ 47297 h 725214"/>
              <a:gd name="connsiteX11" fmla="*/ 434007 w 481304"/>
              <a:gd name="connsiteY11" fmla="*/ 409904 h 725214"/>
              <a:gd name="connsiteX12" fmla="*/ 481304 w 481304"/>
              <a:gd name="connsiteY12" fmla="*/ 630621 h 725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1304" h="725214">
                <a:moveTo>
                  <a:pt x="8338" y="725214"/>
                </a:moveTo>
                <a:cubicBezTo>
                  <a:pt x="32075" y="345428"/>
                  <a:pt x="-57187" y="521494"/>
                  <a:pt x="71400" y="457200"/>
                </a:cubicBezTo>
                <a:cubicBezTo>
                  <a:pt x="88347" y="448726"/>
                  <a:pt x="102931" y="436179"/>
                  <a:pt x="118697" y="425669"/>
                </a:cubicBezTo>
                <a:cubicBezTo>
                  <a:pt x="123952" y="399393"/>
                  <a:pt x="121167" y="370107"/>
                  <a:pt x="134462" y="346842"/>
                </a:cubicBezTo>
                <a:cubicBezTo>
                  <a:pt x="143863" y="330391"/>
                  <a:pt x="171717" y="331379"/>
                  <a:pt x="181759" y="315311"/>
                </a:cubicBezTo>
                <a:cubicBezTo>
                  <a:pt x="199374" y="287126"/>
                  <a:pt x="202780" y="252249"/>
                  <a:pt x="213290" y="220718"/>
                </a:cubicBezTo>
                <a:cubicBezTo>
                  <a:pt x="218545" y="204952"/>
                  <a:pt x="215229" y="182639"/>
                  <a:pt x="229056" y="173421"/>
                </a:cubicBezTo>
                <a:lnTo>
                  <a:pt x="276352" y="141890"/>
                </a:lnTo>
                <a:lnTo>
                  <a:pt x="339414" y="47297"/>
                </a:lnTo>
                <a:lnTo>
                  <a:pt x="370945" y="0"/>
                </a:lnTo>
                <a:cubicBezTo>
                  <a:pt x="381455" y="15766"/>
                  <a:pt x="400025" y="28508"/>
                  <a:pt x="402476" y="47297"/>
                </a:cubicBezTo>
                <a:cubicBezTo>
                  <a:pt x="462932" y="510792"/>
                  <a:pt x="378039" y="241992"/>
                  <a:pt x="434007" y="409904"/>
                </a:cubicBezTo>
                <a:cubicBezTo>
                  <a:pt x="450674" y="626572"/>
                  <a:pt x="388487" y="584214"/>
                  <a:pt x="481304" y="630621"/>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Freeform 10"/>
          <p:cNvSpPr/>
          <p:nvPr/>
        </p:nvSpPr>
        <p:spPr>
          <a:xfrm>
            <a:off x="8008882" y="2649921"/>
            <a:ext cx="677917" cy="818493"/>
          </a:xfrm>
          <a:custGeom>
            <a:avLst/>
            <a:gdLst>
              <a:gd name="connsiteX0" fmla="*/ 0 w 551810"/>
              <a:gd name="connsiteY0" fmla="*/ 472966 h 472966"/>
              <a:gd name="connsiteX1" fmla="*/ 15765 w 551810"/>
              <a:gd name="connsiteY1" fmla="*/ 394138 h 472966"/>
              <a:gd name="connsiteX2" fmla="*/ 63062 w 551810"/>
              <a:gd name="connsiteY2" fmla="*/ 378373 h 472966"/>
              <a:gd name="connsiteX3" fmla="*/ 94593 w 551810"/>
              <a:gd name="connsiteY3" fmla="*/ 331076 h 472966"/>
              <a:gd name="connsiteX4" fmla="*/ 173420 w 551810"/>
              <a:gd name="connsiteY4" fmla="*/ 204952 h 472966"/>
              <a:gd name="connsiteX5" fmla="*/ 268014 w 551810"/>
              <a:gd name="connsiteY5" fmla="*/ 173421 h 472966"/>
              <a:gd name="connsiteX6" fmla="*/ 331076 w 551810"/>
              <a:gd name="connsiteY6" fmla="*/ 31531 h 472966"/>
              <a:gd name="connsiteX7" fmla="*/ 425669 w 551810"/>
              <a:gd name="connsiteY7" fmla="*/ 0 h 472966"/>
              <a:gd name="connsiteX8" fmla="*/ 520262 w 551810"/>
              <a:gd name="connsiteY8" fmla="*/ 15766 h 472966"/>
              <a:gd name="connsiteX9" fmla="*/ 536027 w 551810"/>
              <a:gd name="connsiteY9" fmla="*/ 63062 h 472966"/>
              <a:gd name="connsiteX10" fmla="*/ 551793 w 551810"/>
              <a:gd name="connsiteY10" fmla="*/ 409904 h 47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1810" h="472966">
                <a:moveTo>
                  <a:pt x="0" y="472966"/>
                </a:moveTo>
                <a:cubicBezTo>
                  <a:pt x="5255" y="446690"/>
                  <a:pt x="901" y="416434"/>
                  <a:pt x="15765" y="394138"/>
                </a:cubicBezTo>
                <a:cubicBezTo>
                  <a:pt x="24983" y="380311"/>
                  <a:pt x="50085" y="388754"/>
                  <a:pt x="63062" y="378373"/>
                </a:cubicBezTo>
                <a:cubicBezTo>
                  <a:pt x="77858" y="366536"/>
                  <a:pt x="84083" y="346842"/>
                  <a:pt x="94593" y="331076"/>
                </a:cubicBezTo>
                <a:cubicBezTo>
                  <a:pt x="120683" y="252806"/>
                  <a:pt x="104987" y="235366"/>
                  <a:pt x="173420" y="204952"/>
                </a:cubicBezTo>
                <a:cubicBezTo>
                  <a:pt x="203792" y="191453"/>
                  <a:pt x="268014" y="173421"/>
                  <a:pt x="268014" y="173421"/>
                </a:cubicBezTo>
                <a:cubicBezTo>
                  <a:pt x="273245" y="157728"/>
                  <a:pt x="299518" y="51255"/>
                  <a:pt x="331076" y="31531"/>
                </a:cubicBezTo>
                <a:cubicBezTo>
                  <a:pt x="359261" y="13916"/>
                  <a:pt x="425669" y="0"/>
                  <a:pt x="425669" y="0"/>
                </a:cubicBezTo>
                <a:cubicBezTo>
                  <a:pt x="457200" y="5255"/>
                  <a:pt x="492508" y="-94"/>
                  <a:pt x="520262" y="15766"/>
                </a:cubicBezTo>
                <a:cubicBezTo>
                  <a:pt x="534691" y="24011"/>
                  <a:pt x="534451" y="46519"/>
                  <a:pt x="536027" y="63062"/>
                </a:cubicBezTo>
                <a:cubicBezTo>
                  <a:pt x="552959" y="240849"/>
                  <a:pt x="551793" y="280277"/>
                  <a:pt x="551793" y="409904"/>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842949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structure of a neuron</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3827"/>
          <a:stretch/>
        </p:blipFill>
        <p:spPr>
          <a:xfrm>
            <a:off x="1447800" y="1981200"/>
            <a:ext cx="6662466" cy="3919037"/>
          </a:xfrm>
        </p:spPr>
      </p:pic>
    </p:spTree>
    <p:extLst>
      <p:ext uri="{BB962C8B-B14F-4D97-AF65-F5344CB8AC3E}">
        <p14:creationId xmlns:p14="http://schemas.microsoft.com/office/powerpoint/2010/main" val="3178290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Potential</a:t>
            </a:r>
            <a:endParaRPr lang="en-US" dirty="0"/>
          </a:p>
        </p:txBody>
      </p:sp>
      <p:sp>
        <p:nvSpPr>
          <p:cNvPr id="3" name="Content Placeholder 2"/>
          <p:cNvSpPr>
            <a:spLocks noGrp="1"/>
          </p:cNvSpPr>
          <p:nvPr>
            <p:ph idx="1"/>
          </p:nvPr>
        </p:nvSpPr>
        <p:spPr>
          <a:xfrm>
            <a:off x="457200" y="1295400"/>
            <a:ext cx="8229600" cy="5105400"/>
          </a:xfrm>
        </p:spPr>
        <p:txBody>
          <a:bodyPr>
            <a:normAutofit/>
          </a:bodyPr>
          <a:lstStyle/>
          <a:p>
            <a:r>
              <a:rPr lang="en-US" dirty="0" smtClean="0"/>
              <a:t>AP is a nonlinear response. It suddenly appears when the input crosses a threshold.</a:t>
            </a:r>
          </a:p>
          <a:p>
            <a:r>
              <a:rPr lang="en-US" dirty="0" smtClean="0"/>
              <a:t>Voltage-dependent channels are nonlinear </a:t>
            </a:r>
            <a:r>
              <a:rPr lang="en-US" dirty="0" err="1" smtClean="0"/>
              <a:t>conductances</a:t>
            </a:r>
            <a:r>
              <a:rPr lang="en-US" dirty="0" smtClean="0"/>
              <a:t> in Axon hillock</a:t>
            </a:r>
          </a:p>
          <a:p>
            <a:r>
              <a:rPr lang="en-US" dirty="0" smtClean="0"/>
              <a:t>Therefore, AP is generated at the axon hillock</a:t>
            </a:r>
          </a:p>
          <a:p>
            <a:endParaRPr lang="en-US" dirty="0"/>
          </a:p>
        </p:txBody>
      </p:sp>
    </p:spTree>
    <p:extLst>
      <p:ext uri="{BB962C8B-B14F-4D97-AF65-F5344CB8AC3E}">
        <p14:creationId xmlns:p14="http://schemas.microsoft.com/office/powerpoint/2010/main" val="34499911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or none response</a:t>
            </a:r>
            <a:endParaRPr lang="en-US" dirty="0"/>
          </a:p>
        </p:txBody>
      </p:sp>
      <p:grpSp>
        <p:nvGrpSpPr>
          <p:cNvPr id="3" name="Group 3"/>
          <p:cNvGrpSpPr/>
          <p:nvPr/>
        </p:nvGrpSpPr>
        <p:grpSpPr>
          <a:xfrm>
            <a:off x="1104900" y="1562100"/>
            <a:ext cx="6553200" cy="4648200"/>
            <a:chOff x="-533400" y="1828800"/>
            <a:chExt cx="6553200" cy="4648200"/>
          </a:xfrm>
        </p:grpSpPr>
        <p:cxnSp>
          <p:nvCxnSpPr>
            <p:cNvPr id="5" name="Straight Connector 4"/>
            <p:cNvCxnSpPr/>
            <p:nvPr/>
          </p:nvCxnSpPr>
          <p:spPr>
            <a:xfrm>
              <a:off x="1295400" y="5791200"/>
              <a:ext cx="472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295400" y="4876800"/>
              <a:ext cx="0" cy="1371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600200" y="5638800"/>
              <a:ext cx="381000" cy="152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2140169" y="5486400"/>
              <a:ext cx="3810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2705100" y="5410200"/>
              <a:ext cx="381000" cy="3862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3276600" y="5334000"/>
              <a:ext cx="3810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3810000" y="5181600"/>
              <a:ext cx="3810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2" name="Straight Connector 11"/>
            <p:cNvCxnSpPr/>
            <p:nvPr/>
          </p:nvCxnSpPr>
          <p:spPr>
            <a:xfrm>
              <a:off x="1295400" y="2286000"/>
              <a:ext cx="472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95400" y="1828800"/>
              <a:ext cx="0" cy="2514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600200" y="3733800"/>
              <a:ext cx="381000" cy="152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p:cNvSpPr/>
            <p:nvPr/>
          </p:nvSpPr>
          <p:spPr>
            <a:xfrm>
              <a:off x="2140169" y="3581400"/>
              <a:ext cx="3810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2705100" y="3505200"/>
              <a:ext cx="381000" cy="3862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ectangle 16"/>
            <p:cNvSpPr/>
            <p:nvPr/>
          </p:nvSpPr>
          <p:spPr>
            <a:xfrm>
              <a:off x="3276600" y="3429000"/>
              <a:ext cx="3810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8" name="Straight Connector 17"/>
            <p:cNvCxnSpPr/>
            <p:nvPr/>
          </p:nvCxnSpPr>
          <p:spPr>
            <a:xfrm>
              <a:off x="1295400" y="3886200"/>
              <a:ext cx="2514600" cy="52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810000" y="1905000"/>
              <a:ext cx="190500" cy="19812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4019550" y="1949670"/>
              <a:ext cx="133350" cy="19365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Freeform 37"/>
            <p:cNvSpPr>
              <a:spLocks noChangeArrowheads="1"/>
            </p:cNvSpPr>
            <p:nvPr/>
          </p:nvSpPr>
          <p:spPr bwMode="auto">
            <a:xfrm>
              <a:off x="4160838" y="3772940"/>
              <a:ext cx="1325562" cy="226520"/>
            </a:xfrm>
            <a:custGeom>
              <a:avLst/>
              <a:gdLst>
                <a:gd name="T0" fmla="*/ 0 w 1325880"/>
                <a:gd name="T1" fmla="*/ 137160 h 330330"/>
                <a:gd name="T2" fmla="*/ 22860 w 1325880"/>
                <a:gd name="T3" fmla="*/ 228600 h 330330"/>
                <a:gd name="T4" fmla="*/ 91440 w 1325880"/>
                <a:gd name="T5" fmla="*/ 274320 h 330330"/>
                <a:gd name="T6" fmla="*/ 125730 w 1325880"/>
                <a:gd name="T7" fmla="*/ 297180 h 330330"/>
                <a:gd name="T8" fmla="*/ 251460 w 1325880"/>
                <a:gd name="T9" fmla="*/ 320040 h 330330"/>
                <a:gd name="T10" fmla="*/ 502920 w 1325880"/>
                <a:gd name="T11" fmla="*/ 308610 h 330330"/>
                <a:gd name="T12" fmla="*/ 571500 w 1325880"/>
                <a:gd name="T13" fmla="*/ 285750 h 330330"/>
                <a:gd name="T14" fmla="*/ 640080 w 1325880"/>
                <a:gd name="T15" fmla="*/ 251460 h 330330"/>
                <a:gd name="T16" fmla="*/ 708660 w 1325880"/>
                <a:gd name="T17" fmla="*/ 205740 h 330330"/>
                <a:gd name="T18" fmla="*/ 742950 w 1325880"/>
                <a:gd name="T19" fmla="*/ 182880 h 330330"/>
                <a:gd name="T20" fmla="*/ 777240 w 1325880"/>
                <a:gd name="T21" fmla="*/ 160020 h 330330"/>
                <a:gd name="T22" fmla="*/ 845820 w 1325880"/>
                <a:gd name="T23" fmla="*/ 137160 h 330330"/>
                <a:gd name="T24" fmla="*/ 891540 w 1325880"/>
                <a:gd name="T25" fmla="*/ 114300 h 330330"/>
                <a:gd name="T26" fmla="*/ 925830 w 1325880"/>
                <a:gd name="T27" fmla="*/ 91440 h 330330"/>
                <a:gd name="T28" fmla="*/ 960120 w 1325880"/>
                <a:gd name="T29" fmla="*/ 80010 h 330330"/>
                <a:gd name="T30" fmla="*/ 994410 w 1325880"/>
                <a:gd name="T31" fmla="*/ 57150 h 330330"/>
                <a:gd name="T32" fmla="*/ 1040130 w 1325880"/>
                <a:gd name="T33" fmla="*/ 45720 h 330330"/>
                <a:gd name="T34" fmla="*/ 1143000 w 1325880"/>
                <a:gd name="T35" fmla="*/ 11430 h 330330"/>
                <a:gd name="T36" fmla="*/ 1177290 w 1325880"/>
                <a:gd name="T37" fmla="*/ 0 h 330330"/>
                <a:gd name="T38" fmla="*/ 1325880 w 1325880"/>
                <a:gd name="T39" fmla="*/ 0 h 33033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25880"/>
                <a:gd name="T61" fmla="*/ 0 h 330330"/>
                <a:gd name="T62" fmla="*/ 1325880 w 1325880"/>
                <a:gd name="T63" fmla="*/ 330330 h 33033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25880" h="330330">
                  <a:moveTo>
                    <a:pt x="0" y="137160"/>
                  </a:moveTo>
                  <a:cubicBezTo>
                    <a:pt x="1649" y="145404"/>
                    <a:pt x="12818" y="213537"/>
                    <a:pt x="22860" y="228600"/>
                  </a:cubicBezTo>
                  <a:cubicBezTo>
                    <a:pt x="55361" y="277352"/>
                    <a:pt x="49498" y="253349"/>
                    <a:pt x="91440" y="274320"/>
                  </a:cubicBezTo>
                  <a:cubicBezTo>
                    <a:pt x="103727" y="280463"/>
                    <a:pt x="113104" y="291769"/>
                    <a:pt x="125730" y="297180"/>
                  </a:cubicBezTo>
                  <a:cubicBezTo>
                    <a:pt x="152676" y="308728"/>
                    <a:pt x="232919" y="317391"/>
                    <a:pt x="251460" y="320040"/>
                  </a:cubicBezTo>
                  <a:cubicBezTo>
                    <a:pt x="335280" y="316230"/>
                    <a:pt x="419491" y="317549"/>
                    <a:pt x="502920" y="308610"/>
                  </a:cubicBezTo>
                  <a:cubicBezTo>
                    <a:pt x="526879" y="306043"/>
                    <a:pt x="551450" y="299116"/>
                    <a:pt x="571500" y="285750"/>
                  </a:cubicBezTo>
                  <a:cubicBezTo>
                    <a:pt x="723726" y="184266"/>
                    <a:pt x="498113" y="330330"/>
                    <a:pt x="640080" y="251460"/>
                  </a:cubicBezTo>
                  <a:cubicBezTo>
                    <a:pt x="664097" y="238117"/>
                    <a:pt x="685800" y="220980"/>
                    <a:pt x="708660" y="205740"/>
                  </a:cubicBezTo>
                  <a:lnTo>
                    <a:pt x="742950" y="182880"/>
                  </a:lnTo>
                  <a:cubicBezTo>
                    <a:pt x="754380" y="175260"/>
                    <a:pt x="764208" y="164364"/>
                    <a:pt x="777240" y="160020"/>
                  </a:cubicBezTo>
                  <a:cubicBezTo>
                    <a:pt x="800100" y="152400"/>
                    <a:pt x="824267" y="147936"/>
                    <a:pt x="845820" y="137160"/>
                  </a:cubicBezTo>
                  <a:cubicBezTo>
                    <a:pt x="861060" y="129540"/>
                    <a:pt x="876746" y="122754"/>
                    <a:pt x="891540" y="114300"/>
                  </a:cubicBezTo>
                  <a:cubicBezTo>
                    <a:pt x="903467" y="107484"/>
                    <a:pt x="913543" y="97583"/>
                    <a:pt x="925830" y="91440"/>
                  </a:cubicBezTo>
                  <a:cubicBezTo>
                    <a:pt x="936606" y="86052"/>
                    <a:pt x="949344" y="85398"/>
                    <a:pt x="960120" y="80010"/>
                  </a:cubicBezTo>
                  <a:cubicBezTo>
                    <a:pt x="972407" y="73867"/>
                    <a:pt x="981784" y="62561"/>
                    <a:pt x="994410" y="57150"/>
                  </a:cubicBezTo>
                  <a:cubicBezTo>
                    <a:pt x="1008849" y="50962"/>
                    <a:pt x="1025083" y="50234"/>
                    <a:pt x="1040130" y="45720"/>
                  </a:cubicBezTo>
                  <a:lnTo>
                    <a:pt x="1143000" y="11430"/>
                  </a:lnTo>
                  <a:cubicBezTo>
                    <a:pt x="1154430" y="7620"/>
                    <a:pt x="1165242" y="0"/>
                    <a:pt x="1177290" y="0"/>
                  </a:cubicBezTo>
                  <a:lnTo>
                    <a:pt x="1325880" y="0"/>
                  </a:lnTo>
                </a:path>
              </a:pathLst>
            </a:custGeom>
            <a:noFill/>
            <a:ln w="28575"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en-US">
                <a:ln w="28575">
                  <a:solidFill>
                    <a:schemeClr val="tx1"/>
                  </a:solidFill>
                </a:ln>
              </a:endParaRPr>
            </a:p>
          </p:txBody>
        </p:sp>
        <p:sp>
          <p:nvSpPr>
            <p:cNvPr id="22" name="TextBox 21"/>
            <p:cNvSpPr txBox="1"/>
            <p:nvPr/>
          </p:nvSpPr>
          <p:spPr>
            <a:xfrm>
              <a:off x="4823619" y="2526268"/>
              <a:ext cx="1013419" cy="369332"/>
            </a:xfrm>
            <a:prstGeom prst="rect">
              <a:avLst/>
            </a:prstGeom>
            <a:noFill/>
          </p:spPr>
          <p:txBody>
            <a:bodyPr wrap="none" rtlCol="0">
              <a:spAutoFit/>
            </a:bodyPr>
            <a:lstStyle/>
            <a:p>
              <a:r>
                <a:rPr lang="en-US" dirty="0" smtClean="0"/>
                <a:t>Time/</a:t>
              </a:r>
              <a:r>
                <a:rPr lang="en-US" dirty="0" err="1" smtClean="0"/>
                <a:t>ms</a:t>
              </a:r>
              <a:endParaRPr lang="en-US" dirty="0"/>
            </a:p>
          </p:txBody>
        </p:sp>
        <p:sp>
          <p:nvSpPr>
            <p:cNvPr id="23" name="TextBox 22"/>
            <p:cNvSpPr txBox="1"/>
            <p:nvPr/>
          </p:nvSpPr>
          <p:spPr>
            <a:xfrm>
              <a:off x="4970764" y="6107668"/>
              <a:ext cx="1013419" cy="369332"/>
            </a:xfrm>
            <a:prstGeom prst="rect">
              <a:avLst/>
            </a:prstGeom>
            <a:noFill/>
          </p:spPr>
          <p:txBody>
            <a:bodyPr wrap="none" rtlCol="0">
              <a:spAutoFit/>
            </a:bodyPr>
            <a:lstStyle/>
            <a:p>
              <a:r>
                <a:rPr lang="en-US" dirty="0" smtClean="0"/>
                <a:t>Time/</a:t>
              </a:r>
              <a:r>
                <a:rPr lang="en-US" dirty="0" err="1" smtClean="0"/>
                <a:t>ms</a:t>
              </a:r>
              <a:endParaRPr lang="en-US" dirty="0"/>
            </a:p>
          </p:txBody>
        </p:sp>
        <p:sp>
          <p:nvSpPr>
            <p:cNvPr id="24" name="TextBox 23"/>
            <p:cNvSpPr txBox="1"/>
            <p:nvPr/>
          </p:nvSpPr>
          <p:spPr>
            <a:xfrm>
              <a:off x="-533400" y="2806997"/>
              <a:ext cx="2494850" cy="369332"/>
            </a:xfrm>
            <a:prstGeom prst="rect">
              <a:avLst/>
            </a:prstGeom>
            <a:noFill/>
            <a:scene3d>
              <a:camera prst="orthographicFront">
                <a:rot lat="0" lon="0" rev="5400000"/>
              </a:camera>
              <a:lightRig rig="threePt" dir="t"/>
            </a:scene3d>
          </p:spPr>
          <p:txBody>
            <a:bodyPr wrap="none" rtlCol="0">
              <a:spAutoFit/>
            </a:bodyPr>
            <a:lstStyle/>
            <a:p>
              <a:r>
                <a:rPr lang="en-US" dirty="0" smtClean="0"/>
                <a:t>Membrane potential mV</a:t>
              </a:r>
              <a:endParaRPr lang="en-US" dirty="0"/>
            </a:p>
          </p:txBody>
        </p:sp>
        <p:sp>
          <p:nvSpPr>
            <p:cNvPr id="25" name="TextBox 24"/>
            <p:cNvSpPr txBox="1"/>
            <p:nvPr/>
          </p:nvSpPr>
          <p:spPr>
            <a:xfrm>
              <a:off x="-152400" y="5221069"/>
              <a:ext cx="1883464" cy="646331"/>
            </a:xfrm>
            <a:prstGeom prst="rect">
              <a:avLst/>
            </a:prstGeom>
            <a:noFill/>
            <a:scene3d>
              <a:camera prst="orthographicFront">
                <a:rot lat="0" lon="0" rev="5400000"/>
              </a:camera>
              <a:lightRig rig="threePt" dir="t"/>
            </a:scene3d>
          </p:spPr>
          <p:txBody>
            <a:bodyPr wrap="none" rtlCol="0">
              <a:spAutoFit/>
            </a:bodyPr>
            <a:lstStyle/>
            <a:p>
              <a:r>
                <a:rPr lang="en-US" dirty="0" smtClean="0"/>
                <a:t>Applied Voltage</a:t>
              </a:r>
            </a:p>
            <a:p>
              <a:r>
                <a:rPr lang="en-US" dirty="0" smtClean="0"/>
                <a:t>(in arbitrary units)</a:t>
              </a:r>
              <a:endParaRPr lang="en-US" dirty="0"/>
            </a:p>
          </p:txBody>
        </p:sp>
        <p:sp>
          <p:nvSpPr>
            <p:cNvPr id="26" name="TextBox 25"/>
            <p:cNvSpPr txBox="1"/>
            <p:nvPr/>
          </p:nvSpPr>
          <p:spPr>
            <a:xfrm>
              <a:off x="1005295" y="2057400"/>
              <a:ext cx="301686" cy="369332"/>
            </a:xfrm>
            <a:prstGeom prst="rect">
              <a:avLst/>
            </a:prstGeom>
            <a:noFill/>
          </p:spPr>
          <p:txBody>
            <a:bodyPr wrap="none" rtlCol="0">
              <a:spAutoFit/>
            </a:bodyPr>
            <a:lstStyle/>
            <a:p>
              <a:r>
                <a:rPr lang="en-US" dirty="0" smtClean="0"/>
                <a:t>0</a:t>
              </a:r>
              <a:endParaRPr lang="en-US" dirty="0"/>
            </a:p>
          </p:txBody>
        </p:sp>
        <p:sp>
          <p:nvSpPr>
            <p:cNvPr id="27" name="TextBox 26"/>
            <p:cNvSpPr txBox="1"/>
            <p:nvPr/>
          </p:nvSpPr>
          <p:spPr>
            <a:xfrm>
              <a:off x="866425" y="3625334"/>
              <a:ext cx="489236" cy="369332"/>
            </a:xfrm>
            <a:prstGeom prst="rect">
              <a:avLst/>
            </a:prstGeom>
            <a:noFill/>
          </p:spPr>
          <p:txBody>
            <a:bodyPr wrap="none" rtlCol="0">
              <a:spAutoFit/>
            </a:bodyPr>
            <a:lstStyle/>
            <a:p>
              <a:r>
                <a:rPr lang="en-US" dirty="0" smtClean="0"/>
                <a:t>-70</a:t>
              </a:r>
              <a:endParaRPr lang="en-US" dirty="0"/>
            </a:p>
          </p:txBody>
        </p:sp>
        <p:sp>
          <p:nvSpPr>
            <p:cNvPr id="28" name="Rectangle 27"/>
            <p:cNvSpPr/>
            <p:nvPr/>
          </p:nvSpPr>
          <p:spPr>
            <a:xfrm>
              <a:off x="5321375" y="2221468"/>
              <a:ext cx="418704" cy="369332"/>
            </a:xfrm>
            <a:prstGeom prst="rect">
              <a:avLst/>
            </a:prstGeom>
          </p:spPr>
          <p:txBody>
            <a:bodyPr wrap="none">
              <a:spAutoFit/>
            </a:bodyPr>
            <a:lstStyle/>
            <a:p>
              <a:r>
                <a:rPr lang="en-US" dirty="0" smtClean="0"/>
                <a:t>10</a:t>
              </a:r>
              <a:endParaRPr lang="en-US" dirty="0"/>
            </a:p>
          </p:txBody>
        </p:sp>
        <p:sp>
          <p:nvSpPr>
            <p:cNvPr id="29" name="Rectangle 28"/>
            <p:cNvSpPr/>
            <p:nvPr/>
          </p:nvSpPr>
          <p:spPr>
            <a:xfrm>
              <a:off x="5468546" y="5726668"/>
              <a:ext cx="418704" cy="369332"/>
            </a:xfrm>
            <a:prstGeom prst="rect">
              <a:avLst/>
            </a:prstGeom>
          </p:spPr>
          <p:txBody>
            <a:bodyPr wrap="none">
              <a:spAutoFit/>
            </a:bodyPr>
            <a:lstStyle/>
            <a:p>
              <a:r>
                <a:rPr lang="en-US" dirty="0" smtClean="0"/>
                <a:t>10</a:t>
              </a:r>
              <a:endParaRPr lang="en-US" dirty="0"/>
            </a:p>
          </p:txBody>
        </p:sp>
      </p:grpSp>
    </p:spTree>
    <p:extLst>
      <p:ext uri="{BB962C8B-B14F-4D97-AF65-F5344CB8AC3E}">
        <p14:creationId xmlns:p14="http://schemas.microsoft.com/office/powerpoint/2010/main" val="23465084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295400" y="0"/>
            <a:ext cx="7543800" cy="1143000"/>
          </a:xfrm>
        </p:spPr>
        <p:txBody>
          <a:bodyPr/>
          <a:lstStyle/>
          <a:p>
            <a:pPr eaLnBrk="1" hangingPunct="1"/>
            <a:r>
              <a:rPr lang="en-US" smtClean="0"/>
              <a:t>Condition for Neural Firing</a:t>
            </a:r>
          </a:p>
        </p:txBody>
      </p:sp>
      <p:grpSp>
        <p:nvGrpSpPr>
          <p:cNvPr id="2" name="Group 1"/>
          <p:cNvGrpSpPr/>
          <p:nvPr/>
        </p:nvGrpSpPr>
        <p:grpSpPr>
          <a:xfrm>
            <a:off x="911225" y="1524000"/>
            <a:ext cx="7016750" cy="4156075"/>
            <a:chOff x="2209800" y="1524000"/>
            <a:chExt cx="7016750" cy="4156075"/>
          </a:xfrm>
        </p:grpSpPr>
        <p:sp>
          <p:nvSpPr>
            <p:cNvPr id="62467" name="Oval 3"/>
            <p:cNvSpPr>
              <a:spLocks noChangeArrowheads="1"/>
            </p:cNvSpPr>
            <p:nvPr/>
          </p:nvSpPr>
          <p:spPr bwMode="auto">
            <a:xfrm>
              <a:off x="4419600" y="2895600"/>
              <a:ext cx="914400" cy="9144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en-US"/>
            </a:p>
          </p:txBody>
        </p:sp>
        <p:sp>
          <p:nvSpPr>
            <p:cNvPr id="62468" name="Line 4"/>
            <p:cNvSpPr>
              <a:spLocks noChangeShapeType="1"/>
            </p:cNvSpPr>
            <p:nvPr/>
          </p:nvSpPr>
          <p:spPr bwMode="auto">
            <a:xfrm>
              <a:off x="2362200" y="2286000"/>
              <a:ext cx="2133600" cy="838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469" name="Line 5"/>
            <p:cNvSpPr>
              <a:spLocks noChangeShapeType="1"/>
            </p:cNvSpPr>
            <p:nvPr/>
          </p:nvSpPr>
          <p:spPr bwMode="auto">
            <a:xfrm>
              <a:off x="2286000" y="3429000"/>
              <a:ext cx="21336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470" name="Line 6"/>
            <p:cNvSpPr>
              <a:spLocks noChangeShapeType="1"/>
            </p:cNvSpPr>
            <p:nvPr/>
          </p:nvSpPr>
          <p:spPr bwMode="auto">
            <a:xfrm flipV="1">
              <a:off x="2362200" y="3733800"/>
              <a:ext cx="2209800" cy="990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471" name="Freeform 8"/>
            <p:cNvSpPr>
              <a:spLocks/>
            </p:cNvSpPr>
            <p:nvPr/>
          </p:nvSpPr>
          <p:spPr bwMode="auto">
            <a:xfrm>
              <a:off x="2362200" y="1828800"/>
              <a:ext cx="685800" cy="533400"/>
            </a:xfrm>
            <a:custGeom>
              <a:avLst/>
              <a:gdLst>
                <a:gd name="T0" fmla="*/ 0 w 432"/>
                <a:gd name="T1" fmla="*/ 362902467 h 336"/>
                <a:gd name="T2" fmla="*/ 604837528 w 432"/>
                <a:gd name="T3" fmla="*/ 0 h 336"/>
                <a:gd name="T4" fmla="*/ 725804993 w 432"/>
                <a:gd name="T5" fmla="*/ 362902467 h 336"/>
                <a:gd name="T6" fmla="*/ 846772658 w 432"/>
                <a:gd name="T7" fmla="*/ 483870023 h 336"/>
                <a:gd name="T8" fmla="*/ 1088707589 w 432"/>
                <a:gd name="T9" fmla="*/ 846772589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72" name="Line 9"/>
            <p:cNvSpPr>
              <a:spLocks noChangeShapeType="1"/>
            </p:cNvSpPr>
            <p:nvPr/>
          </p:nvSpPr>
          <p:spPr bwMode="auto">
            <a:xfrm>
              <a:off x="3048000" y="2209800"/>
              <a:ext cx="457200" cy="22860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473" name="Line 11"/>
            <p:cNvSpPr>
              <a:spLocks noChangeShapeType="1"/>
            </p:cNvSpPr>
            <p:nvPr/>
          </p:nvSpPr>
          <p:spPr bwMode="auto">
            <a:xfrm>
              <a:off x="3048000" y="3200400"/>
              <a:ext cx="533400" cy="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474" name="Freeform 12"/>
            <p:cNvSpPr>
              <a:spLocks/>
            </p:cNvSpPr>
            <p:nvPr/>
          </p:nvSpPr>
          <p:spPr bwMode="auto">
            <a:xfrm flipV="1">
              <a:off x="2209800" y="4572000"/>
              <a:ext cx="685800" cy="700088"/>
            </a:xfrm>
            <a:custGeom>
              <a:avLst/>
              <a:gdLst>
                <a:gd name="T0" fmla="*/ 0 w 432"/>
                <a:gd name="T1" fmla="*/ 625157781 h 336"/>
                <a:gd name="T2" fmla="*/ 604837528 w 432"/>
                <a:gd name="T3" fmla="*/ 0 h 336"/>
                <a:gd name="T4" fmla="*/ 725804993 w 432"/>
                <a:gd name="T5" fmla="*/ 625157781 h 336"/>
                <a:gd name="T6" fmla="*/ 846772658 w 432"/>
                <a:gd name="T7" fmla="*/ 833542233 h 336"/>
                <a:gd name="T8" fmla="*/ 1088707589 w 432"/>
                <a:gd name="T9" fmla="*/ 1458700014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75" name="Line 13"/>
            <p:cNvSpPr>
              <a:spLocks noChangeShapeType="1"/>
            </p:cNvSpPr>
            <p:nvPr/>
          </p:nvSpPr>
          <p:spPr bwMode="auto">
            <a:xfrm flipV="1">
              <a:off x="2895600" y="4724400"/>
              <a:ext cx="457200" cy="22860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476" name="Line 14"/>
            <p:cNvSpPr>
              <a:spLocks noChangeShapeType="1"/>
            </p:cNvSpPr>
            <p:nvPr/>
          </p:nvSpPr>
          <p:spPr bwMode="auto">
            <a:xfrm>
              <a:off x="5334000" y="3352800"/>
              <a:ext cx="21336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477" name="Line 15"/>
            <p:cNvSpPr>
              <a:spLocks noChangeShapeType="1"/>
            </p:cNvSpPr>
            <p:nvPr/>
          </p:nvSpPr>
          <p:spPr bwMode="auto">
            <a:xfrm flipH="1" flipV="1">
              <a:off x="3657600" y="4191000"/>
              <a:ext cx="76200" cy="10668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478" name="Line 16"/>
            <p:cNvSpPr>
              <a:spLocks noChangeShapeType="1"/>
            </p:cNvSpPr>
            <p:nvPr/>
          </p:nvSpPr>
          <p:spPr bwMode="auto">
            <a:xfrm flipV="1">
              <a:off x="3810000" y="3048000"/>
              <a:ext cx="152400" cy="21336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479" name="Text Box 17"/>
            <p:cNvSpPr txBox="1">
              <a:spLocks noChangeArrowheads="1"/>
            </p:cNvSpPr>
            <p:nvPr/>
          </p:nvSpPr>
          <p:spPr bwMode="auto">
            <a:xfrm>
              <a:off x="3260725" y="5222875"/>
              <a:ext cx="1368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Dendrites</a:t>
              </a:r>
            </a:p>
          </p:txBody>
        </p:sp>
        <p:sp>
          <p:nvSpPr>
            <p:cNvPr id="62480" name="Text Box 18"/>
            <p:cNvSpPr txBox="1">
              <a:spLocks noChangeArrowheads="1"/>
            </p:cNvSpPr>
            <p:nvPr/>
          </p:nvSpPr>
          <p:spPr bwMode="auto">
            <a:xfrm>
              <a:off x="4632325" y="4384675"/>
              <a:ext cx="15113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Soma</a:t>
              </a:r>
            </a:p>
            <a:p>
              <a:pPr eaLnBrk="1" hangingPunct="1"/>
              <a:r>
                <a:rPr lang="en-US"/>
                <a:t>(cell body)</a:t>
              </a:r>
            </a:p>
          </p:txBody>
        </p:sp>
        <p:sp>
          <p:nvSpPr>
            <p:cNvPr id="62481" name="Line 19"/>
            <p:cNvSpPr>
              <a:spLocks noChangeShapeType="1"/>
            </p:cNvSpPr>
            <p:nvPr/>
          </p:nvSpPr>
          <p:spPr bwMode="auto">
            <a:xfrm flipH="1" flipV="1">
              <a:off x="4953000" y="3886200"/>
              <a:ext cx="76200" cy="5334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482" name="Text Box 20"/>
            <p:cNvSpPr txBox="1">
              <a:spLocks noChangeArrowheads="1"/>
            </p:cNvSpPr>
            <p:nvPr/>
          </p:nvSpPr>
          <p:spPr bwMode="auto">
            <a:xfrm>
              <a:off x="5715000" y="3505200"/>
              <a:ext cx="862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Axon</a:t>
              </a:r>
            </a:p>
          </p:txBody>
        </p:sp>
        <p:sp>
          <p:nvSpPr>
            <p:cNvPr id="62483" name="Freeform 8"/>
            <p:cNvSpPr>
              <a:spLocks/>
            </p:cNvSpPr>
            <p:nvPr/>
          </p:nvSpPr>
          <p:spPr bwMode="auto">
            <a:xfrm rot="1528123" flipV="1">
              <a:off x="2552700" y="3390900"/>
              <a:ext cx="685800" cy="685800"/>
            </a:xfrm>
            <a:custGeom>
              <a:avLst/>
              <a:gdLst>
                <a:gd name="T0" fmla="*/ 0 w 432"/>
                <a:gd name="T1" fmla="*/ 599899505 h 336"/>
                <a:gd name="T2" fmla="*/ 604837528 w 432"/>
                <a:gd name="T3" fmla="*/ 0 h 336"/>
                <a:gd name="T4" fmla="*/ 725804993 w 432"/>
                <a:gd name="T5" fmla="*/ 599899505 h 336"/>
                <a:gd name="T6" fmla="*/ 846772658 w 432"/>
                <a:gd name="T7" fmla="*/ 799867282 h 336"/>
                <a:gd name="T8" fmla="*/ 1088707589 w 432"/>
                <a:gd name="T9" fmla="*/ 1399766787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84" name="TextBox 22"/>
            <p:cNvSpPr txBox="1">
              <a:spLocks noChangeArrowheads="1"/>
            </p:cNvSpPr>
            <p:nvPr/>
          </p:nvSpPr>
          <p:spPr bwMode="auto">
            <a:xfrm>
              <a:off x="3886200" y="1524000"/>
              <a:ext cx="53403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If the net effect of inputs &lt; threshold</a:t>
              </a:r>
            </a:p>
            <a:p>
              <a:pPr eaLnBrk="1" hangingPunct="1"/>
              <a:r>
                <a:rPr lang="en-US"/>
                <a:t>			no APs (no firing)</a:t>
              </a:r>
            </a:p>
          </p:txBody>
        </p:sp>
      </p:grpSp>
    </p:spTree>
    <p:extLst>
      <p:ext uri="{BB962C8B-B14F-4D97-AF65-F5344CB8AC3E}">
        <p14:creationId xmlns:p14="http://schemas.microsoft.com/office/powerpoint/2010/main" val="23860631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97706" y="1447800"/>
            <a:ext cx="7443788" cy="4232275"/>
            <a:chOff x="1676400" y="1447800"/>
            <a:chExt cx="7443788" cy="4232275"/>
          </a:xfrm>
        </p:grpSpPr>
        <p:sp>
          <p:nvSpPr>
            <p:cNvPr id="63490" name="Oval 3"/>
            <p:cNvSpPr>
              <a:spLocks noChangeArrowheads="1"/>
            </p:cNvSpPr>
            <p:nvPr/>
          </p:nvSpPr>
          <p:spPr bwMode="auto">
            <a:xfrm>
              <a:off x="4419600" y="2895600"/>
              <a:ext cx="914400" cy="9144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en-US"/>
            </a:p>
          </p:txBody>
        </p:sp>
        <p:sp>
          <p:nvSpPr>
            <p:cNvPr id="63491" name="Line 4"/>
            <p:cNvSpPr>
              <a:spLocks noChangeShapeType="1"/>
            </p:cNvSpPr>
            <p:nvPr/>
          </p:nvSpPr>
          <p:spPr bwMode="auto">
            <a:xfrm>
              <a:off x="2362200" y="2286000"/>
              <a:ext cx="2133600" cy="838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3492" name="Line 5"/>
            <p:cNvSpPr>
              <a:spLocks noChangeShapeType="1"/>
            </p:cNvSpPr>
            <p:nvPr/>
          </p:nvSpPr>
          <p:spPr bwMode="auto">
            <a:xfrm>
              <a:off x="2286000" y="3429000"/>
              <a:ext cx="21336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3493" name="Line 6"/>
            <p:cNvSpPr>
              <a:spLocks noChangeShapeType="1"/>
            </p:cNvSpPr>
            <p:nvPr/>
          </p:nvSpPr>
          <p:spPr bwMode="auto">
            <a:xfrm flipV="1">
              <a:off x="2362200" y="3733800"/>
              <a:ext cx="2209800" cy="990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3494" name="Freeform 8"/>
            <p:cNvSpPr>
              <a:spLocks/>
            </p:cNvSpPr>
            <p:nvPr/>
          </p:nvSpPr>
          <p:spPr bwMode="auto">
            <a:xfrm>
              <a:off x="2362200" y="1828800"/>
              <a:ext cx="685800" cy="533400"/>
            </a:xfrm>
            <a:custGeom>
              <a:avLst/>
              <a:gdLst>
                <a:gd name="T0" fmla="*/ 0 w 432"/>
                <a:gd name="T1" fmla="*/ 362902467 h 336"/>
                <a:gd name="T2" fmla="*/ 604837528 w 432"/>
                <a:gd name="T3" fmla="*/ 0 h 336"/>
                <a:gd name="T4" fmla="*/ 725804993 w 432"/>
                <a:gd name="T5" fmla="*/ 362902467 h 336"/>
                <a:gd name="T6" fmla="*/ 846772658 w 432"/>
                <a:gd name="T7" fmla="*/ 483870023 h 336"/>
                <a:gd name="T8" fmla="*/ 1088707589 w 432"/>
                <a:gd name="T9" fmla="*/ 846772589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495" name="Line 9"/>
            <p:cNvSpPr>
              <a:spLocks noChangeShapeType="1"/>
            </p:cNvSpPr>
            <p:nvPr/>
          </p:nvSpPr>
          <p:spPr bwMode="auto">
            <a:xfrm>
              <a:off x="3048000" y="2209800"/>
              <a:ext cx="457200" cy="22860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3496" name="Freeform 10"/>
            <p:cNvSpPr>
              <a:spLocks/>
            </p:cNvSpPr>
            <p:nvPr/>
          </p:nvSpPr>
          <p:spPr bwMode="auto">
            <a:xfrm rot="-1436409">
              <a:off x="2209800" y="2895600"/>
              <a:ext cx="685800" cy="533400"/>
            </a:xfrm>
            <a:custGeom>
              <a:avLst/>
              <a:gdLst>
                <a:gd name="T0" fmla="*/ 0 w 432"/>
                <a:gd name="T1" fmla="*/ 362902467 h 336"/>
                <a:gd name="T2" fmla="*/ 604837528 w 432"/>
                <a:gd name="T3" fmla="*/ 0 h 336"/>
                <a:gd name="T4" fmla="*/ 725804993 w 432"/>
                <a:gd name="T5" fmla="*/ 362902467 h 336"/>
                <a:gd name="T6" fmla="*/ 846772658 w 432"/>
                <a:gd name="T7" fmla="*/ 483870023 h 336"/>
                <a:gd name="T8" fmla="*/ 1088707589 w 432"/>
                <a:gd name="T9" fmla="*/ 846772589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497" name="Line 11"/>
            <p:cNvSpPr>
              <a:spLocks noChangeShapeType="1"/>
            </p:cNvSpPr>
            <p:nvPr/>
          </p:nvSpPr>
          <p:spPr bwMode="auto">
            <a:xfrm>
              <a:off x="3048000" y="3200400"/>
              <a:ext cx="533400" cy="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3498" name="Freeform 12"/>
            <p:cNvSpPr>
              <a:spLocks/>
            </p:cNvSpPr>
            <p:nvPr/>
          </p:nvSpPr>
          <p:spPr bwMode="auto">
            <a:xfrm flipV="1">
              <a:off x="2209800" y="4572000"/>
              <a:ext cx="685800" cy="700088"/>
            </a:xfrm>
            <a:custGeom>
              <a:avLst/>
              <a:gdLst>
                <a:gd name="T0" fmla="*/ 0 w 432"/>
                <a:gd name="T1" fmla="*/ 625157781 h 336"/>
                <a:gd name="T2" fmla="*/ 604837528 w 432"/>
                <a:gd name="T3" fmla="*/ 0 h 336"/>
                <a:gd name="T4" fmla="*/ 725804993 w 432"/>
                <a:gd name="T5" fmla="*/ 625157781 h 336"/>
                <a:gd name="T6" fmla="*/ 846772658 w 432"/>
                <a:gd name="T7" fmla="*/ 833542233 h 336"/>
                <a:gd name="T8" fmla="*/ 1088707589 w 432"/>
                <a:gd name="T9" fmla="*/ 1458700014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499" name="Line 13"/>
            <p:cNvSpPr>
              <a:spLocks noChangeShapeType="1"/>
            </p:cNvSpPr>
            <p:nvPr/>
          </p:nvSpPr>
          <p:spPr bwMode="auto">
            <a:xfrm flipV="1">
              <a:off x="2895600" y="4724400"/>
              <a:ext cx="457200" cy="22860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3500" name="Line 14"/>
            <p:cNvSpPr>
              <a:spLocks noChangeShapeType="1"/>
            </p:cNvSpPr>
            <p:nvPr/>
          </p:nvSpPr>
          <p:spPr bwMode="auto">
            <a:xfrm>
              <a:off x="5334000" y="3352800"/>
              <a:ext cx="21336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3501" name="Line 15"/>
            <p:cNvSpPr>
              <a:spLocks noChangeShapeType="1"/>
            </p:cNvSpPr>
            <p:nvPr/>
          </p:nvSpPr>
          <p:spPr bwMode="auto">
            <a:xfrm flipH="1" flipV="1">
              <a:off x="3657600" y="4191000"/>
              <a:ext cx="76200" cy="10668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3502" name="Line 16"/>
            <p:cNvSpPr>
              <a:spLocks noChangeShapeType="1"/>
            </p:cNvSpPr>
            <p:nvPr/>
          </p:nvSpPr>
          <p:spPr bwMode="auto">
            <a:xfrm flipV="1">
              <a:off x="3810000" y="3048000"/>
              <a:ext cx="152400" cy="21336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3503" name="Text Box 17"/>
            <p:cNvSpPr txBox="1">
              <a:spLocks noChangeArrowheads="1"/>
            </p:cNvSpPr>
            <p:nvPr/>
          </p:nvSpPr>
          <p:spPr bwMode="auto">
            <a:xfrm>
              <a:off x="3260725" y="5222875"/>
              <a:ext cx="1368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Dendrites</a:t>
              </a:r>
            </a:p>
          </p:txBody>
        </p:sp>
        <p:sp>
          <p:nvSpPr>
            <p:cNvPr id="63504" name="Text Box 18"/>
            <p:cNvSpPr txBox="1">
              <a:spLocks noChangeArrowheads="1"/>
            </p:cNvSpPr>
            <p:nvPr/>
          </p:nvSpPr>
          <p:spPr bwMode="auto">
            <a:xfrm>
              <a:off x="4632325" y="4384675"/>
              <a:ext cx="15113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Soma</a:t>
              </a:r>
            </a:p>
            <a:p>
              <a:pPr eaLnBrk="1" hangingPunct="1"/>
              <a:r>
                <a:rPr lang="en-US"/>
                <a:t>(cell body)</a:t>
              </a:r>
            </a:p>
          </p:txBody>
        </p:sp>
        <p:sp>
          <p:nvSpPr>
            <p:cNvPr id="63505" name="Line 19"/>
            <p:cNvSpPr>
              <a:spLocks noChangeShapeType="1"/>
            </p:cNvSpPr>
            <p:nvPr/>
          </p:nvSpPr>
          <p:spPr bwMode="auto">
            <a:xfrm flipH="1" flipV="1">
              <a:off x="4953000" y="3886200"/>
              <a:ext cx="76200" cy="5334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3506" name="Text Box 20"/>
            <p:cNvSpPr txBox="1">
              <a:spLocks noChangeArrowheads="1"/>
            </p:cNvSpPr>
            <p:nvPr/>
          </p:nvSpPr>
          <p:spPr bwMode="auto">
            <a:xfrm>
              <a:off x="5715000" y="3505200"/>
              <a:ext cx="862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Axon</a:t>
              </a:r>
            </a:p>
          </p:txBody>
        </p:sp>
        <p:sp>
          <p:nvSpPr>
            <p:cNvPr id="63507" name="Freeform 8"/>
            <p:cNvSpPr>
              <a:spLocks/>
            </p:cNvSpPr>
            <p:nvPr/>
          </p:nvSpPr>
          <p:spPr bwMode="auto">
            <a:xfrm>
              <a:off x="1676400" y="1447800"/>
              <a:ext cx="685800" cy="533400"/>
            </a:xfrm>
            <a:custGeom>
              <a:avLst/>
              <a:gdLst>
                <a:gd name="T0" fmla="*/ 0 w 432"/>
                <a:gd name="T1" fmla="*/ 362902467 h 336"/>
                <a:gd name="T2" fmla="*/ 604837528 w 432"/>
                <a:gd name="T3" fmla="*/ 0 h 336"/>
                <a:gd name="T4" fmla="*/ 725804993 w 432"/>
                <a:gd name="T5" fmla="*/ 362902467 h 336"/>
                <a:gd name="T6" fmla="*/ 846772658 w 432"/>
                <a:gd name="T7" fmla="*/ 483870023 h 336"/>
                <a:gd name="T8" fmla="*/ 1088707589 w 432"/>
                <a:gd name="T9" fmla="*/ 846772589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508" name="AutoShape 7"/>
            <p:cNvSpPr>
              <a:spLocks noChangeArrowheads="1"/>
            </p:cNvSpPr>
            <p:nvPr/>
          </p:nvSpPr>
          <p:spPr bwMode="auto">
            <a:xfrm>
              <a:off x="5867400" y="2438400"/>
              <a:ext cx="152400" cy="914400"/>
            </a:xfrm>
            <a:prstGeom prst="triangle">
              <a:avLst>
                <a:gd name="adj" fmla="val 50000"/>
              </a:avLst>
            </a:prstGeom>
            <a:solidFill>
              <a:srgbClr val="2496D6"/>
            </a:solidFill>
            <a:ln w="12700" cap="sq">
              <a:solidFill>
                <a:schemeClr val="tx1"/>
              </a:solidFill>
              <a:miter lim="800000"/>
              <a:headEnd type="none" w="sm" len="sm"/>
              <a:tailEnd type="none" w="sm" len="sm"/>
            </a:ln>
          </p:spPr>
          <p:txBody>
            <a:bodyPr wrap="none" anchor="ctr"/>
            <a:lstStyle/>
            <a:p>
              <a:endParaRPr lang="en-US"/>
            </a:p>
          </p:txBody>
        </p:sp>
        <p:sp>
          <p:nvSpPr>
            <p:cNvPr id="63509" name="AutoShape 7"/>
            <p:cNvSpPr>
              <a:spLocks noChangeArrowheads="1"/>
            </p:cNvSpPr>
            <p:nvPr/>
          </p:nvSpPr>
          <p:spPr bwMode="auto">
            <a:xfrm>
              <a:off x="6172200" y="2438400"/>
              <a:ext cx="152400" cy="914400"/>
            </a:xfrm>
            <a:prstGeom prst="triangle">
              <a:avLst>
                <a:gd name="adj" fmla="val 50000"/>
              </a:avLst>
            </a:prstGeom>
            <a:solidFill>
              <a:srgbClr val="2496D6"/>
            </a:solidFill>
            <a:ln w="12700" cap="sq">
              <a:solidFill>
                <a:schemeClr val="tx1"/>
              </a:solidFill>
              <a:miter lim="800000"/>
              <a:headEnd type="none" w="sm" len="sm"/>
              <a:tailEnd type="none" w="sm" len="sm"/>
            </a:ln>
          </p:spPr>
          <p:txBody>
            <a:bodyPr wrap="none" anchor="ctr"/>
            <a:lstStyle/>
            <a:p>
              <a:endParaRPr lang="en-US"/>
            </a:p>
          </p:txBody>
        </p:sp>
        <p:sp>
          <p:nvSpPr>
            <p:cNvPr id="63510" name="TextBox 22"/>
            <p:cNvSpPr txBox="1">
              <a:spLocks noChangeArrowheads="1"/>
            </p:cNvSpPr>
            <p:nvPr/>
          </p:nvSpPr>
          <p:spPr bwMode="auto">
            <a:xfrm>
              <a:off x="3886200" y="1524000"/>
              <a:ext cx="52339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If the net effect of inputs &gt; threshold</a:t>
              </a:r>
            </a:p>
            <a:p>
              <a:pPr eaLnBrk="1" hangingPunct="1"/>
              <a:r>
                <a:rPr lang="en-US"/>
                <a:t>			 APs are generated</a:t>
              </a:r>
            </a:p>
          </p:txBody>
        </p:sp>
      </p:grpSp>
      <p:sp>
        <p:nvSpPr>
          <p:cNvPr id="63511" name="Title 24"/>
          <p:cNvSpPr>
            <a:spLocks noGrp="1"/>
          </p:cNvSpPr>
          <p:nvPr>
            <p:ph type="title"/>
          </p:nvPr>
        </p:nvSpPr>
        <p:spPr/>
        <p:txBody>
          <a:bodyPr>
            <a:normAutofit fontScale="90000"/>
          </a:bodyPr>
          <a:lstStyle/>
          <a:p>
            <a:pPr eaLnBrk="1" hangingPunct="1"/>
            <a:r>
              <a:rPr lang="en-US" smtClean="0"/>
              <a:t>Condition for Neural Firing</a:t>
            </a:r>
            <a:br>
              <a:rPr lang="en-US" smtClean="0"/>
            </a:br>
            <a:endParaRPr lang="en-US" smtClean="0"/>
          </a:p>
        </p:txBody>
      </p:sp>
    </p:spTree>
    <p:extLst>
      <p:ext uri="{BB962C8B-B14F-4D97-AF65-F5344CB8AC3E}">
        <p14:creationId xmlns:p14="http://schemas.microsoft.com/office/powerpoint/2010/main" val="23411726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519167" y="0"/>
            <a:ext cx="8229600" cy="1143000"/>
          </a:xfrm>
        </p:spPr>
        <p:txBody>
          <a:bodyPr/>
          <a:lstStyle/>
          <a:p>
            <a:r>
              <a:rPr lang="en-US" smtClean="0"/>
              <a:t>Neuron as a thresholding device</a:t>
            </a:r>
          </a:p>
        </p:txBody>
      </p:sp>
      <p:grpSp>
        <p:nvGrpSpPr>
          <p:cNvPr id="2" name="Group 1"/>
          <p:cNvGrpSpPr/>
          <p:nvPr/>
        </p:nvGrpSpPr>
        <p:grpSpPr>
          <a:xfrm>
            <a:off x="530225" y="1200943"/>
            <a:ext cx="7762875" cy="5068888"/>
            <a:chOff x="1295400" y="1752600"/>
            <a:chExt cx="7762875" cy="5068888"/>
          </a:xfrm>
        </p:grpSpPr>
        <p:cxnSp>
          <p:nvCxnSpPr>
            <p:cNvPr id="64515" name="Straight Connector 3"/>
            <p:cNvCxnSpPr>
              <a:cxnSpLocks noChangeShapeType="1"/>
            </p:cNvCxnSpPr>
            <p:nvPr/>
          </p:nvCxnSpPr>
          <p:spPr bwMode="auto">
            <a:xfrm rot="5400000">
              <a:off x="1333501" y="3467100"/>
              <a:ext cx="1600200" cy="3175"/>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64516" name="Straight Connector 5"/>
            <p:cNvCxnSpPr>
              <a:cxnSpLocks noChangeShapeType="1"/>
            </p:cNvCxnSpPr>
            <p:nvPr/>
          </p:nvCxnSpPr>
          <p:spPr bwMode="auto">
            <a:xfrm>
              <a:off x="2133600" y="4267200"/>
              <a:ext cx="2514600" cy="1588"/>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64517" name="TextBox 6"/>
            <p:cNvSpPr txBox="1">
              <a:spLocks noChangeArrowheads="1"/>
            </p:cNvSpPr>
            <p:nvPr/>
          </p:nvSpPr>
          <p:spPr bwMode="auto">
            <a:xfrm>
              <a:off x="2133600" y="4495800"/>
              <a:ext cx="22780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dirty="0"/>
                <a:t>Net input </a:t>
              </a:r>
            </a:p>
            <a:p>
              <a:pPr algn="ctr" eaLnBrk="1" hangingPunct="1"/>
              <a:r>
                <a:rPr lang="en-US" dirty="0"/>
                <a:t>(@ axon hillock)</a:t>
              </a:r>
            </a:p>
          </p:txBody>
        </p:sp>
        <p:sp>
          <p:nvSpPr>
            <p:cNvPr id="64518" name="TextBox 7"/>
            <p:cNvSpPr txBox="1">
              <a:spLocks noChangeArrowheads="1"/>
            </p:cNvSpPr>
            <p:nvPr/>
          </p:nvSpPr>
          <p:spPr bwMode="auto">
            <a:xfrm>
              <a:off x="1295400" y="3124200"/>
              <a:ext cx="9366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Firing</a:t>
              </a:r>
            </a:p>
            <a:p>
              <a:pPr eaLnBrk="1" hangingPunct="1"/>
              <a:r>
                <a:rPr lang="en-US" dirty="0"/>
                <a:t>rate</a:t>
              </a:r>
            </a:p>
          </p:txBody>
        </p:sp>
        <p:cxnSp>
          <p:nvCxnSpPr>
            <p:cNvPr id="64519" name="Straight Connector 9"/>
            <p:cNvCxnSpPr>
              <a:cxnSpLocks noChangeShapeType="1"/>
            </p:cNvCxnSpPr>
            <p:nvPr/>
          </p:nvCxnSpPr>
          <p:spPr bwMode="auto">
            <a:xfrm rot="5400000" flipH="1" flipV="1">
              <a:off x="3009901" y="4000500"/>
              <a:ext cx="533400" cy="3175"/>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64520" name="Freeform 12"/>
            <p:cNvSpPr>
              <a:spLocks noChangeArrowheads="1"/>
            </p:cNvSpPr>
            <p:nvPr/>
          </p:nvSpPr>
          <p:spPr bwMode="auto">
            <a:xfrm>
              <a:off x="3284538" y="3171825"/>
              <a:ext cx="1212850" cy="598488"/>
            </a:xfrm>
            <a:custGeom>
              <a:avLst/>
              <a:gdLst>
                <a:gd name="T0" fmla="*/ 0 w 1212979"/>
                <a:gd name="T1" fmla="*/ 598488 h 597159"/>
                <a:gd name="T2" fmla="*/ 205251 w 1212979"/>
                <a:gd name="T3" fmla="*/ 355352 h 597159"/>
                <a:gd name="T4" fmla="*/ 541117 w 1212979"/>
                <a:gd name="T5" fmla="*/ 168325 h 597159"/>
                <a:gd name="T6" fmla="*/ 1212850 w 1212979"/>
                <a:gd name="T7" fmla="*/ 0 h 597159"/>
                <a:gd name="T8" fmla="*/ 0 60000 65536"/>
                <a:gd name="T9" fmla="*/ 0 60000 65536"/>
                <a:gd name="T10" fmla="*/ 0 60000 65536"/>
                <a:gd name="T11" fmla="*/ 0 60000 65536"/>
                <a:gd name="T12" fmla="*/ 0 w 1212979"/>
                <a:gd name="T13" fmla="*/ 0 h 597159"/>
                <a:gd name="T14" fmla="*/ 1212979 w 1212979"/>
                <a:gd name="T15" fmla="*/ 597159 h 597159"/>
              </a:gdLst>
              <a:ahLst/>
              <a:cxnLst>
                <a:cxn ang="T8">
                  <a:pos x="T0" y="T1"/>
                </a:cxn>
                <a:cxn ang="T9">
                  <a:pos x="T2" y="T3"/>
                </a:cxn>
                <a:cxn ang="T10">
                  <a:pos x="T4" y="T5"/>
                </a:cxn>
                <a:cxn ang="T11">
                  <a:pos x="T6" y="T7"/>
                </a:cxn>
              </a:cxnLst>
              <a:rect l="T12" t="T13" r="T14" b="T15"/>
              <a:pathLst>
                <a:path w="1212979" h="597159">
                  <a:moveTo>
                    <a:pt x="0" y="597159"/>
                  </a:moveTo>
                  <a:cubicBezTo>
                    <a:pt x="57538" y="511628"/>
                    <a:pt x="115077" y="426098"/>
                    <a:pt x="205273" y="354563"/>
                  </a:cubicBezTo>
                  <a:cubicBezTo>
                    <a:pt x="295469" y="283028"/>
                    <a:pt x="373224" y="227045"/>
                    <a:pt x="541175" y="167951"/>
                  </a:cubicBezTo>
                  <a:cubicBezTo>
                    <a:pt x="709126" y="108857"/>
                    <a:pt x="961052" y="54428"/>
                    <a:pt x="1212979" y="0"/>
                  </a:cubicBezTo>
                </a:path>
              </a:pathLst>
            </a:custGeom>
            <a:noFill/>
            <a:ln w="12700" cap="sq" algn="ctr">
              <a:solidFill>
                <a:srgbClr val="00206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en-US"/>
            </a:p>
          </p:txBody>
        </p:sp>
        <p:cxnSp>
          <p:nvCxnSpPr>
            <p:cNvPr id="64521" name="Straight Connector 16"/>
            <p:cNvCxnSpPr>
              <a:cxnSpLocks noChangeShapeType="1"/>
            </p:cNvCxnSpPr>
            <p:nvPr/>
          </p:nvCxnSpPr>
          <p:spPr bwMode="auto">
            <a:xfrm rot="5400000">
              <a:off x="5067301" y="3467100"/>
              <a:ext cx="1600200" cy="3175"/>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64522" name="Straight Connector 17"/>
            <p:cNvCxnSpPr>
              <a:cxnSpLocks noChangeShapeType="1"/>
            </p:cNvCxnSpPr>
            <p:nvPr/>
          </p:nvCxnSpPr>
          <p:spPr bwMode="auto">
            <a:xfrm>
              <a:off x="5867400" y="4267200"/>
              <a:ext cx="2819400" cy="1588"/>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64523" name="Straight Connector 19"/>
            <p:cNvCxnSpPr>
              <a:cxnSpLocks noChangeShapeType="1"/>
            </p:cNvCxnSpPr>
            <p:nvPr/>
          </p:nvCxnSpPr>
          <p:spPr bwMode="auto">
            <a:xfrm rot="5400000" flipH="1" flipV="1">
              <a:off x="6667501" y="3924300"/>
              <a:ext cx="685800" cy="3175"/>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64524" name="Straight Connector 21"/>
            <p:cNvCxnSpPr>
              <a:cxnSpLocks noChangeShapeType="1"/>
            </p:cNvCxnSpPr>
            <p:nvPr/>
          </p:nvCxnSpPr>
          <p:spPr bwMode="auto">
            <a:xfrm>
              <a:off x="7010400" y="3579813"/>
              <a:ext cx="1524000" cy="1587"/>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64525" name="TextBox 23"/>
            <p:cNvSpPr txBox="1">
              <a:spLocks noChangeArrowheads="1"/>
            </p:cNvSpPr>
            <p:nvPr/>
          </p:nvSpPr>
          <p:spPr bwMode="auto">
            <a:xfrm>
              <a:off x="6324600" y="4495800"/>
              <a:ext cx="22780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t>Net input </a:t>
              </a:r>
            </a:p>
            <a:p>
              <a:pPr algn="ctr" eaLnBrk="1" hangingPunct="1"/>
              <a:r>
                <a:rPr lang="en-US"/>
                <a:t>(@ axon hillock)</a:t>
              </a:r>
            </a:p>
          </p:txBody>
        </p:sp>
        <p:sp>
          <p:nvSpPr>
            <p:cNvPr id="64526" name="TextBox 24"/>
            <p:cNvSpPr txBox="1">
              <a:spLocks noChangeArrowheads="1"/>
            </p:cNvSpPr>
            <p:nvPr/>
          </p:nvSpPr>
          <p:spPr bwMode="auto">
            <a:xfrm>
              <a:off x="5029200" y="3124200"/>
              <a:ext cx="9366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Firing</a:t>
              </a:r>
            </a:p>
            <a:p>
              <a:pPr eaLnBrk="1" hangingPunct="1"/>
              <a:r>
                <a:rPr lang="en-US"/>
                <a:t>rate</a:t>
              </a:r>
            </a:p>
          </p:txBody>
        </p:sp>
        <p:cxnSp>
          <p:nvCxnSpPr>
            <p:cNvPr id="64527" name="Straight Connector 26"/>
            <p:cNvCxnSpPr>
              <a:cxnSpLocks noChangeShapeType="1"/>
            </p:cNvCxnSpPr>
            <p:nvPr/>
          </p:nvCxnSpPr>
          <p:spPr bwMode="auto">
            <a:xfrm rot="5400000">
              <a:off x="3237707" y="4001294"/>
              <a:ext cx="3124200" cy="1587"/>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64528" name="Right Arrow 27"/>
            <p:cNvSpPr>
              <a:spLocks noChangeArrowheads="1"/>
            </p:cNvSpPr>
            <p:nvPr/>
          </p:nvSpPr>
          <p:spPr bwMode="auto">
            <a:xfrm>
              <a:off x="3962400" y="2133600"/>
              <a:ext cx="1676400" cy="152400"/>
            </a:xfrm>
            <a:prstGeom prst="rightArrow">
              <a:avLst>
                <a:gd name="adj1" fmla="val 50000"/>
                <a:gd name="adj2" fmla="val 50009"/>
              </a:avLst>
            </a:prstGeom>
            <a:solidFill>
              <a:schemeClr val="accent1"/>
            </a:solidFill>
            <a:ln w="12700" cap="sq" algn="ctr">
              <a:solidFill>
                <a:schemeClr val="tx1"/>
              </a:solidFill>
              <a:round/>
              <a:headEnd type="none" w="sm" len="sm"/>
              <a:tailEnd type="none" w="sm" len="sm"/>
            </a:ln>
          </p:spPr>
          <p:txBody>
            <a:bodyPr wrap="none"/>
            <a:lstStyle/>
            <a:p>
              <a:endParaRPr lang="en-US"/>
            </a:p>
          </p:txBody>
        </p:sp>
        <p:sp>
          <p:nvSpPr>
            <p:cNvPr id="64529" name="TextBox 28"/>
            <p:cNvSpPr txBox="1">
              <a:spLocks noChangeArrowheads="1"/>
            </p:cNvSpPr>
            <p:nvPr/>
          </p:nvSpPr>
          <p:spPr bwMode="auto">
            <a:xfrm>
              <a:off x="3962400" y="1752600"/>
              <a:ext cx="1616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idealization</a:t>
              </a:r>
            </a:p>
          </p:txBody>
        </p:sp>
        <p:sp>
          <p:nvSpPr>
            <p:cNvPr id="64530" name="TextBox 29"/>
            <p:cNvSpPr txBox="1">
              <a:spLocks noChangeArrowheads="1"/>
            </p:cNvSpPr>
            <p:nvPr/>
          </p:nvSpPr>
          <p:spPr bwMode="auto">
            <a:xfrm>
              <a:off x="7391400" y="2590800"/>
              <a:ext cx="12096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Step</a:t>
              </a:r>
            </a:p>
            <a:p>
              <a:pPr eaLnBrk="1" hangingPunct="1"/>
              <a:r>
                <a:rPr lang="en-US"/>
                <a:t>function</a:t>
              </a:r>
            </a:p>
          </p:txBody>
        </p:sp>
        <p:sp>
          <p:nvSpPr>
            <p:cNvPr id="64531" name="TextBox 30"/>
            <p:cNvSpPr txBox="1">
              <a:spLocks noChangeArrowheads="1"/>
            </p:cNvSpPr>
            <p:nvPr/>
          </p:nvSpPr>
          <p:spPr bwMode="auto">
            <a:xfrm>
              <a:off x="1524000" y="5867400"/>
              <a:ext cx="75342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2800" dirty="0"/>
                <a:t>This simplification/idealization forms the basis for </a:t>
              </a:r>
            </a:p>
            <a:p>
              <a:pPr algn="ctr" eaLnBrk="1" hangingPunct="1"/>
              <a:r>
                <a:rPr lang="en-US" sz="2800" dirty="0"/>
                <a:t>construction of large network models</a:t>
              </a:r>
            </a:p>
          </p:txBody>
        </p:sp>
      </p:grpSp>
    </p:spTree>
    <p:extLst>
      <p:ext uri="{BB962C8B-B14F-4D97-AF65-F5344CB8AC3E}">
        <p14:creationId xmlns:p14="http://schemas.microsoft.com/office/powerpoint/2010/main" val="2135861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Potential Phases</a:t>
            </a:r>
            <a:endParaRPr lang="en-US" dirty="0"/>
          </a:p>
        </p:txBody>
      </p:sp>
      <p:sp>
        <p:nvSpPr>
          <p:cNvPr id="3" name="Content Placeholder 2"/>
          <p:cNvSpPr>
            <a:spLocks noGrp="1"/>
          </p:cNvSpPr>
          <p:nvPr>
            <p:ph idx="1"/>
          </p:nvPr>
        </p:nvSpPr>
        <p:spPr/>
        <p:txBody>
          <a:bodyPr/>
          <a:lstStyle/>
          <a:p>
            <a:r>
              <a:rPr lang="en-US" dirty="0" smtClean="0"/>
              <a:t>Rising Phase</a:t>
            </a:r>
          </a:p>
          <a:p>
            <a:r>
              <a:rPr lang="en-US" dirty="0" smtClean="0"/>
              <a:t>Falling Phase</a:t>
            </a:r>
          </a:p>
          <a:p>
            <a:r>
              <a:rPr lang="en-US" dirty="0" smtClean="0"/>
              <a:t>After </a:t>
            </a:r>
            <a:r>
              <a:rPr lang="en-US" dirty="0" err="1" smtClean="0"/>
              <a:t>Hyperpolarisation</a:t>
            </a:r>
            <a:endParaRPr lang="en-US" dirty="0"/>
          </a:p>
        </p:txBody>
      </p:sp>
    </p:spTree>
    <p:extLst>
      <p:ext uri="{BB962C8B-B14F-4D97-AF65-F5344CB8AC3E}">
        <p14:creationId xmlns:p14="http://schemas.microsoft.com/office/powerpoint/2010/main" val="31698557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762000" y="304800"/>
            <a:ext cx="7404100" cy="6257925"/>
            <a:chOff x="762000" y="304800"/>
            <a:chExt cx="7404100" cy="6257925"/>
          </a:xfrm>
        </p:grpSpPr>
        <p:sp>
          <p:nvSpPr>
            <p:cNvPr id="35842" name="Line 2"/>
            <p:cNvSpPr>
              <a:spLocks noChangeShapeType="1"/>
            </p:cNvSpPr>
            <p:nvPr/>
          </p:nvSpPr>
          <p:spPr bwMode="auto">
            <a:xfrm>
              <a:off x="1981200" y="1219200"/>
              <a:ext cx="0" cy="411480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43" name="Line 3"/>
            <p:cNvSpPr>
              <a:spLocks noChangeShapeType="1"/>
            </p:cNvSpPr>
            <p:nvPr/>
          </p:nvSpPr>
          <p:spPr bwMode="auto">
            <a:xfrm>
              <a:off x="1981200" y="5334000"/>
              <a:ext cx="5257800"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44" name="Line 4"/>
            <p:cNvSpPr>
              <a:spLocks noChangeShapeType="1"/>
            </p:cNvSpPr>
            <p:nvPr/>
          </p:nvSpPr>
          <p:spPr bwMode="auto">
            <a:xfrm flipH="1">
              <a:off x="1828800" y="1219200"/>
              <a:ext cx="152400"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45" name="Line 5"/>
            <p:cNvSpPr>
              <a:spLocks noChangeShapeType="1"/>
            </p:cNvSpPr>
            <p:nvPr/>
          </p:nvSpPr>
          <p:spPr bwMode="auto">
            <a:xfrm flipH="1">
              <a:off x="1828800" y="1557338"/>
              <a:ext cx="152400"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46" name="Line 6"/>
            <p:cNvSpPr>
              <a:spLocks noChangeShapeType="1"/>
            </p:cNvSpPr>
            <p:nvPr/>
          </p:nvSpPr>
          <p:spPr bwMode="auto">
            <a:xfrm flipH="1">
              <a:off x="1828800" y="1897063"/>
              <a:ext cx="152400"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47" name="Line 7"/>
            <p:cNvSpPr>
              <a:spLocks noChangeShapeType="1"/>
            </p:cNvSpPr>
            <p:nvPr/>
          </p:nvSpPr>
          <p:spPr bwMode="auto">
            <a:xfrm flipH="1">
              <a:off x="1828800" y="2236788"/>
              <a:ext cx="152400"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48" name="Line 8"/>
            <p:cNvSpPr>
              <a:spLocks noChangeShapeType="1"/>
            </p:cNvSpPr>
            <p:nvPr/>
          </p:nvSpPr>
          <p:spPr bwMode="auto">
            <a:xfrm flipH="1">
              <a:off x="1828800" y="2590800"/>
              <a:ext cx="152400"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49" name="Line 9"/>
            <p:cNvSpPr>
              <a:spLocks noChangeShapeType="1"/>
            </p:cNvSpPr>
            <p:nvPr/>
          </p:nvSpPr>
          <p:spPr bwMode="auto">
            <a:xfrm flipH="1">
              <a:off x="1828800" y="2916238"/>
              <a:ext cx="152400"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50" name="Line 10"/>
            <p:cNvSpPr>
              <a:spLocks noChangeShapeType="1"/>
            </p:cNvSpPr>
            <p:nvPr/>
          </p:nvSpPr>
          <p:spPr bwMode="auto">
            <a:xfrm flipH="1">
              <a:off x="1828800" y="3254375"/>
              <a:ext cx="152400"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51" name="Line 11"/>
            <p:cNvSpPr>
              <a:spLocks noChangeShapeType="1"/>
            </p:cNvSpPr>
            <p:nvPr/>
          </p:nvSpPr>
          <p:spPr bwMode="auto">
            <a:xfrm flipH="1">
              <a:off x="1828800" y="3594100"/>
              <a:ext cx="152400"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52" name="Line 12"/>
            <p:cNvSpPr>
              <a:spLocks noChangeShapeType="1"/>
            </p:cNvSpPr>
            <p:nvPr/>
          </p:nvSpPr>
          <p:spPr bwMode="auto">
            <a:xfrm flipH="1">
              <a:off x="1828800" y="3933825"/>
              <a:ext cx="152400"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53" name="Line 13"/>
            <p:cNvSpPr>
              <a:spLocks noChangeShapeType="1"/>
            </p:cNvSpPr>
            <p:nvPr/>
          </p:nvSpPr>
          <p:spPr bwMode="auto">
            <a:xfrm flipH="1">
              <a:off x="1828800" y="4273550"/>
              <a:ext cx="152400"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54" name="Line 14"/>
            <p:cNvSpPr>
              <a:spLocks noChangeShapeType="1"/>
            </p:cNvSpPr>
            <p:nvPr/>
          </p:nvSpPr>
          <p:spPr bwMode="auto">
            <a:xfrm flipH="1">
              <a:off x="1828800" y="4953000"/>
              <a:ext cx="152400"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55" name="Text Box 15"/>
            <p:cNvSpPr txBox="1">
              <a:spLocks noChangeArrowheads="1"/>
            </p:cNvSpPr>
            <p:nvPr/>
          </p:nvSpPr>
          <p:spPr bwMode="auto">
            <a:xfrm>
              <a:off x="1143000" y="990600"/>
              <a:ext cx="7072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solidFill>
                    <a:sysClr val="windowText" lastClr="000000"/>
                  </a:solidFill>
                  <a:latin typeface="Gill Sans" charset="0"/>
                </a:rPr>
                <a:t>+55</a:t>
              </a:r>
            </a:p>
          </p:txBody>
        </p:sp>
        <p:sp>
          <p:nvSpPr>
            <p:cNvPr id="35856" name="Line 16"/>
            <p:cNvSpPr>
              <a:spLocks noChangeShapeType="1"/>
            </p:cNvSpPr>
            <p:nvPr/>
          </p:nvSpPr>
          <p:spPr bwMode="auto">
            <a:xfrm flipH="1">
              <a:off x="1828800" y="4572000"/>
              <a:ext cx="152400"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57" name="Text Box 17"/>
            <p:cNvSpPr txBox="1">
              <a:spLocks noChangeArrowheads="1"/>
            </p:cNvSpPr>
            <p:nvPr/>
          </p:nvSpPr>
          <p:spPr bwMode="auto">
            <a:xfrm>
              <a:off x="1295400" y="4724400"/>
              <a:ext cx="6303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solidFill>
                    <a:sysClr val="windowText" lastClr="000000"/>
                  </a:solidFill>
                  <a:latin typeface="Gill Sans" charset="0"/>
                </a:rPr>
                <a:t>-75</a:t>
              </a:r>
            </a:p>
          </p:txBody>
        </p:sp>
        <p:sp>
          <p:nvSpPr>
            <p:cNvPr id="35858" name="Text Box 18"/>
            <p:cNvSpPr txBox="1">
              <a:spLocks noChangeArrowheads="1"/>
            </p:cNvSpPr>
            <p:nvPr/>
          </p:nvSpPr>
          <p:spPr bwMode="auto">
            <a:xfrm rot="-5400000">
              <a:off x="-696913" y="2878138"/>
              <a:ext cx="3375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solidFill>
                    <a:schemeClr val="bg1"/>
                  </a:solidFill>
                  <a:latin typeface="Gill Sans" charset="0"/>
                </a:rPr>
                <a:t>Membrane potential (mV)</a:t>
              </a:r>
            </a:p>
          </p:txBody>
        </p:sp>
        <p:sp>
          <p:nvSpPr>
            <p:cNvPr id="35859" name="Line 19"/>
            <p:cNvSpPr>
              <a:spLocks noChangeShapeType="1"/>
            </p:cNvSpPr>
            <p:nvPr/>
          </p:nvSpPr>
          <p:spPr bwMode="auto">
            <a:xfrm>
              <a:off x="1981200" y="4953000"/>
              <a:ext cx="51054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60" name="Text Box 20"/>
            <p:cNvSpPr txBox="1">
              <a:spLocks noChangeArrowheads="1"/>
            </p:cNvSpPr>
            <p:nvPr/>
          </p:nvSpPr>
          <p:spPr bwMode="auto">
            <a:xfrm>
              <a:off x="7146925" y="4594225"/>
              <a:ext cx="8397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3200" b="1">
                  <a:solidFill>
                    <a:srgbClr val="FF0000"/>
                  </a:solidFill>
                  <a:latin typeface="Gill Sans" charset="0"/>
                </a:rPr>
                <a:t>E</a:t>
              </a:r>
              <a:r>
                <a:rPr lang="en-US" sz="3200" b="1" baseline="-25000">
                  <a:solidFill>
                    <a:srgbClr val="FF0000"/>
                  </a:solidFill>
                  <a:latin typeface="Gill Sans" charset="0"/>
                </a:rPr>
                <a:t>K+</a:t>
              </a:r>
            </a:p>
          </p:txBody>
        </p:sp>
        <p:sp>
          <p:nvSpPr>
            <p:cNvPr id="35861" name="Line 21"/>
            <p:cNvSpPr>
              <a:spLocks noChangeShapeType="1"/>
            </p:cNvSpPr>
            <p:nvPr/>
          </p:nvSpPr>
          <p:spPr bwMode="auto">
            <a:xfrm>
              <a:off x="1981200" y="1219200"/>
              <a:ext cx="5105400"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en-US">
                <a:ln>
                  <a:solidFill>
                    <a:schemeClr val="accent2"/>
                  </a:solidFill>
                </a:ln>
              </a:endParaRPr>
            </a:p>
          </p:txBody>
        </p:sp>
        <p:sp>
          <p:nvSpPr>
            <p:cNvPr id="35862" name="Text Box 22"/>
            <p:cNvSpPr txBox="1">
              <a:spLocks noChangeArrowheads="1"/>
            </p:cNvSpPr>
            <p:nvPr/>
          </p:nvSpPr>
          <p:spPr bwMode="auto">
            <a:xfrm>
              <a:off x="7146925" y="860425"/>
              <a:ext cx="10191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3200" b="1">
                  <a:solidFill>
                    <a:srgbClr val="FF00FF"/>
                  </a:solidFill>
                  <a:latin typeface="Gill Sans" charset="0"/>
                </a:rPr>
                <a:t>E</a:t>
              </a:r>
              <a:r>
                <a:rPr lang="en-US" sz="3200" b="1" baseline="-25000">
                  <a:solidFill>
                    <a:srgbClr val="FF00FF"/>
                  </a:solidFill>
                  <a:latin typeface="Gill Sans" charset="0"/>
                </a:rPr>
                <a:t>Na+</a:t>
              </a:r>
              <a:endParaRPr lang="en-US">
                <a:solidFill>
                  <a:srgbClr val="FF00FF"/>
                </a:solidFill>
                <a:latin typeface="Gill Sans" charset="0"/>
              </a:endParaRPr>
            </a:p>
          </p:txBody>
        </p:sp>
        <p:sp>
          <p:nvSpPr>
            <p:cNvPr id="35863" name="Text Box 23"/>
            <p:cNvSpPr txBox="1">
              <a:spLocks noChangeArrowheads="1"/>
            </p:cNvSpPr>
            <p:nvPr/>
          </p:nvSpPr>
          <p:spPr bwMode="auto">
            <a:xfrm>
              <a:off x="1622425" y="509746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atin typeface="Gill Sans" charset="0"/>
              </a:endParaRPr>
            </a:p>
          </p:txBody>
        </p:sp>
        <p:sp>
          <p:nvSpPr>
            <p:cNvPr id="35864" name="Line 24"/>
            <p:cNvSpPr>
              <a:spLocks noChangeShapeType="1"/>
            </p:cNvSpPr>
            <p:nvPr/>
          </p:nvSpPr>
          <p:spPr bwMode="auto">
            <a:xfrm>
              <a:off x="1981200" y="4572000"/>
              <a:ext cx="762000"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65" name="Line 25"/>
            <p:cNvSpPr>
              <a:spLocks noChangeShapeType="1"/>
            </p:cNvSpPr>
            <p:nvPr/>
          </p:nvSpPr>
          <p:spPr bwMode="auto">
            <a:xfrm>
              <a:off x="1981200" y="4267200"/>
              <a:ext cx="5181600" cy="0"/>
            </a:xfrm>
            <a:prstGeom prst="line">
              <a:avLst/>
            </a:prstGeom>
            <a:noFill/>
            <a:ln w="38100" cap="rnd">
              <a:solidFill>
                <a:srgbClr val="00FF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66" name="Freeform 26"/>
            <p:cNvSpPr>
              <a:spLocks/>
            </p:cNvSpPr>
            <p:nvPr/>
          </p:nvSpPr>
          <p:spPr bwMode="auto">
            <a:xfrm>
              <a:off x="2728913" y="4410075"/>
              <a:ext cx="223837" cy="138113"/>
            </a:xfrm>
            <a:custGeom>
              <a:avLst/>
              <a:gdLst>
                <a:gd name="T0" fmla="*/ 0 w 141"/>
                <a:gd name="T1" fmla="*/ 219255204 h 87"/>
                <a:gd name="T2" fmla="*/ 355340389 w 141"/>
                <a:gd name="T3" fmla="*/ 0 h 87"/>
                <a:gd name="T4" fmla="*/ 0 60000 65536"/>
                <a:gd name="T5" fmla="*/ 0 60000 65536"/>
                <a:gd name="T6" fmla="*/ 0 w 141"/>
                <a:gd name="T7" fmla="*/ 0 h 87"/>
                <a:gd name="T8" fmla="*/ 141 w 141"/>
                <a:gd name="T9" fmla="*/ 87 h 87"/>
              </a:gdLst>
              <a:ahLst/>
              <a:cxnLst>
                <a:cxn ang="T4">
                  <a:pos x="T0" y="T1"/>
                </a:cxn>
                <a:cxn ang="T5">
                  <a:pos x="T2" y="T3"/>
                </a:cxn>
              </a:cxnLst>
              <a:rect l="T6" t="T7" r="T8" b="T9"/>
              <a:pathLst>
                <a:path w="141" h="87">
                  <a:moveTo>
                    <a:pt x="0" y="87"/>
                  </a:moveTo>
                  <a:cubicBezTo>
                    <a:pt x="51" y="69"/>
                    <a:pt x="102" y="38"/>
                    <a:pt x="141" y="0"/>
                  </a:cubicBezTo>
                </a:path>
              </a:pathLst>
            </a:cu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67" name="Freeform 27"/>
            <p:cNvSpPr>
              <a:spLocks/>
            </p:cNvSpPr>
            <p:nvPr/>
          </p:nvSpPr>
          <p:spPr bwMode="auto">
            <a:xfrm>
              <a:off x="2935288" y="4273550"/>
              <a:ext cx="153987" cy="127000"/>
            </a:xfrm>
            <a:custGeom>
              <a:avLst/>
              <a:gdLst>
                <a:gd name="T0" fmla="*/ 0 w 97"/>
                <a:gd name="T1" fmla="*/ 189012490 h 80"/>
                <a:gd name="T2" fmla="*/ 136088002 w 97"/>
                <a:gd name="T3" fmla="*/ 80644994 h 80"/>
                <a:gd name="T4" fmla="*/ 244453591 w 97"/>
                <a:gd name="T5" fmla="*/ 0 h 80"/>
                <a:gd name="T6" fmla="*/ 0 60000 65536"/>
                <a:gd name="T7" fmla="*/ 0 60000 65536"/>
                <a:gd name="T8" fmla="*/ 0 60000 65536"/>
                <a:gd name="T9" fmla="*/ 0 w 97"/>
                <a:gd name="T10" fmla="*/ 0 h 80"/>
                <a:gd name="T11" fmla="*/ 97 w 97"/>
                <a:gd name="T12" fmla="*/ 80 h 80"/>
              </a:gdLst>
              <a:ahLst/>
              <a:cxnLst>
                <a:cxn ang="T6">
                  <a:pos x="T0" y="T1"/>
                </a:cxn>
                <a:cxn ang="T7">
                  <a:pos x="T2" y="T3"/>
                </a:cxn>
                <a:cxn ang="T8">
                  <a:pos x="T4" y="T5"/>
                </a:cxn>
              </a:cxnLst>
              <a:rect l="T9" t="T10" r="T11" b="T12"/>
              <a:pathLst>
                <a:path w="97" h="80">
                  <a:moveTo>
                    <a:pt x="0" y="75"/>
                  </a:moveTo>
                  <a:cubicBezTo>
                    <a:pt x="61" y="55"/>
                    <a:pt x="5" y="80"/>
                    <a:pt x="54" y="32"/>
                  </a:cubicBezTo>
                  <a:cubicBezTo>
                    <a:pt x="66" y="19"/>
                    <a:pt x="84" y="12"/>
                    <a:pt x="97" y="0"/>
                  </a:cubicBezTo>
                </a:path>
              </a:pathLst>
            </a:cu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68" name="Freeform 28"/>
            <p:cNvSpPr>
              <a:spLocks/>
            </p:cNvSpPr>
            <p:nvPr/>
          </p:nvSpPr>
          <p:spPr bwMode="auto">
            <a:xfrm>
              <a:off x="3071813" y="1336675"/>
              <a:ext cx="4016375" cy="3554413"/>
            </a:xfrm>
            <a:custGeom>
              <a:avLst/>
              <a:gdLst>
                <a:gd name="T0" fmla="*/ 0 w 2530"/>
                <a:gd name="T1" fmla="*/ 2147483647 h 2239"/>
                <a:gd name="T2" fmla="*/ 163810936 w 2530"/>
                <a:gd name="T3" fmla="*/ 2147483647 h 2239"/>
                <a:gd name="T4" fmla="*/ 272176869 w 2530"/>
                <a:gd name="T5" fmla="*/ 2147483647 h 2239"/>
                <a:gd name="T6" fmla="*/ 435986268 w 2530"/>
                <a:gd name="T7" fmla="*/ 2147483647 h 2239"/>
                <a:gd name="T8" fmla="*/ 519152186 w 2530"/>
                <a:gd name="T9" fmla="*/ 2147483647 h 2239"/>
                <a:gd name="T10" fmla="*/ 627518069 w 2530"/>
                <a:gd name="T11" fmla="*/ 2147483647 h 2239"/>
                <a:gd name="T12" fmla="*/ 655240571 w 2530"/>
                <a:gd name="T13" fmla="*/ 2147483647 h 2239"/>
                <a:gd name="T14" fmla="*/ 735885539 w 2530"/>
                <a:gd name="T15" fmla="*/ 2147483647 h 2239"/>
                <a:gd name="T16" fmla="*/ 844251621 w 2530"/>
                <a:gd name="T17" fmla="*/ 2127012040 h 2239"/>
                <a:gd name="T18" fmla="*/ 1035783422 w 2530"/>
                <a:gd name="T19" fmla="*/ 1638101475 h 2239"/>
                <a:gd name="T20" fmla="*/ 1171871807 w 2530"/>
                <a:gd name="T21" fmla="*/ 1146670358 h 2239"/>
                <a:gd name="T22" fmla="*/ 1255037725 w 2530"/>
                <a:gd name="T23" fmla="*/ 902216068 h 2239"/>
                <a:gd name="T24" fmla="*/ 1391126110 w 2530"/>
                <a:gd name="T25" fmla="*/ 521671594 h 2239"/>
                <a:gd name="T26" fmla="*/ 1607859464 w 2530"/>
                <a:gd name="T27" fmla="*/ 138607809 h 2239"/>
                <a:gd name="T28" fmla="*/ 1907757545 w 2530"/>
                <a:gd name="T29" fmla="*/ 57964395 h 2239"/>
                <a:gd name="T30" fmla="*/ 2127011848 w 2530"/>
                <a:gd name="T31" fmla="*/ 466229761 h 2239"/>
                <a:gd name="T32" fmla="*/ 2147483647 w 2530"/>
                <a:gd name="T33" fmla="*/ 1418848740 h 2239"/>
                <a:gd name="T34" fmla="*/ 2147483647 w 2530"/>
                <a:gd name="T35" fmla="*/ 1965722088 h 2239"/>
                <a:gd name="T36" fmla="*/ 2147483647 w 2530"/>
                <a:gd name="T37" fmla="*/ 2147483647 h 2239"/>
                <a:gd name="T38" fmla="*/ 2147483647 w 2530"/>
                <a:gd name="T39" fmla="*/ 2147483647 h 2239"/>
                <a:gd name="T40" fmla="*/ 2147483647 w 2530"/>
                <a:gd name="T41" fmla="*/ 2147483647 h 2239"/>
                <a:gd name="T42" fmla="*/ 2147483647 w 2530"/>
                <a:gd name="T43" fmla="*/ 2147483647 h 2239"/>
                <a:gd name="T44" fmla="*/ 2147483647 w 2530"/>
                <a:gd name="T45" fmla="*/ 2147483647 h 2239"/>
                <a:gd name="T46" fmla="*/ 2147483647 w 2530"/>
                <a:gd name="T47" fmla="*/ 2147483647 h 2239"/>
                <a:gd name="T48" fmla="*/ 2147483647 w 2530"/>
                <a:gd name="T49" fmla="*/ 2147483647 h 2239"/>
                <a:gd name="T50" fmla="*/ 2147483647 w 2530"/>
                <a:gd name="T51" fmla="*/ 2147483647 h 2239"/>
                <a:gd name="T52" fmla="*/ 2147483647 w 2530"/>
                <a:gd name="T53" fmla="*/ 2147483647 h 2239"/>
                <a:gd name="T54" fmla="*/ 2147483647 w 2530"/>
                <a:gd name="T55" fmla="*/ 2147483647 h 2239"/>
                <a:gd name="T56" fmla="*/ 2147483647 w 2530"/>
                <a:gd name="T57" fmla="*/ 2147483647 h 2239"/>
                <a:gd name="T58" fmla="*/ 2147483647 w 2530"/>
                <a:gd name="T59" fmla="*/ 2147483647 h 2239"/>
                <a:gd name="T60" fmla="*/ 2147483647 w 2530"/>
                <a:gd name="T61" fmla="*/ 2147483647 h 2239"/>
                <a:gd name="T62" fmla="*/ 2147483647 w 2530"/>
                <a:gd name="T63" fmla="*/ 2147483647 h 223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530"/>
                <a:gd name="T97" fmla="*/ 0 h 2239"/>
                <a:gd name="T98" fmla="*/ 2530 w 2530"/>
                <a:gd name="T99" fmla="*/ 2239 h 223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530" h="2239">
                  <a:moveTo>
                    <a:pt x="0" y="1850"/>
                  </a:moveTo>
                  <a:cubicBezTo>
                    <a:pt x="56" y="1812"/>
                    <a:pt x="37" y="1785"/>
                    <a:pt x="65" y="1731"/>
                  </a:cubicBezTo>
                  <a:cubicBezTo>
                    <a:pt x="103" y="1655"/>
                    <a:pt x="71" y="1745"/>
                    <a:pt x="108" y="1655"/>
                  </a:cubicBezTo>
                  <a:cubicBezTo>
                    <a:pt x="131" y="1596"/>
                    <a:pt x="145" y="1538"/>
                    <a:pt x="173" y="1482"/>
                  </a:cubicBezTo>
                  <a:cubicBezTo>
                    <a:pt x="180" y="1426"/>
                    <a:pt x="185" y="1352"/>
                    <a:pt x="206" y="1298"/>
                  </a:cubicBezTo>
                  <a:cubicBezTo>
                    <a:pt x="216" y="1270"/>
                    <a:pt x="235" y="1248"/>
                    <a:pt x="249" y="1223"/>
                  </a:cubicBezTo>
                  <a:cubicBezTo>
                    <a:pt x="252" y="1161"/>
                    <a:pt x="253" y="1100"/>
                    <a:pt x="260" y="1039"/>
                  </a:cubicBezTo>
                  <a:cubicBezTo>
                    <a:pt x="263" y="1004"/>
                    <a:pt x="278" y="1004"/>
                    <a:pt x="292" y="974"/>
                  </a:cubicBezTo>
                  <a:cubicBezTo>
                    <a:pt x="309" y="934"/>
                    <a:pt x="323" y="886"/>
                    <a:pt x="335" y="844"/>
                  </a:cubicBezTo>
                  <a:cubicBezTo>
                    <a:pt x="354" y="770"/>
                    <a:pt x="357" y="703"/>
                    <a:pt x="411" y="650"/>
                  </a:cubicBezTo>
                  <a:cubicBezTo>
                    <a:pt x="433" y="584"/>
                    <a:pt x="444" y="520"/>
                    <a:pt x="465" y="455"/>
                  </a:cubicBezTo>
                  <a:cubicBezTo>
                    <a:pt x="475" y="422"/>
                    <a:pt x="490" y="391"/>
                    <a:pt x="498" y="358"/>
                  </a:cubicBezTo>
                  <a:cubicBezTo>
                    <a:pt x="510" y="304"/>
                    <a:pt x="521" y="251"/>
                    <a:pt x="552" y="207"/>
                  </a:cubicBezTo>
                  <a:cubicBezTo>
                    <a:pt x="570" y="149"/>
                    <a:pt x="587" y="89"/>
                    <a:pt x="638" y="55"/>
                  </a:cubicBezTo>
                  <a:cubicBezTo>
                    <a:pt x="675" y="0"/>
                    <a:pt x="697" y="7"/>
                    <a:pt x="757" y="23"/>
                  </a:cubicBezTo>
                  <a:cubicBezTo>
                    <a:pt x="816" y="60"/>
                    <a:pt x="827" y="120"/>
                    <a:pt x="844" y="185"/>
                  </a:cubicBezTo>
                  <a:cubicBezTo>
                    <a:pt x="862" y="389"/>
                    <a:pt x="867" y="399"/>
                    <a:pt x="909" y="563"/>
                  </a:cubicBezTo>
                  <a:cubicBezTo>
                    <a:pt x="917" y="634"/>
                    <a:pt x="921" y="710"/>
                    <a:pt x="941" y="780"/>
                  </a:cubicBezTo>
                  <a:cubicBezTo>
                    <a:pt x="950" y="812"/>
                    <a:pt x="973" y="877"/>
                    <a:pt x="973" y="877"/>
                  </a:cubicBezTo>
                  <a:cubicBezTo>
                    <a:pt x="988" y="1060"/>
                    <a:pt x="989" y="1245"/>
                    <a:pt x="1017" y="1428"/>
                  </a:cubicBezTo>
                  <a:cubicBezTo>
                    <a:pt x="1031" y="1524"/>
                    <a:pt x="1029" y="1585"/>
                    <a:pt x="1071" y="1666"/>
                  </a:cubicBezTo>
                  <a:cubicBezTo>
                    <a:pt x="1085" y="1756"/>
                    <a:pt x="1095" y="1825"/>
                    <a:pt x="1136" y="1904"/>
                  </a:cubicBezTo>
                  <a:cubicBezTo>
                    <a:pt x="1159" y="2028"/>
                    <a:pt x="1128" y="1901"/>
                    <a:pt x="1168" y="1990"/>
                  </a:cubicBezTo>
                  <a:cubicBezTo>
                    <a:pt x="1182" y="2021"/>
                    <a:pt x="1184" y="2057"/>
                    <a:pt x="1200" y="2088"/>
                  </a:cubicBezTo>
                  <a:cubicBezTo>
                    <a:pt x="1205" y="2099"/>
                    <a:pt x="1216" y="2108"/>
                    <a:pt x="1222" y="2120"/>
                  </a:cubicBezTo>
                  <a:cubicBezTo>
                    <a:pt x="1238" y="2152"/>
                    <a:pt x="1225" y="2156"/>
                    <a:pt x="1254" y="2185"/>
                  </a:cubicBezTo>
                  <a:cubicBezTo>
                    <a:pt x="1292" y="2223"/>
                    <a:pt x="1356" y="2222"/>
                    <a:pt x="1406" y="2239"/>
                  </a:cubicBezTo>
                  <a:cubicBezTo>
                    <a:pt x="1508" y="2230"/>
                    <a:pt x="1588" y="2211"/>
                    <a:pt x="1687" y="2196"/>
                  </a:cubicBezTo>
                  <a:cubicBezTo>
                    <a:pt x="1761" y="2170"/>
                    <a:pt x="1838" y="2154"/>
                    <a:pt x="1914" y="2131"/>
                  </a:cubicBezTo>
                  <a:cubicBezTo>
                    <a:pt x="1985" y="2109"/>
                    <a:pt x="2068" y="2048"/>
                    <a:pt x="2141" y="2044"/>
                  </a:cubicBezTo>
                  <a:cubicBezTo>
                    <a:pt x="2195" y="2040"/>
                    <a:pt x="2249" y="2036"/>
                    <a:pt x="2303" y="2033"/>
                  </a:cubicBezTo>
                  <a:cubicBezTo>
                    <a:pt x="2382" y="2014"/>
                    <a:pt x="2452" y="2044"/>
                    <a:pt x="2530" y="2044"/>
                  </a:cubicBezTo>
                </a:path>
              </a:pathLst>
            </a:cu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70" name="Text Box 30"/>
            <p:cNvSpPr txBox="1">
              <a:spLocks noChangeArrowheads="1"/>
            </p:cNvSpPr>
            <p:nvPr/>
          </p:nvSpPr>
          <p:spPr bwMode="auto">
            <a:xfrm>
              <a:off x="1828800" y="304800"/>
              <a:ext cx="53879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3200" b="1" dirty="0" smtClean="0">
                  <a:solidFill>
                    <a:sysClr val="windowText" lastClr="000000"/>
                  </a:solidFill>
                  <a:latin typeface="Gill Sans" charset="0"/>
                </a:rPr>
                <a:t>	Action Potential </a:t>
              </a:r>
              <a:endParaRPr lang="en-US" sz="3200" b="1" dirty="0">
                <a:solidFill>
                  <a:sysClr val="windowText" lastClr="000000"/>
                </a:solidFill>
                <a:latin typeface="Gill Sans" charset="0"/>
              </a:endParaRPr>
            </a:p>
          </p:txBody>
        </p:sp>
        <p:sp>
          <p:nvSpPr>
            <p:cNvPr id="35871" name="Freeform 30"/>
            <p:cNvSpPr>
              <a:spLocks noChangeArrowheads="1"/>
            </p:cNvSpPr>
            <p:nvPr/>
          </p:nvSpPr>
          <p:spPr bwMode="auto">
            <a:xfrm>
              <a:off x="2411413" y="1236663"/>
              <a:ext cx="2493962" cy="3141662"/>
            </a:xfrm>
            <a:custGeom>
              <a:avLst/>
              <a:gdLst>
                <a:gd name="T0" fmla="*/ 0 w 2493234"/>
                <a:gd name="T1" fmla="*/ 0 h 3140440"/>
                <a:gd name="T2" fmla="*/ 2493234 w 2493234"/>
                <a:gd name="T3" fmla="*/ 3140440 h 3140440"/>
              </a:gdLst>
              <a:ahLst/>
              <a:cxnLst/>
              <a:rect l="T0" t="T1" r="T2" b="T3"/>
              <a:pathLst>
                <a:path w="2493234" h="3140440">
                  <a:moveTo>
                    <a:pt x="0" y="2968990"/>
                  </a:moveTo>
                  <a:cubicBezTo>
                    <a:pt x="11430" y="2965180"/>
                    <a:pt x="22347" y="2959152"/>
                    <a:pt x="34290" y="2957560"/>
                  </a:cubicBezTo>
                  <a:cubicBezTo>
                    <a:pt x="183594" y="2937653"/>
                    <a:pt x="199916" y="2947804"/>
                    <a:pt x="365760" y="2957560"/>
                  </a:cubicBezTo>
                  <a:cubicBezTo>
                    <a:pt x="392430" y="2961370"/>
                    <a:pt x="418829" y="2968990"/>
                    <a:pt x="445770" y="2968990"/>
                  </a:cubicBezTo>
                  <a:cubicBezTo>
                    <a:pt x="542564" y="2968990"/>
                    <a:pt x="549851" y="2960966"/>
                    <a:pt x="628650" y="2934700"/>
                  </a:cubicBezTo>
                  <a:cubicBezTo>
                    <a:pt x="640080" y="2930890"/>
                    <a:pt x="652915" y="2929953"/>
                    <a:pt x="662940" y="2923270"/>
                  </a:cubicBezTo>
                  <a:cubicBezTo>
                    <a:pt x="674370" y="2915650"/>
                    <a:pt x="684677" y="2905989"/>
                    <a:pt x="697230" y="2900410"/>
                  </a:cubicBezTo>
                  <a:cubicBezTo>
                    <a:pt x="719250" y="2890623"/>
                    <a:pt x="742950" y="2885170"/>
                    <a:pt x="765810" y="2877550"/>
                  </a:cubicBezTo>
                  <a:cubicBezTo>
                    <a:pt x="803184" y="2865092"/>
                    <a:pt x="842478" y="2855335"/>
                    <a:pt x="868680" y="2820400"/>
                  </a:cubicBezTo>
                  <a:cubicBezTo>
                    <a:pt x="919455" y="2752701"/>
                    <a:pt x="892403" y="2790531"/>
                    <a:pt x="948690" y="2706100"/>
                  </a:cubicBezTo>
                  <a:cubicBezTo>
                    <a:pt x="956310" y="2694670"/>
                    <a:pt x="967206" y="2684842"/>
                    <a:pt x="971550" y="2671810"/>
                  </a:cubicBezTo>
                  <a:cubicBezTo>
                    <a:pt x="975360" y="2660380"/>
                    <a:pt x="977129" y="2648052"/>
                    <a:pt x="982980" y="2637520"/>
                  </a:cubicBezTo>
                  <a:cubicBezTo>
                    <a:pt x="996323" y="2613503"/>
                    <a:pt x="1028700" y="2568940"/>
                    <a:pt x="1028700" y="2568940"/>
                  </a:cubicBezTo>
                  <a:cubicBezTo>
                    <a:pt x="1035089" y="2543382"/>
                    <a:pt x="1051859" y="2471337"/>
                    <a:pt x="1062990" y="2454640"/>
                  </a:cubicBezTo>
                  <a:cubicBezTo>
                    <a:pt x="1128504" y="2356370"/>
                    <a:pt x="1049958" y="2480704"/>
                    <a:pt x="1097280" y="2386060"/>
                  </a:cubicBezTo>
                  <a:cubicBezTo>
                    <a:pt x="1121941" y="2336739"/>
                    <a:pt x="1120078" y="2369193"/>
                    <a:pt x="1131570" y="2317480"/>
                  </a:cubicBezTo>
                  <a:cubicBezTo>
                    <a:pt x="1136597" y="2294857"/>
                    <a:pt x="1137379" y="2271383"/>
                    <a:pt x="1143000" y="2248900"/>
                  </a:cubicBezTo>
                  <a:cubicBezTo>
                    <a:pt x="1148844" y="2225523"/>
                    <a:pt x="1158240" y="2203180"/>
                    <a:pt x="1165860" y="2180320"/>
                  </a:cubicBezTo>
                  <a:lnTo>
                    <a:pt x="1188720" y="2111740"/>
                  </a:lnTo>
                  <a:lnTo>
                    <a:pt x="1200150" y="2077450"/>
                  </a:lnTo>
                  <a:cubicBezTo>
                    <a:pt x="1203960" y="2066020"/>
                    <a:pt x="1209217" y="2054974"/>
                    <a:pt x="1211580" y="2043160"/>
                  </a:cubicBezTo>
                  <a:cubicBezTo>
                    <a:pt x="1219941" y="2001354"/>
                    <a:pt x="1226534" y="1956101"/>
                    <a:pt x="1245870" y="1917430"/>
                  </a:cubicBezTo>
                  <a:cubicBezTo>
                    <a:pt x="1253490" y="1902190"/>
                    <a:pt x="1260276" y="1886504"/>
                    <a:pt x="1268730" y="1871710"/>
                  </a:cubicBezTo>
                  <a:cubicBezTo>
                    <a:pt x="1275546" y="1859783"/>
                    <a:pt x="1286011" y="1849973"/>
                    <a:pt x="1291590" y="1837420"/>
                  </a:cubicBezTo>
                  <a:cubicBezTo>
                    <a:pt x="1301377" y="1815400"/>
                    <a:pt x="1306830" y="1791700"/>
                    <a:pt x="1314450" y="1768840"/>
                  </a:cubicBezTo>
                  <a:lnTo>
                    <a:pt x="1325880" y="1734550"/>
                  </a:lnTo>
                  <a:cubicBezTo>
                    <a:pt x="1329690" y="1723120"/>
                    <a:pt x="1334388" y="1711949"/>
                    <a:pt x="1337310" y="1700260"/>
                  </a:cubicBezTo>
                  <a:cubicBezTo>
                    <a:pt x="1344930" y="1669780"/>
                    <a:pt x="1350235" y="1638626"/>
                    <a:pt x="1360170" y="1608820"/>
                  </a:cubicBezTo>
                  <a:cubicBezTo>
                    <a:pt x="1371064" y="1576138"/>
                    <a:pt x="1375854" y="1564690"/>
                    <a:pt x="1383030" y="1528810"/>
                  </a:cubicBezTo>
                  <a:cubicBezTo>
                    <a:pt x="1387575" y="1506085"/>
                    <a:pt x="1390314" y="1483032"/>
                    <a:pt x="1394460" y="1460230"/>
                  </a:cubicBezTo>
                  <a:cubicBezTo>
                    <a:pt x="1412293" y="1362147"/>
                    <a:pt x="1400480" y="1443963"/>
                    <a:pt x="1417320" y="1334500"/>
                  </a:cubicBezTo>
                  <a:cubicBezTo>
                    <a:pt x="1421417" y="1307873"/>
                    <a:pt x="1425602" y="1281246"/>
                    <a:pt x="1428750" y="1254490"/>
                  </a:cubicBezTo>
                  <a:cubicBezTo>
                    <a:pt x="1444823" y="1117869"/>
                    <a:pt x="1426988" y="1179766"/>
                    <a:pt x="1451610" y="1105900"/>
                  </a:cubicBezTo>
                  <a:cubicBezTo>
                    <a:pt x="1455420" y="1079230"/>
                    <a:pt x="1458221" y="1052396"/>
                    <a:pt x="1463040" y="1025890"/>
                  </a:cubicBezTo>
                  <a:cubicBezTo>
                    <a:pt x="1485794" y="900742"/>
                    <a:pt x="1463212" y="1070494"/>
                    <a:pt x="1485900" y="923020"/>
                  </a:cubicBezTo>
                  <a:cubicBezTo>
                    <a:pt x="1514271" y="738609"/>
                    <a:pt x="1481558" y="892498"/>
                    <a:pt x="1508760" y="797290"/>
                  </a:cubicBezTo>
                  <a:cubicBezTo>
                    <a:pt x="1513643" y="780200"/>
                    <a:pt x="1522485" y="735550"/>
                    <a:pt x="1531620" y="717280"/>
                  </a:cubicBezTo>
                  <a:cubicBezTo>
                    <a:pt x="1537763" y="704993"/>
                    <a:pt x="1548901" y="695543"/>
                    <a:pt x="1554480" y="682990"/>
                  </a:cubicBezTo>
                  <a:cubicBezTo>
                    <a:pt x="1564267" y="660970"/>
                    <a:pt x="1563974" y="634460"/>
                    <a:pt x="1577340" y="614410"/>
                  </a:cubicBezTo>
                  <a:cubicBezTo>
                    <a:pt x="1584960" y="602980"/>
                    <a:pt x="1594621" y="592673"/>
                    <a:pt x="1600200" y="580120"/>
                  </a:cubicBezTo>
                  <a:cubicBezTo>
                    <a:pt x="1609987" y="558100"/>
                    <a:pt x="1615440" y="534400"/>
                    <a:pt x="1623060" y="511540"/>
                  </a:cubicBezTo>
                  <a:cubicBezTo>
                    <a:pt x="1626870" y="500110"/>
                    <a:pt x="1632509" y="489134"/>
                    <a:pt x="1634490" y="477250"/>
                  </a:cubicBezTo>
                  <a:cubicBezTo>
                    <a:pt x="1638300" y="454390"/>
                    <a:pt x="1640893" y="431293"/>
                    <a:pt x="1645920" y="408670"/>
                  </a:cubicBezTo>
                  <a:cubicBezTo>
                    <a:pt x="1648534" y="396909"/>
                    <a:pt x="1654428" y="386069"/>
                    <a:pt x="1657350" y="374380"/>
                  </a:cubicBezTo>
                  <a:cubicBezTo>
                    <a:pt x="1662062" y="355533"/>
                    <a:pt x="1665586" y="336393"/>
                    <a:pt x="1668780" y="317230"/>
                  </a:cubicBezTo>
                  <a:cubicBezTo>
                    <a:pt x="1679849" y="250817"/>
                    <a:pt x="1675182" y="246360"/>
                    <a:pt x="1691640" y="191500"/>
                  </a:cubicBezTo>
                  <a:cubicBezTo>
                    <a:pt x="1698564" y="168420"/>
                    <a:pt x="1701134" y="142970"/>
                    <a:pt x="1714500" y="122920"/>
                  </a:cubicBezTo>
                  <a:cubicBezTo>
                    <a:pt x="1722120" y="111490"/>
                    <a:pt x="1731217" y="100917"/>
                    <a:pt x="1737360" y="88630"/>
                  </a:cubicBezTo>
                  <a:cubicBezTo>
                    <a:pt x="1742748" y="77854"/>
                    <a:pt x="1741264" y="63748"/>
                    <a:pt x="1748790" y="54340"/>
                  </a:cubicBezTo>
                  <a:cubicBezTo>
                    <a:pt x="1764904" y="34197"/>
                    <a:pt x="1794781" y="27580"/>
                    <a:pt x="1817370" y="20050"/>
                  </a:cubicBezTo>
                  <a:cubicBezTo>
                    <a:pt x="1846100" y="106239"/>
                    <a:pt x="1807345" y="0"/>
                    <a:pt x="1851660" y="88630"/>
                  </a:cubicBezTo>
                  <a:cubicBezTo>
                    <a:pt x="1857048" y="99406"/>
                    <a:pt x="1857239" y="112388"/>
                    <a:pt x="1863090" y="122920"/>
                  </a:cubicBezTo>
                  <a:cubicBezTo>
                    <a:pt x="1876433" y="146937"/>
                    <a:pt x="1900122" y="165436"/>
                    <a:pt x="1908810" y="191500"/>
                  </a:cubicBezTo>
                  <a:lnTo>
                    <a:pt x="1943100" y="294370"/>
                  </a:lnTo>
                  <a:lnTo>
                    <a:pt x="1954530" y="328660"/>
                  </a:lnTo>
                  <a:cubicBezTo>
                    <a:pt x="1958340" y="340090"/>
                    <a:pt x="1963597" y="351136"/>
                    <a:pt x="1965960" y="362950"/>
                  </a:cubicBezTo>
                  <a:cubicBezTo>
                    <a:pt x="1991800" y="492152"/>
                    <a:pt x="1961669" y="332915"/>
                    <a:pt x="1988820" y="522970"/>
                  </a:cubicBezTo>
                  <a:cubicBezTo>
                    <a:pt x="2013824" y="697998"/>
                    <a:pt x="2003030" y="606840"/>
                    <a:pt x="2023110" y="717280"/>
                  </a:cubicBezTo>
                  <a:cubicBezTo>
                    <a:pt x="2027256" y="740082"/>
                    <a:pt x="2031016" y="762954"/>
                    <a:pt x="2034540" y="785860"/>
                  </a:cubicBezTo>
                  <a:cubicBezTo>
                    <a:pt x="2038637" y="812487"/>
                    <a:pt x="2041288" y="839339"/>
                    <a:pt x="2045970" y="865870"/>
                  </a:cubicBezTo>
                  <a:cubicBezTo>
                    <a:pt x="2052722" y="904133"/>
                    <a:pt x="2064011" y="941616"/>
                    <a:pt x="2068830" y="980170"/>
                  </a:cubicBezTo>
                  <a:cubicBezTo>
                    <a:pt x="2072640" y="1010650"/>
                    <a:pt x="2074765" y="1041388"/>
                    <a:pt x="2080260" y="1071610"/>
                  </a:cubicBezTo>
                  <a:cubicBezTo>
                    <a:pt x="2082415" y="1083464"/>
                    <a:pt x="2088520" y="1094276"/>
                    <a:pt x="2091690" y="1105900"/>
                  </a:cubicBezTo>
                  <a:cubicBezTo>
                    <a:pt x="2099957" y="1136211"/>
                    <a:pt x="2106930" y="1166860"/>
                    <a:pt x="2114550" y="1197340"/>
                  </a:cubicBezTo>
                  <a:cubicBezTo>
                    <a:pt x="2118360" y="1212580"/>
                    <a:pt x="2121012" y="1228157"/>
                    <a:pt x="2125980" y="1243060"/>
                  </a:cubicBezTo>
                  <a:cubicBezTo>
                    <a:pt x="2129790" y="1254490"/>
                    <a:pt x="2134796" y="1265589"/>
                    <a:pt x="2137410" y="1277350"/>
                  </a:cubicBezTo>
                  <a:cubicBezTo>
                    <a:pt x="2142437" y="1299973"/>
                    <a:pt x="2143813" y="1323307"/>
                    <a:pt x="2148840" y="1345930"/>
                  </a:cubicBezTo>
                  <a:cubicBezTo>
                    <a:pt x="2151454" y="1357691"/>
                    <a:pt x="2156960" y="1368635"/>
                    <a:pt x="2160270" y="1380220"/>
                  </a:cubicBezTo>
                  <a:cubicBezTo>
                    <a:pt x="2164586" y="1395325"/>
                    <a:pt x="2167890" y="1410700"/>
                    <a:pt x="2171700" y="1425940"/>
                  </a:cubicBezTo>
                  <a:cubicBezTo>
                    <a:pt x="2195448" y="1734660"/>
                    <a:pt x="2169153" y="1470770"/>
                    <a:pt x="2194560" y="1631680"/>
                  </a:cubicBezTo>
                  <a:cubicBezTo>
                    <a:pt x="2224037" y="1818366"/>
                    <a:pt x="2199283" y="1737288"/>
                    <a:pt x="2228850" y="1825990"/>
                  </a:cubicBezTo>
                  <a:cubicBezTo>
                    <a:pt x="2232660" y="1852660"/>
                    <a:pt x="2236719" y="1879296"/>
                    <a:pt x="2240280" y="1906000"/>
                  </a:cubicBezTo>
                  <a:cubicBezTo>
                    <a:pt x="2244340" y="1936448"/>
                    <a:pt x="2246215" y="1967218"/>
                    <a:pt x="2251710" y="1997440"/>
                  </a:cubicBezTo>
                  <a:cubicBezTo>
                    <a:pt x="2253865" y="2009294"/>
                    <a:pt x="2259830" y="2020145"/>
                    <a:pt x="2263140" y="2031730"/>
                  </a:cubicBezTo>
                  <a:cubicBezTo>
                    <a:pt x="2267456" y="2046835"/>
                    <a:pt x="2271987" y="2061955"/>
                    <a:pt x="2274570" y="2077450"/>
                  </a:cubicBezTo>
                  <a:cubicBezTo>
                    <a:pt x="2279620" y="2107749"/>
                    <a:pt x="2280950" y="2138591"/>
                    <a:pt x="2286000" y="2168890"/>
                  </a:cubicBezTo>
                  <a:cubicBezTo>
                    <a:pt x="2296690" y="2233030"/>
                    <a:pt x="2295271" y="2194545"/>
                    <a:pt x="2308860" y="2248900"/>
                  </a:cubicBezTo>
                  <a:cubicBezTo>
                    <a:pt x="2313572" y="2267747"/>
                    <a:pt x="2315578" y="2287203"/>
                    <a:pt x="2320290" y="2306050"/>
                  </a:cubicBezTo>
                  <a:cubicBezTo>
                    <a:pt x="2323212" y="2317739"/>
                    <a:pt x="2328410" y="2328755"/>
                    <a:pt x="2331720" y="2340340"/>
                  </a:cubicBezTo>
                  <a:cubicBezTo>
                    <a:pt x="2355187" y="2422475"/>
                    <a:pt x="2331010" y="2348930"/>
                    <a:pt x="2354580" y="2443210"/>
                  </a:cubicBezTo>
                  <a:cubicBezTo>
                    <a:pt x="2357502" y="2454899"/>
                    <a:pt x="2363647" y="2465686"/>
                    <a:pt x="2366010" y="2477500"/>
                  </a:cubicBezTo>
                  <a:cubicBezTo>
                    <a:pt x="2375100" y="2522951"/>
                    <a:pt x="2382315" y="2568775"/>
                    <a:pt x="2388870" y="2614660"/>
                  </a:cubicBezTo>
                  <a:cubicBezTo>
                    <a:pt x="2392680" y="2641330"/>
                    <a:pt x="2395481" y="2668164"/>
                    <a:pt x="2400300" y="2694670"/>
                  </a:cubicBezTo>
                  <a:cubicBezTo>
                    <a:pt x="2403110" y="2710126"/>
                    <a:pt x="2408649" y="2724986"/>
                    <a:pt x="2411730" y="2740390"/>
                  </a:cubicBezTo>
                  <a:cubicBezTo>
                    <a:pt x="2416275" y="2763115"/>
                    <a:pt x="2417539" y="2786487"/>
                    <a:pt x="2423160" y="2808970"/>
                  </a:cubicBezTo>
                  <a:cubicBezTo>
                    <a:pt x="2429004" y="2832347"/>
                    <a:pt x="2440176" y="2854173"/>
                    <a:pt x="2446020" y="2877550"/>
                  </a:cubicBezTo>
                  <a:lnTo>
                    <a:pt x="2457450" y="2923270"/>
                  </a:lnTo>
                  <a:cubicBezTo>
                    <a:pt x="2461260" y="2957560"/>
                    <a:pt x="2463208" y="2992108"/>
                    <a:pt x="2468880" y="3026140"/>
                  </a:cubicBezTo>
                  <a:cubicBezTo>
                    <a:pt x="2470861" y="3038024"/>
                    <a:pt x="2477388" y="3048741"/>
                    <a:pt x="2480310" y="3060430"/>
                  </a:cubicBezTo>
                  <a:cubicBezTo>
                    <a:pt x="2493234" y="3112128"/>
                    <a:pt x="2491740" y="3103222"/>
                    <a:pt x="2491740" y="3140440"/>
                  </a:cubicBezTo>
                </a:path>
              </a:pathLst>
            </a:cu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2" name="Text Box 29"/>
            <p:cNvSpPr txBox="1">
              <a:spLocks noChangeArrowheads="1"/>
            </p:cNvSpPr>
            <p:nvPr/>
          </p:nvSpPr>
          <p:spPr bwMode="auto">
            <a:xfrm>
              <a:off x="1547019" y="5646738"/>
              <a:ext cx="16541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800" dirty="0">
                  <a:solidFill>
                    <a:srgbClr val="FC12E0"/>
                  </a:solidFill>
                  <a:latin typeface="Gill Sans" charset="0"/>
                </a:rPr>
                <a:t>Voltage-gated Na+ channels open</a:t>
              </a:r>
              <a:endParaRPr lang="en-US" dirty="0">
                <a:solidFill>
                  <a:srgbClr val="FC12E0"/>
                </a:solidFill>
                <a:latin typeface="Gill Sans" charset="0"/>
              </a:endParaRPr>
            </a:p>
          </p:txBody>
        </p:sp>
        <p:cxnSp>
          <p:nvCxnSpPr>
            <p:cNvPr id="33" name="Straight Arrow Connector 38"/>
            <p:cNvCxnSpPr>
              <a:cxnSpLocks noChangeShapeType="1"/>
            </p:cNvCxnSpPr>
            <p:nvPr/>
          </p:nvCxnSpPr>
          <p:spPr bwMode="auto">
            <a:xfrm rot="5400000" flipH="1" flipV="1">
              <a:off x="1867694" y="3781425"/>
              <a:ext cx="2514600" cy="1066800"/>
            </a:xfrm>
            <a:prstGeom prst="straightConnector1">
              <a:avLst/>
            </a:prstGeom>
            <a:noFill/>
            <a:ln w="12700" cap="sq" algn="ctr">
              <a:solidFill>
                <a:srgbClr val="FC12E0"/>
              </a:solidFill>
              <a:round/>
              <a:headEnd type="none" w="sm" len="sm"/>
              <a:tailEnd type="arrow" w="med" len="med"/>
            </a:ln>
            <a:extLst>
              <a:ext uri="{909E8E84-426E-40DD-AFC4-6F175D3DCCD1}">
                <a14:hiddenFill xmlns:a14="http://schemas.microsoft.com/office/drawing/2010/main">
                  <a:noFill/>
                </a14:hiddenFill>
              </a:ext>
            </a:extLst>
          </p:spPr>
        </p:cxnSp>
        <p:sp>
          <p:nvSpPr>
            <p:cNvPr id="34" name="Text Box 29"/>
            <p:cNvSpPr txBox="1">
              <a:spLocks noChangeArrowheads="1"/>
            </p:cNvSpPr>
            <p:nvPr/>
          </p:nvSpPr>
          <p:spPr bwMode="auto">
            <a:xfrm>
              <a:off x="5791200" y="2056606"/>
              <a:ext cx="16541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800" dirty="0">
                  <a:solidFill>
                    <a:srgbClr val="FF0000"/>
                  </a:solidFill>
                  <a:latin typeface="Gill Sans" charset="0"/>
                </a:rPr>
                <a:t>Voltage-gated K+ channels open</a:t>
              </a:r>
              <a:endParaRPr lang="en-US" dirty="0">
                <a:solidFill>
                  <a:srgbClr val="FF0000"/>
                </a:solidFill>
                <a:latin typeface="Gill Sans" charset="0"/>
              </a:endParaRPr>
            </a:p>
          </p:txBody>
        </p:sp>
        <p:cxnSp>
          <p:nvCxnSpPr>
            <p:cNvPr id="35" name="Straight Arrow Connector 37"/>
            <p:cNvCxnSpPr>
              <a:cxnSpLocks noChangeShapeType="1"/>
              <a:stCxn id="34" idx="1"/>
            </p:cNvCxnSpPr>
            <p:nvPr/>
          </p:nvCxnSpPr>
          <p:spPr bwMode="auto">
            <a:xfrm flipH="1">
              <a:off x="4572000" y="2514600"/>
              <a:ext cx="1219200" cy="0"/>
            </a:xfrm>
            <a:prstGeom prst="straightConnector1">
              <a:avLst/>
            </a:prstGeom>
            <a:noFill/>
            <a:ln w="12700" cap="sq" algn="ctr">
              <a:solidFill>
                <a:srgbClr val="FF0000"/>
              </a:solidFill>
              <a:round/>
              <a:headEnd type="none" w="sm" len="sm"/>
              <a:tailEnd type="arrow" w="med" len="med"/>
            </a:ln>
            <a:extLst>
              <a:ext uri="{909E8E84-426E-40DD-AFC4-6F175D3DCCD1}">
                <a14:hiddenFill xmlns:a14="http://schemas.microsoft.com/office/drawing/2010/main">
                  <a:noFill/>
                </a14:hiddenFill>
              </a:ext>
            </a:extLst>
          </p:spPr>
        </p:cxnSp>
        <p:sp>
          <p:nvSpPr>
            <p:cNvPr id="37" name="Text Box 29"/>
            <p:cNvSpPr txBox="1">
              <a:spLocks noChangeArrowheads="1"/>
            </p:cNvSpPr>
            <p:nvPr/>
          </p:nvSpPr>
          <p:spPr bwMode="auto">
            <a:xfrm>
              <a:off x="4587875" y="5301734"/>
              <a:ext cx="26289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800" dirty="0" smtClean="0">
                  <a:solidFill>
                    <a:srgbClr val="00B050"/>
                  </a:solidFill>
                  <a:latin typeface="Gill Sans" charset="0"/>
                </a:rPr>
                <a:t>After hyperpolarization</a:t>
              </a:r>
              <a:endParaRPr lang="en-US" dirty="0">
                <a:solidFill>
                  <a:srgbClr val="00B050"/>
                </a:solidFill>
                <a:latin typeface="Gill Sans" charset="0"/>
              </a:endParaRPr>
            </a:p>
          </p:txBody>
        </p:sp>
        <p:cxnSp>
          <p:nvCxnSpPr>
            <p:cNvPr id="38" name="Straight Arrow Connector 37"/>
            <p:cNvCxnSpPr>
              <a:cxnSpLocks noChangeShapeType="1"/>
            </p:cNvCxnSpPr>
            <p:nvPr/>
          </p:nvCxnSpPr>
          <p:spPr bwMode="auto">
            <a:xfrm flipV="1">
              <a:off x="5181600" y="4545013"/>
              <a:ext cx="0" cy="692149"/>
            </a:xfrm>
            <a:prstGeom prst="straightConnector1">
              <a:avLst/>
            </a:prstGeom>
            <a:noFill/>
            <a:ln w="12700" cap="sq" algn="ctr">
              <a:solidFill>
                <a:srgbClr val="00B050"/>
              </a:solidFill>
              <a:round/>
              <a:headEnd type="none" w="sm" len="sm"/>
              <a:tailEnd type="arrow" w="med" len="med"/>
            </a:ln>
            <a:extLst>
              <a:ext uri="{909E8E84-426E-40DD-AFC4-6F175D3DCCD1}">
                <a14:hiddenFill xmlns:a14="http://schemas.microsoft.com/office/drawing/2010/main">
                  <a:noFill/>
                </a14:hiddenFill>
              </a:ext>
            </a:extLst>
          </p:spPr>
        </p:cxnSp>
        <p:sp>
          <p:nvSpPr>
            <p:cNvPr id="42" name="Freeform 37"/>
            <p:cNvSpPr>
              <a:spLocks noChangeArrowheads="1"/>
            </p:cNvSpPr>
            <p:nvPr/>
          </p:nvSpPr>
          <p:spPr bwMode="auto">
            <a:xfrm>
              <a:off x="4910630" y="4187825"/>
              <a:ext cx="1325562" cy="384175"/>
            </a:xfrm>
            <a:custGeom>
              <a:avLst/>
              <a:gdLst>
                <a:gd name="T0" fmla="*/ 0 w 1325880"/>
                <a:gd name="T1" fmla="*/ 137160 h 330330"/>
                <a:gd name="T2" fmla="*/ 22860 w 1325880"/>
                <a:gd name="T3" fmla="*/ 228600 h 330330"/>
                <a:gd name="T4" fmla="*/ 91440 w 1325880"/>
                <a:gd name="T5" fmla="*/ 274320 h 330330"/>
                <a:gd name="T6" fmla="*/ 125730 w 1325880"/>
                <a:gd name="T7" fmla="*/ 297180 h 330330"/>
                <a:gd name="T8" fmla="*/ 251460 w 1325880"/>
                <a:gd name="T9" fmla="*/ 320040 h 330330"/>
                <a:gd name="T10" fmla="*/ 502920 w 1325880"/>
                <a:gd name="T11" fmla="*/ 308610 h 330330"/>
                <a:gd name="T12" fmla="*/ 571500 w 1325880"/>
                <a:gd name="T13" fmla="*/ 285750 h 330330"/>
                <a:gd name="T14" fmla="*/ 640080 w 1325880"/>
                <a:gd name="T15" fmla="*/ 251460 h 330330"/>
                <a:gd name="T16" fmla="*/ 708660 w 1325880"/>
                <a:gd name="T17" fmla="*/ 205740 h 330330"/>
                <a:gd name="T18" fmla="*/ 742950 w 1325880"/>
                <a:gd name="T19" fmla="*/ 182880 h 330330"/>
                <a:gd name="T20" fmla="*/ 777240 w 1325880"/>
                <a:gd name="T21" fmla="*/ 160020 h 330330"/>
                <a:gd name="T22" fmla="*/ 845820 w 1325880"/>
                <a:gd name="T23" fmla="*/ 137160 h 330330"/>
                <a:gd name="T24" fmla="*/ 891540 w 1325880"/>
                <a:gd name="T25" fmla="*/ 114300 h 330330"/>
                <a:gd name="T26" fmla="*/ 925830 w 1325880"/>
                <a:gd name="T27" fmla="*/ 91440 h 330330"/>
                <a:gd name="T28" fmla="*/ 960120 w 1325880"/>
                <a:gd name="T29" fmla="*/ 80010 h 330330"/>
                <a:gd name="T30" fmla="*/ 994410 w 1325880"/>
                <a:gd name="T31" fmla="*/ 57150 h 330330"/>
                <a:gd name="T32" fmla="*/ 1040130 w 1325880"/>
                <a:gd name="T33" fmla="*/ 45720 h 330330"/>
                <a:gd name="T34" fmla="*/ 1143000 w 1325880"/>
                <a:gd name="T35" fmla="*/ 11430 h 330330"/>
                <a:gd name="T36" fmla="*/ 1177290 w 1325880"/>
                <a:gd name="T37" fmla="*/ 0 h 330330"/>
                <a:gd name="T38" fmla="*/ 1325880 w 1325880"/>
                <a:gd name="T39" fmla="*/ 0 h 33033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25880"/>
                <a:gd name="T61" fmla="*/ 0 h 330330"/>
                <a:gd name="T62" fmla="*/ 1325880 w 1325880"/>
                <a:gd name="T63" fmla="*/ 330330 h 33033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25880" h="330330">
                  <a:moveTo>
                    <a:pt x="0" y="137160"/>
                  </a:moveTo>
                  <a:cubicBezTo>
                    <a:pt x="1649" y="145404"/>
                    <a:pt x="12818" y="213537"/>
                    <a:pt x="22860" y="228600"/>
                  </a:cubicBezTo>
                  <a:cubicBezTo>
                    <a:pt x="55361" y="277352"/>
                    <a:pt x="49498" y="253349"/>
                    <a:pt x="91440" y="274320"/>
                  </a:cubicBezTo>
                  <a:cubicBezTo>
                    <a:pt x="103727" y="280463"/>
                    <a:pt x="113104" y="291769"/>
                    <a:pt x="125730" y="297180"/>
                  </a:cubicBezTo>
                  <a:cubicBezTo>
                    <a:pt x="152676" y="308728"/>
                    <a:pt x="232919" y="317391"/>
                    <a:pt x="251460" y="320040"/>
                  </a:cubicBezTo>
                  <a:cubicBezTo>
                    <a:pt x="335280" y="316230"/>
                    <a:pt x="419491" y="317549"/>
                    <a:pt x="502920" y="308610"/>
                  </a:cubicBezTo>
                  <a:cubicBezTo>
                    <a:pt x="526879" y="306043"/>
                    <a:pt x="551450" y="299116"/>
                    <a:pt x="571500" y="285750"/>
                  </a:cubicBezTo>
                  <a:cubicBezTo>
                    <a:pt x="723726" y="184266"/>
                    <a:pt x="498113" y="330330"/>
                    <a:pt x="640080" y="251460"/>
                  </a:cubicBezTo>
                  <a:cubicBezTo>
                    <a:pt x="664097" y="238117"/>
                    <a:pt x="685800" y="220980"/>
                    <a:pt x="708660" y="205740"/>
                  </a:cubicBezTo>
                  <a:lnTo>
                    <a:pt x="742950" y="182880"/>
                  </a:lnTo>
                  <a:cubicBezTo>
                    <a:pt x="754380" y="175260"/>
                    <a:pt x="764208" y="164364"/>
                    <a:pt x="777240" y="160020"/>
                  </a:cubicBezTo>
                  <a:cubicBezTo>
                    <a:pt x="800100" y="152400"/>
                    <a:pt x="824267" y="147936"/>
                    <a:pt x="845820" y="137160"/>
                  </a:cubicBezTo>
                  <a:cubicBezTo>
                    <a:pt x="861060" y="129540"/>
                    <a:pt x="876746" y="122754"/>
                    <a:pt x="891540" y="114300"/>
                  </a:cubicBezTo>
                  <a:cubicBezTo>
                    <a:pt x="903467" y="107484"/>
                    <a:pt x="913543" y="97583"/>
                    <a:pt x="925830" y="91440"/>
                  </a:cubicBezTo>
                  <a:cubicBezTo>
                    <a:pt x="936606" y="86052"/>
                    <a:pt x="949344" y="85398"/>
                    <a:pt x="960120" y="80010"/>
                  </a:cubicBezTo>
                  <a:cubicBezTo>
                    <a:pt x="972407" y="73867"/>
                    <a:pt x="981784" y="62561"/>
                    <a:pt x="994410" y="57150"/>
                  </a:cubicBezTo>
                  <a:cubicBezTo>
                    <a:pt x="1008849" y="50962"/>
                    <a:pt x="1025083" y="50234"/>
                    <a:pt x="1040130" y="45720"/>
                  </a:cubicBezTo>
                  <a:lnTo>
                    <a:pt x="1143000" y="11430"/>
                  </a:lnTo>
                  <a:cubicBezTo>
                    <a:pt x="1154430" y="7620"/>
                    <a:pt x="1165242" y="0"/>
                    <a:pt x="1177290" y="0"/>
                  </a:cubicBezTo>
                  <a:lnTo>
                    <a:pt x="1325880" y="0"/>
                  </a:lnTo>
                </a:path>
              </a:pathLst>
            </a:cu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en-US"/>
            </a:p>
          </p:txBody>
        </p:sp>
      </p:grpSp>
    </p:spTree>
    <p:extLst>
      <p:ext uri="{BB962C8B-B14F-4D97-AF65-F5344CB8AC3E}">
        <p14:creationId xmlns:p14="http://schemas.microsoft.com/office/powerpoint/2010/main" val="1995633735"/>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t>Action Potential</a:t>
            </a:r>
          </a:p>
        </p:txBody>
      </p:sp>
      <p:sp>
        <p:nvSpPr>
          <p:cNvPr id="36867" name="Rectangle 3"/>
          <p:cNvSpPr>
            <a:spLocks noGrp="1" noChangeArrowheads="1"/>
          </p:cNvSpPr>
          <p:nvPr>
            <p:ph type="body" idx="1"/>
          </p:nvPr>
        </p:nvSpPr>
        <p:spPr/>
        <p:txBody>
          <a:bodyPr/>
          <a:lstStyle/>
          <a:p>
            <a:pPr marL="0" indent="0">
              <a:buNone/>
            </a:pPr>
            <a:r>
              <a:rPr lang="en-US" dirty="0" smtClean="0"/>
              <a:t>Refractory Period:</a:t>
            </a:r>
          </a:p>
          <a:p>
            <a:pPr eaLnBrk="1" hangingPunct="1"/>
            <a:r>
              <a:rPr lang="en-US" dirty="0" smtClean="0"/>
              <a:t>For a short period of time after an action potential has occurred, the cell membrane cannot fire another action potential</a:t>
            </a:r>
          </a:p>
          <a:p>
            <a:pPr eaLnBrk="1" hangingPunct="1"/>
            <a:r>
              <a:rPr lang="en-US" i="1" dirty="0" smtClean="0"/>
              <a:t>Absolute refractory period</a:t>
            </a:r>
            <a:r>
              <a:rPr lang="en-US" b="1" i="1" dirty="0" smtClean="0"/>
              <a:t>:</a:t>
            </a:r>
            <a:r>
              <a:rPr lang="en-US" dirty="0" smtClean="0"/>
              <a:t> voltage-gated Na+ channels won’t open again</a:t>
            </a:r>
          </a:p>
          <a:p>
            <a:pPr eaLnBrk="1" hangingPunct="1"/>
            <a:r>
              <a:rPr lang="en-US" i="1" dirty="0" smtClean="0"/>
              <a:t>Relative refractory period</a:t>
            </a:r>
            <a:r>
              <a:rPr lang="en-US" b="1" dirty="0" smtClean="0"/>
              <a:t>:</a:t>
            </a:r>
            <a:r>
              <a:rPr lang="en-US" dirty="0" smtClean="0"/>
              <a:t> cell is hyperpolarized</a:t>
            </a:r>
          </a:p>
        </p:txBody>
      </p:sp>
    </p:spTree>
    <p:extLst>
      <p:ext uri="{BB962C8B-B14F-4D97-AF65-F5344CB8AC3E}">
        <p14:creationId xmlns:p14="http://schemas.microsoft.com/office/powerpoint/2010/main" val="10511014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Axonal propagation</a:t>
            </a:r>
            <a:endParaRPr lang="en-US" dirty="0"/>
          </a:p>
        </p:txBody>
      </p:sp>
      <p:sp>
        <p:nvSpPr>
          <p:cNvPr id="3" name="Content Placeholder 2"/>
          <p:cNvSpPr>
            <a:spLocks noGrp="1"/>
          </p:cNvSpPr>
          <p:nvPr>
            <p:ph idx="1"/>
          </p:nvPr>
        </p:nvSpPr>
        <p:spPr/>
        <p:txBody>
          <a:bodyPr>
            <a:normAutofit lnSpcReduction="10000"/>
          </a:bodyPr>
          <a:lstStyle/>
          <a:p>
            <a:r>
              <a:rPr lang="en-US" dirty="0" smtClean="0"/>
              <a:t>The AP produced at the axon hillock propagates along the axon and reaches the axon collaterals. </a:t>
            </a:r>
          </a:p>
          <a:p>
            <a:r>
              <a:rPr lang="en-US" dirty="0" smtClean="0"/>
              <a:t>An important difference lies in the manner in which an AP propagates along the axon, and a voltage wave propagates along the dendrites. </a:t>
            </a:r>
          </a:p>
          <a:p>
            <a:r>
              <a:rPr lang="en-US" dirty="0" smtClean="0"/>
              <a:t>A voltage wave loses its amplitude and also spreads in time as it propagates down the </a:t>
            </a:r>
            <a:r>
              <a:rPr lang="en-US" dirty="0" err="1" smtClean="0"/>
              <a:t>dendritic</a:t>
            </a:r>
            <a:r>
              <a:rPr lang="en-US" dirty="0" smtClean="0"/>
              <a:t> tree towards the soma. </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5410200" y="3429000"/>
            <a:ext cx="2895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endParaRPr lang="en-US"/>
          </a:p>
        </p:txBody>
      </p:sp>
      <p:sp>
        <p:nvSpPr>
          <p:cNvPr id="5" name="Content Placeholder 4"/>
          <p:cNvSpPr>
            <a:spLocks noGrp="1"/>
          </p:cNvSpPr>
          <p:nvPr>
            <p:ph sz="half" idx="1"/>
          </p:nvPr>
        </p:nvSpPr>
        <p:spPr/>
        <p:txBody>
          <a:bodyPr>
            <a:normAutofit fontScale="85000" lnSpcReduction="10000"/>
          </a:bodyPr>
          <a:lstStyle/>
          <a:p>
            <a:r>
              <a:rPr lang="en-US" dirty="0" smtClean="0"/>
              <a:t>But an AP propagates intact, without losing amplitude or spreading in time, as it propagates along an axon. </a:t>
            </a:r>
          </a:p>
          <a:p>
            <a:r>
              <a:rPr lang="en-US" dirty="0" smtClean="0"/>
              <a:t>This is possible because of presence of special molecular machinery on the axon and also in the axon hillock. </a:t>
            </a:r>
          </a:p>
          <a:p>
            <a:r>
              <a:rPr lang="en-US" dirty="0" smtClean="0"/>
              <a:t>This machinery is responsible for charging up the signal as it propagates along the cable. </a:t>
            </a:r>
          </a:p>
          <a:p>
            <a:endParaRPr lang="en-US" dirty="0"/>
          </a:p>
        </p:txBody>
      </p:sp>
      <p:sp>
        <p:nvSpPr>
          <p:cNvPr id="17" name="Oval 16"/>
          <p:cNvSpPr/>
          <p:nvPr/>
        </p:nvSpPr>
        <p:spPr>
          <a:xfrm>
            <a:off x="8153400" y="3429000"/>
            <a:ext cx="304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257800" y="3429000"/>
            <a:ext cx="304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rot="5400000">
            <a:off x="6057900" y="3924300"/>
            <a:ext cx="533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6134100" y="3924300"/>
            <a:ext cx="533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7505700" y="3924300"/>
            <a:ext cx="533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7581900" y="3924300"/>
            <a:ext cx="533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6819900" y="3924301"/>
            <a:ext cx="533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6200000" flipH="1">
            <a:off x="6896100" y="3924301"/>
            <a:ext cx="53340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914634" y="2895600"/>
            <a:ext cx="2010166" cy="369332"/>
          </a:xfrm>
          <a:prstGeom prst="rect">
            <a:avLst/>
          </a:prstGeom>
        </p:spPr>
        <p:txBody>
          <a:bodyPr wrap="none">
            <a:spAutoFit/>
          </a:bodyPr>
          <a:lstStyle/>
          <a:p>
            <a:r>
              <a:rPr lang="en-US" dirty="0" smtClean="0"/>
              <a:t>Axonal propagation</a:t>
            </a:r>
            <a:endParaRPr lang="en-US" dirty="0"/>
          </a:p>
        </p:txBody>
      </p:sp>
      <p:sp>
        <p:nvSpPr>
          <p:cNvPr id="36" name="Freeform 35"/>
          <p:cNvSpPr/>
          <p:nvPr/>
        </p:nvSpPr>
        <p:spPr>
          <a:xfrm>
            <a:off x="5715000" y="4343400"/>
            <a:ext cx="1600200" cy="1379863"/>
          </a:xfrm>
          <a:custGeom>
            <a:avLst/>
            <a:gdLst>
              <a:gd name="connsiteX0" fmla="*/ 0 w 457199"/>
              <a:gd name="connsiteY0" fmla="*/ 560024 h 694063"/>
              <a:gd name="connsiteX1" fmla="*/ 143219 w 457199"/>
              <a:gd name="connsiteY1" fmla="*/ 207485 h 694063"/>
              <a:gd name="connsiteX2" fmla="*/ 198303 w 457199"/>
              <a:gd name="connsiteY2" fmla="*/ 64265 h 694063"/>
              <a:gd name="connsiteX3" fmla="*/ 275421 w 457199"/>
              <a:gd name="connsiteY3" fmla="*/ 593075 h 694063"/>
              <a:gd name="connsiteX4" fmla="*/ 429657 w 457199"/>
              <a:gd name="connsiteY4" fmla="*/ 670193 h 694063"/>
              <a:gd name="connsiteX5" fmla="*/ 440674 w 457199"/>
              <a:gd name="connsiteY5" fmla="*/ 582058 h 69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199" h="694063">
                <a:moveTo>
                  <a:pt x="0" y="560024"/>
                </a:moveTo>
                <a:cubicBezTo>
                  <a:pt x="55084" y="425068"/>
                  <a:pt x="110168" y="290112"/>
                  <a:pt x="143219" y="207485"/>
                </a:cubicBezTo>
                <a:cubicBezTo>
                  <a:pt x="176270" y="124858"/>
                  <a:pt x="176269" y="0"/>
                  <a:pt x="198303" y="64265"/>
                </a:cubicBezTo>
                <a:cubicBezTo>
                  <a:pt x="220337" y="128530"/>
                  <a:pt x="236862" y="492087"/>
                  <a:pt x="275421" y="593075"/>
                </a:cubicBezTo>
                <a:cubicBezTo>
                  <a:pt x="313980" y="694063"/>
                  <a:pt x="402115" y="672029"/>
                  <a:pt x="429657" y="670193"/>
                </a:cubicBezTo>
                <a:cubicBezTo>
                  <a:pt x="457199" y="668357"/>
                  <a:pt x="448936" y="625207"/>
                  <a:pt x="440674" y="582058"/>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Freeform 38"/>
          <p:cNvSpPr/>
          <p:nvPr/>
        </p:nvSpPr>
        <p:spPr>
          <a:xfrm>
            <a:off x="6477000" y="4335137"/>
            <a:ext cx="1600200" cy="1379863"/>
          </a:xfrm>
          <a:custGeom>
            <a:avLst/>
            <a:gdLst>
              <a:gd name="connsiteX0" fmla="*/ 0 w 457199"/>
              <a:gd name="connsiteY0" fmla="*/ 560024 h 694063"/>
              <a:gd name="connsiteX1" fmla="*/ 143219 w 457199"/>
              <a:gd name="connsiteY1" fmla="*/ 207485 h 694063"/>
              <a:gd name="connsiteX2" fmla="*/ 198303 w 457199"/>
              <a:gd name="connsiteY2" fmla="*/ 64265 h 694063"/>
              <a:gd name="connsiteX3" fmla="*/ 275421 w 457199"/>
              <a:gd name="connsiteY3" fmla="*/ 593075 h 694063"/>
              <a:gd name="connsiteX4" fmla="*/ 429657 w 457199"/>
              <a:gd name="connsiteY4" fmla="*/ 670193 h 694063"/>
              <a:gd name="connsiteX5" fmla="*/ 440674 w 457199"/>
              <a:gd name="connsiteY5" fmla="*/ 582058 h 69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199" h="694063">
                <a:moveTo>
                  <a:pt x="0" y="560024"/>
                </a:moveTo>
                <a:cubicBezTo>
                  <a:pt x="55084" y="425068"/>
                  <a:pt x="110168" y="290112"/>
                  <a:pt x="143219" y="207485"/>
                </a:cubicBezTo>
                <a:cubicBezTo>
                  <a:pt x="176270" y="124858"/>
                  <a:pt x="176269" y="0"/>
                  <a:pt x="198303" y="64265"/>
                </a:cubicBezTo>
                <a:cubicBezTo>
                  <a:pt x="220337" y="128530"/>
                  <a:pt x="236862" y="492087"/>
                  <a:pt x="275421" y="593075"/>
                </a:cubicBezTo>
                <a:cubicBezTo>
                  <a:pt x="313980" y="694063"/>
                  <a:pt x="402115" y="672029"/>
                  <a:pt x="429657" y="670193"/>
                </a:cubicBezTo>
                <a:cubicBezTo>
                  <a:pt x="457199" y="668357"/>
                  <a:pt x="448936" y="625207"/>
                  <a:pt x="440674" y="582058"/>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Freeform 39"/>
          <p:cNvSpPr/>
          <p:nvPr/>
        </p:nvSpPr>
        <p:spPr>
          <a:xfrm>
            <a:off x="7162800" y="4267200"/>
            <a:ext cx="1600200" cy="1379863"/>
          </a:xfrm>
          <a:custGeom>
            <a:avLst/>
            <a:gdLst>
              <a:gd name="connsiteX0" fmla="*/ 0 w 457199"/>
              <a:gd name="connsiteY0" fmla="*/ 560024 h 694063"/>
              <a:gd name="connsiteX1" fmla="*/ 143219 w 457199"/>
              <a:gd name="connsiteY1" fmla="*/ 207485 h 694063"/>
              <a:gd name="connsiteX2" fmla="*/ 198303 w 457199"/>
              <a:gd name="connsiteY2" fmla="*/ 64265 h 694063"/>
              <a:gd name="connsiteX3" fmla="*/ 275421 w 457199"/>
              <a:gd name="connsiteY3" fmla="*/ 593075 h 694063"/>
              <a:gd name="connsiteX4" fmla="*/ 429657 w 457199"/>
              <a:gd name="connsiteY4" fmla="*/ 670193 h 694063"/>
              <a:gd name="connsiteX5" fmla="*/ 440674 w 457199"/>
              <a:gd name="connsiteY5" fmla="*/ 582058 h 69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199" h="694063">
                <a:moveTo>
                  <a:pt x="0" y="560024"/>
                </a:moveTo>
                <a:cubicBezTo>
                  <a:pt x="55084" y="425068"/>
                  <a:pt x="110168" y="290112"/>
                  <a:pt x="143219" y="207485"/>
                </a:cubicBezTo>
                <a:cubicBezTo>
                  <a:pt x="176270" y="124858"/>
                  <a:pt x="176269" y="0"/>
                  <a:pt x="198303" y="64265"/>
                </a:cubicBezTo>
                <a:cubicBezTo>
                  <a:pt x="220337" y="128530"/>
                  <a:pt x="236862" y="492087"/>
                  <a:pt x="275421" y="593075"/>
                </a:cubicBezTo>
                <a:cubicBezTo>
                  <a:pt x="313980" y="694063"/>
                  <a:pt x="402115" y="672029"/>
                  <a:pt x="429657" y="670193"/>
                </a:cubicBezTo>
                <a:cubicBezTo>
                  <a:pt x="457199" y="668357"/>
                  <a:pt x="448936" y="625207"/>
                  <a:pt x="440674" y="582058"/>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2" name="Straight Arrow Connector 41"/>
          <p:cNvCxnSpPr/>
          <p:nvPr/>
        </p:nvCxnSpPr>
        <p:spPr>
          <a:xfrm>
            <a:off x="5562600" y="5865812"/>
            <a:ext cx="3581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flipH="1" flipV="1">
            <a:off x="5431851" y="5279451"/>
            <a:ext cx="1929635" cy="826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flipH="1" flipV="1">
            <a:off x="6879651" y="5279451"/>
            <a:ext cx="1929635" cy="826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flipH="1" flipV="1">
            <a:off x="6193851" y="5304087"/>
            <a:ext cx="1929635" cy="826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8686800" y="5943600"/>
            <a:ext cx="261610" cy="369332"/>
          </a:xfrm>
          <a:prstGeom prst="rect">
            <a:avLst/>
          </a:prstGeom>
        </p:spPr>
        <p:txBody>
          <a:bodyPr wrap="none">
            <a:spAutoFit/>
          </a:bodyPr>
          <a:lstStyle/>
          <a:p>
            <a:r>
              <a:rPr lang="en-US" dirty="0" smtClean="0"/>
              <a:t>t</a:t>
            </a:r>
            <a:endParaRPr lang="en-US" dirty="0"/>
          </a:p>
        </p:txBody>
      </p:sp>
      <p:sp>
        <p:nvSpPr>
          <p:cNvPr id="51" name="Rectangle 50"/>
          <p:cNvSpPr/>
          <p:nvPr/>
        </p:nvSpPr>
        <p:spPr>
          <a:xfrm>
            <a:off x="7467600" y="4267200"/>
            <a:ext cx="394660" cy="369332"/>
          </a:xfrm>
          <a:prstGeom prst="rect">
            <a:avLst/>
          </a:prstGeom>
        </p:spPr>
        <p:txBody>
          <a:bodyPr wrap="none">
            <a:spAutoFit/>
          </a:bodyPr>
          <a:lstStyle/>
          <a:p>
            <a:r>
              <a:rPr lang="en-US" dirty="0" smtClean="0"/>
              <a:t>V</a:t>
            </a:r>
            <a:r>
              <a:rPr lang="en-US" baseline="-25000" dirty="0" smtClean="0"/>
              <a:t>3</a:t>
            </a:r>
            <a:endParaRPr lang="en-US" dirty="0"/>
          </a:p>
        </p:txBody>
      </p:sp>
      <p:sp>
        <p:nvSpPr>
          <p:cNvPr id="52" name="Rectangle 51"/>
          <p:cNvSpPr/>
          <p:nvPr/>
        </p:nvSpPr>
        <p:spPr>
          <a:xfrm>
            <a:off x="6019800" y="4267200"/>
            <a:ext cx="394660" cy="369332"/>
          </a:xfrm>
          <a:prstGeom prst="rect">
            <a:avLst/>
          </a:prstGeom>
        </p:spPr>
        <p:txBody>
          <a:bodyPr wrap="none">
            <a:spAutoFit/>
          </a:bodyPr>
          <a:lstStyle/>
          <a:p>
            <a:r>
              <a:rPr lang="en-US" dirty="0" smtClean="0"/>
              <a:t>V</a:t>
            </a:r>
            <a:r>
              <a:rPr lang="en-US" baseline="-25000" dirty="0" smtClean="0"/>
              <a:t>1</a:t>
            </a:r>
            <a:endParaRPr lang="en-US" dirty="0"/>
          </a:p>
        </p:txBody>
      </p:sp>
      <p:sp>
        <p:nvSpPr>
          <p:cNvPr id="53" name="Rectangle 52"/>
          <p:cNvSpPr/>
          <p:nvPr/>
        </p:nvSpPr>
        <p:spPr>
          <a:xfrm>
            <a:off x="6781800" y="4267200"/>
            <a:ext cx="394660" cy="369332"/>
          </a:xfrm>
          <a:prstGeom prst="rect">
            <a:avLst/>
          </a:prstGeom>
        </p:spPr>
        <p:txBody>
          <a:bodyPr wrap="none">
            <a:spAutoFit/>
          </a:bodyPr>
          <a:lstStyle/>
          <a:p>
            <a:r>
              <a:rPr lang="en-US" dirty="0" smtClean="0"/>
              <a:t>V</a:t>
            </a:r>
            <a:r>
              <a:rPr lang="en-US" baseline="-25000" dirty="0" smtClean="0"/>
              <a:t>2</a:t>
            </a:r>
            <a:endParaRPr lang="en-US" dirty="0"/>
          </a:p>
        </p:txBody>
      </p:sp>
      <p:sp>
        <p:nvSpPr>
          <p:cNvPr id="54" name="Rectangle 53"/>
          <p:cNvSpPr/>
          <p:nvPr/>
        </p:nvSpPr>
        <p:spPr>
          <a:xfrm>
            <a:off x="7543800" y="5867400"/>
            <a:ext cx="301686" cy="369332"/>
          </a:xfrm>
          <a:prstGeom prst="rect">
            <a:avLst/>
          </a:prstGeom>
        </p:spPr>
        <p:txBody>
          <a:bodyPr wrap="none">
            <a:spAutoFit/>
          </a:bodyPr>
          <a:lstStyle/>
          <a:p>
            <a:r>
              <a:rPr lang="en-US" dirty="0" smtClean="0"/>
              <a:t>2</a:t>
            </a:r>
            <a:endParaRPr lang="en-US" dirty="0"/>
          </a:p>
        </p:txBody>
      </p:sp>
      <p:sp>
        <p:nvSpPr>
          <p:cNvPr id="55" name="Rectangle 54"/>
          <p:cNvSpPr/>
          <p:nvPr/>
        </p:nvSpPr>
        <p:spPr>
          <a:xfrm>
            <a:off x="6858000" y="5867400"/>
            <a:ext cx="301686" cy="369332"/>
          </a:xfrm>
          <a:prstGeom prst="rect">
            <a:avLst/>
          </a:prstGeom>
        </p:spPr>
        <p:txBody>
          <a:bodyPr wrap="none">
            <a:spAutoFit/>
          </a:bodyPr>
          <a:lstStyle/>
          <a:p>
            <a:r>
              <a:rPr lang="en-US" dirty="0" smtClean="0"/>
              <a:t>1</a:t>
            </a:r>
            <a:endParaRPr lang="en-US" dirty="0"/>
          </a:p>
        </p:txBody>
      </p:sp>
      <p:sp>
        <p:nvSpPr>
          <p:cNvPr id="56" name="Rectangle 55"/>
          <p:cNvSpPr/>
          <p:nvPr/>
        </p:nvSpPr>
        <p:spPr>
          <a:xfrm>
            <a:off x="6096000" y="5867400"/>
            <a:ext cx="301686" cy="369332"/>
          </a:xfrm>
          <a:prstGeom prst="rect">
            <a:avLst/>
          </a:prstGeom>
        </p:spPr>
        <p:txBody>
          <a:bodyPr wrap="none">
            <a:spAutoFit/>
          </a:bodyPr>
          <a:lstStyle/>
          <a:p>
            <a:r>
              <a:rPr lang="en-US" dirty="0" smtClean="0"/>
              <a:t>0</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Inside a neuron</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600200"/>
            <a:ext cx="6594230" cy="480060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6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Axon has voltage-dependent Na+ and K+ channels</a:t>
            </a:r>
          </a:p>
          <a:p>
            <a:r>
              <a:rPr lang="en-US" dirty="0" smtClean="0"/>
              <a:t>Therefore APs propagate without loss of amplitude along the axon.</a:t>
            </a:r>
          </a:p>
          <a:p>
            <a:r>
              <a:rPr lang="en-US" dirty="0" err="1" smtClean="0"/>
              <a:t>Propogation</a:t>
            </a:r>
            <a:r>
              <a:rPr lang="en-US" dirty="0" smtClean="0"/>
              <a:t> of action potential is faster in a </a:t>
            </a:r>
            <a:r>
              <a:rPr lang="en-US" dirty="0" err="1" smtClean="0"/>
              <a:t>myelinated</a:t>
            </a:r>
            <a:r>
              <a:rPr lang="en-US" dirty="0" smtClean="0"/>
              <a:t> axon:</a:t>
            </a:r>
          </a:p>
          <a:p>
            <a:pPr lvl="1"/>
            <a:r>
              <a:rPr lang="en-US" dirty="0" err="1" smtClean="0"/>
              <a:t>unmyelinated</a:t>
            </a:r>
            <a:r>
              <a:rPr lang="en-US" dirty="0" smtClean="0"/>
              <a:t> axons: .2 to 2 meters/sec</a:t>
            </a:r>
          </a:p>
          <a:p>
            <a:pPr lvl="1"/>
            <a:r>
              <a:rPr lang="en-US" dirty="0" err="1" smtClean="0"/>
              <a:t>myelinated</a:t>
            </a:r>
            <a:r>
              <a:rPr lang="en-US" dirty="0" smtClean="0"/>
              <a:t> axons: 12 to 120 meters/sec</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pSp>
        <p:nvGrpSpPr>
          <p:cNvPr id="5" name="Group 4"/>
          <p:cNvGrpSpPr/>
          <p:nvPr/>
        </p:nvGrpSpPr>
        <p:grpSpPr>
          <a:xfrm>
            <a:off x="609600" y="1981200"/>
            <a:ext cx="7737234" cy="4419598"/>
            <a:chOff x="4495802" y="1870126"/>
            <a:chExt cx="4572001" cy="4061806"/>
          </a:xfrm>
        </p:grpSpPr>
        <p:sp>
          <p:nvSpPr>
            <p:cNvPr id="6" name="Rounded Rectangle 5"/>
            <p:cNvSpPr/>
            <p:nvPr/>
          </p:nvSpPr>
          <p:spPr>
            <a:xfrm>
              <a:off x="7620000" y="4038600"/>
              <a:ext cx="1219200" cy="3810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6172200" y="4038600"/>
              <a:ext cx="1219200" cy="3810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724400" y="4038600"/>
              <a:ext cx="1219200" cy="3810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7"/>
            <p:cNvGrpSpPr/>
            <p:nvPr/>
          </p:nvGrpSpPr>
          <p:grpSpPr>
            <a:xfrm>
              <a:off x="4495802" y="4191000"/>
              <a:ext cx="4572001" cy="76200"/>
              <a:chOff x="5257800" y="3429000"/>
              <a:chExt cx="2438400" cy="381000"/>
            </a:xfrm>
          </p:grpSpPr>
          <p:sp>
            <p:nvSpPr>
              <p:cNvPr id="41" name="Rectangle 40"/>
              <p:cNvSpPr/>
              <p:nvPr/>
            </p:nvSpPr>
            <p:spPr>
              <a:xfrm>
                <a:off x="5410200" y="3429000"/>
                <a:ext cx="21717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5"/>
              <p:cNvSpPr/>
              <p:nvPr/>
            </p:nvSpPr>
            <p:spPr>
              <a:xfrm>
                <a:off x="7467600" y="3429000"/>
                <a:ext cx="2286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5257800" y="3429000"/>
                <a:ext cx="2286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ounded Rectangle 9"/>
            <p:cNvSpPr/>
            <p:nvPr/>
          </p:nvSpPr>
          <p:spPr>
            <a:xfrm>
              <a:off x="7620000" y="2819400"/>
              <a:ext cx="1219200" cy="3810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172200" y="2819400"/>
              <a:ext cx="1219200" cy="3810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724400" y="2819400"/>
              <a:ext cx="1219200" cy="3810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21"/>
            <p:cNvGrpSpPr/>
            <p:nvPr/>
          </p:nvGrpSpPr>
          <p:grpSpPr>
            <a:xfrm>
              <a:off x="4495802" y="2971800"/>
              <a:ext cx="4572001" cy="76200"/>
              <a:chOff x="5257800" y="3429000"/>
              <a:chExt cx="2438400" cy="381000"/>
            </a:xfrm>
          </p:grpSpPr>
          <p:sp>
            <p:nvSpPr>
              <p:cNvPr id="38" name="Rectangle 37"/>
              <p:cNvSpPr/>
              <p:nvPr/>
            </p:nvSpPr>
            <p:spPr>
              <a:xfrm>
                <a:off x="5410200" y="3429000"/>
                <a:ext cx="21717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7467600" y="3429000"/>
                <a:ext cx="2286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257800" y="3429000"/>
                <a:ext cx="2286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ounded Rectangle 13"/>
            <p:cNvSpPr/>
            <p:nvPr/>
          </p:nvSpPr>
          <p:spPr>
            <a:xfrm>
              <a:off x="7620000" y="5181600"/>
              <a:ext cx="1219200" cy="3810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6172200" y="5181600"/>
              <a:ext cx="1219200" cy="3810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4724400" y="5181600"/>
              <a:ext cx="1219200" cy="3810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28"/>
            <p:cNvGrpSpPr/>
            <p:nvPr/>
          </p:nvGrpSpPr>
          <p:grpSpPr>
            <a:xfrm>
              <a:off x="4495802" y="5334000"/>
              <a:ext cx="4572001" cy="76200"/>
              <a:chOff x="5257800" y="3429000"/>
              <a:chExt cx="2438400" cy="381000"/>
            </a:xfrm>
          </p:grpSpPr>
          <p:sp>
            <p:nvSpPr>
              <p:cNvPr id="35" name="Rectangle 34"/>
              <p:cNvSpPr/>
              <p:nvPr/>
            </p:nvSpPr>
            <p:spPr>
              <a:xfrm>
                <a:off x="5410200" y="3429000"/>
                <a:ext cx="21717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7467600" y="3429000"/>
                <a:ext cx="2286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257800" y="3429000"/>
                <a:ext cx="2286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4736503" y="2438400"/>
              <a:ext cx="521297" cy="369332"/>
            </a:xfrm>
            <a:prstGeom prst="rect">
              <a:avLst/>
            </a:prstGeom>
            <a:noFill/>
          </p:spPr>
          <p:txBody>
            <a:bodyPr wrap="none" rtlCol="0">
              <a:spAutoFit/>
            </a:bodyPr>
            <a:lstStyle/>
            <a:p>
              <a:r>
                <a:rPr lang="en-US" dirty="0" smtClean="0"/>
                <a:t>Na</a:t>
              </a:r>
              <a:r>
                <a:rPr lang="en-US" baseline="30000" dirty="0" smtClean="0"/>
                <a:t>+</a:t>
              </a:r>
              <a:endParaRPr lang="en-US" dirty="0"/>
            </a:p>
          </p:txBody>
        </p:sp>
        <p:sp>
          <p:nvSpPr>
            <p:cNvPr id="19" name="TextBox 18"/>
            <p:cNvSpPr txBox="1"/>
            <p:nvPr/>
          </p:nvSpPr>
          <p:spPr>
            <a:xfrm>
              <a:off x="4736503" y="3200400"/>
              <a:ext cx="521297" cy="369332"/>
            </a:xfrm>
            <a:prstGeom prst="rect">
              <a:avLst/>
            </a:prstGeom>
            <a:noFill/>
          </p:spPr>
          <p:txBody>
            <a:bodyPr wrap="none" rtlCol="0">
              <a:spAutoFit/>
            </a:bodyPr>
            <a:lstStyle/>
            <a:p>
              <a:r>
                <a:rPr lang="en-US" dirty="0" smtClean="0"/>
                <a:t>Na</a:t>
              </a:r>
              <a:r>
                <a:rPr lang="en-US" baseline="30000" dirty="0" smtClean="0"/>
                <a:t>+</a:t>
              </a:r>
              <a:endParaRPr lang="en-US" dirty="0"/>
            </a:p>
          </p:txBody>
        </p:sp>
        <p:sp>
          <p:nvSpPr>
            <p:cNvPr id="20" name="TextBox 19"/>
            <p:cNvSpPr txBox="1"/>
            <p:nvPr/>
          </p:nvSpPr>
          <p:spPr>
            <a:xfrm>
              <a:off x="7620000" y="4800600"/>
              <a:ext cx="521297" cy="369332"/>
            </a:xfrm>
            <a:prstGeom prst="rect">
              <a:avLst/>
            </a:prstGeom>
            <a:noFill/>
          </p:spPr>
          <p:txBody>
            <a:bodyPr wrap="none" rtlCol="0">
              <a:spAutoFit/>
            </a:bodyPr>
            <a:lstStyle/>
            <a:p>
              <a:r>
                <a:rPr lang="en-US" dirty="0" smtClean="0"/>
                <a:t>Na</a:t>
              </a:r>
              <a:r>
                <a:rPr lang="en-US" baseline="30000" dirty="0" smtClean="0"/>
                <a:t>+</a:t>
              </a:r>
              <a:endParaRPr lang="en-US" dirty="0"/>
            </a:p>
          </p:txBody>
        </p:sp>
        <p:sp>
          <p:nvSpPr>
            <p:cNvPr id="21" name="TextBox 20"/>
            <p:cNvSpPr txBox="1"/>
            <p:nvPr/>
          </p:nvSpPr>
          <p:spPr>
            <a:xfrm>
              <a:off x="7620000" y="5562600"/>
              <a:ext cx="521297" cy="369332"/>
            </a:xfrm>
            <a:prstGeom prst="rect">
              <a:avLst/>
            </a:prstGeom>
            <a:noFill/>
          </p:spPr>
          <p:txBody>
            <a:bodyPr wrap="none" rtlCol="0">
              <a:spAutoFit/>
            </a:bodyPr>
            <a:lstStyle/>
            <a:p>
              <a:r>
                <a:rPr lang="en-US" dirty="0" smtClean="0"/>
                <a:t>Na</a:t>
              </a:r>
              <a:r>
                <a:rPr lang="en-US" baseline="30000" dirty="0" smtClean="0"/>
                <a:t>+</a:t>
              </a:r>
              <a:endParaRPr lang="en-US" dirty="0"/>
            </a:p>
          </p:txBody>
        </p:sp>
        <p:sp>
          <p:nvSpPr>
            <p:cNvPr id="22" name="TextBox 21"/>
            <p:cNvSpPr txBox="1"/>
            <p:nvPr/>
          </p:nvSpPr>
          <p:spPr>
            <a:xfrm>
              <a:off x="6172200" y="3657600"/>
              <a:ext cx="521297" cy="369332"/>
            </a:xfrm>
            <a:prstGeom prst="rect">
              <a:avLst/>
            </a:prstGeom>
            <a:noFill/>
          </p:spPr>
          <p:txBody>
            <a:bodyPr wrap="none" rtlCol="0">
              <a:spAutoFit/>
            </a:bodyPr>
            <a:lstStyle/>
            <a:p>
              <a:r>
                <a:rPr lang="en-US" dirty="0" smtClean="0"/>
                <a:t>Na</a:t>
              </a:r>
              <a:r>
                <a:rPr lang="en-US" baseline="30000" dirty="0" smtClean="0"/>
                <a:t>+</a:t>
              </a:r>
              <a:endParaRPr lang="en-US" dirty="0"/>
            </a:p>
          </p:txBody>
        </p:sp>
        <p:sp>
          <p:nvSpPr>
            <p:cNvPr id="23" name="TextBox 22"/>
            <p:cNvSpPr txBox="1"/>
            <p:nvPr/>
          </p:nvSpPr>
          <p:spPr>
            <a:xfrm>
              <a:off x="6172200" y="4419600"/>
              <a:ext cx="521297" cy="369332"/>
            </a:xfrm>
            <a:prstGeom prst="rect">
              <a:avLst/>
            </a:prstGeom>
            <a:noFill/>
          </p:spPr>
          <p:txBody>
            <a:bodyPr wrap="none" rtlCol="0">
              <a:spAutoFit/>
            </a:bodyPr>
            <a:lstStyle/>
            <a:p>
              <a:r>
                <a:rPr lang="en-US" dirty="0" smtClean="0"/>
                <a:t>Na</a:t>
              </a:r>
              <a:r>
                <a:rPr lang="en-US" baseline="30000" dirty="0" smtClean="0"/>
                <a:t>+</a:t>
              </a:r>
              <a:endParaRPr lang="en-US" dirty="0"/>
            </a:p>
          </p:txBody>
        </p:sp>
        <p:cxnSp>
          <p:nvCxnSpPr>
            <p:cNvPr id="24" name="Shape 23"/>
            <p:cNvCxnSpPr/>
            <p:nvPr/>
          </p:nvCxnSpPr>
          <p:spPr>
            <a:xfrm rot="10800000" flipV="1">
              <a:off x="4636097" y="2623066"/>
              <a:ext cx="164503" cy="348734"/>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hape 24"/>
            <p:cNvCxnSpPr/>
            <p:nvPr/>
          </p:nvCxnSpPr>
          <p:spPr>
            <a:xfrm rot="10800000" flipV="1">
              <a:off x="7531697" y="4953000"/>
              <a:ext cx="164503" cy="348734"/>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hape 25"/>
            <p:cNvCxnSpPr/>
            <p:nvPr/>
          </p:nvCxnSpPr>
          <p:spPr>
            <a:xfrm rot="10800000" flipV="1">
              <a:off x="6096000" y="3810000"/>
              <a:ext cx="164503" cy="348734"/>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hape 26"/>
            <p:cNvCxnSpPr/>
            <p:nvPr/>
          </p:nvCxnSpPr>
          <p:spPr>
            <a:xfrm rot="10800000">
              <a:off x="4636097" y="3124200"/>
              <a:ext cx="164503" cy="260866"/>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hape 27"/>
            <p:cNvCxnSpPr/>
            <p:nvPr/>
          </p:nvCxnSpPr>
          <p:spPr>
            <a:xfrm rot="10800000">
              <a:off x="6083897" y="4343400"/>
              <a:ext cx="164503" cy="260866"/>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hape 28"/>
            <p:cNvCxnSpPr/>
            <p:nvPr/>
          </p:nvCxnSpPr>
          <p:spPr>
            <a:xfrm rot="10800000">
              <a:off x="7531697" y="5530333"/>
              <a:ext cx="164503" cy="260866"/>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5967847" y="2538506"/>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8114506" y="2628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6200000" flipH="1">
              <a:off x="7162800" y="2590800"/>
              <a:ext cx="457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165272" y="2295313"/>
              <a:ext cx="1752599" cy="234165"/>
            </a:xfrm>
            <a:prstGeom prst="rect">
              <a:avLst/>
            </a:prstGeom>
            <a:noFill/>
          </p:spPr>
          <p:txBody>
            <a:bodyPr wrap="square" rtlCol="0">
              <a:spAutoFit/>
            </a:bodyPr>
            <a:lstStyle/>
            <a:p>
              <a:r>
                <a:rPr lang="en-US" sz="1600" dirty="0" smtClean="0"/>
                <a:t>        Nodes of </a:t>
              </a:r>
              <a:r>
                <a:rPr lang="en-US" sz="1600" dirty="0" err="1" smtClean="0"/>
                <a:t>Ranvier</a:t>
              </a:r>
              <a:endParaRPr lang="en-US" sz="1600" dirty="0"/>
            </a:p>
          </p:txBody>
        </p:sp>
        <p:sp>
          <p:nvSpPr>
            <p:cNvPr id="34" name="TextBox 33"/>
            <p:cNvSpPr txBox="1"/>
            <p:nvPr/>
          </p:nvSpPr>
          <p:spPr>
            <a:xfrm>
              <a:off x="7737765" y="1870126"/>
              <a:ext cx="1212274" cy="537434"/>
            </a:xfrm>
            <a:prstGeom prst="rect">
              <a:avLst/>
            </a:prstGeom>
            <a:noFill/>
          </p:spPr>
          <p:txBody>
            <a:bodyPr wrap="square" rtlCol="0">
              <a:spAutoFit/>
            </a:bodyPr>
            <a:lstStyle/>
            <a:p>
              <a:pPr algn="ctr"/>
              <a:r>
                <a:rPr lang="en-US" sz="1600" dirty="0" smtClean="0"/>
                <a:t>Myelin Sheath (prevents K</a:t>
              </a:r>
              <a:r>
                <a:rPr lang="en-US" sz="1600" baseline="30000" dirty="0" smtClean="0"/>
                <a:t>+   </a:t>
              </a:r>
              <a:r>
                <a:rPr lang="en-US" sz="1600" dirty="0" smtClean="0"/>
                <a:t>leakage )</a:t>
              </a:r>
              <a:endParaRPr lang="en-US" sz="1600" dirty="0"/>
            </a:p>
          </p:txBody>
        </p:sp>
      </p:grpSp>
      <p:sp>
        <p:nvSpPr>
          <p:cNvPr id="44" name="TextBox 43"/>
          <p:cNvSpPr txBox="1"/>
          <p:nvPr/>
        </p:nvSpPr>
        <p:spPr>
          <a:xfrm>
            <a:off x="914400" y="1792069"/>
            <a:ext cx="2057400" cy="646331"/>
          </a:xfrm>
          <a:prstGeom prst="rect">
            <a:avLst/>
          </a:prstGeom>
          <a:noFill/>
        </p:spPr>
        <p:txBody>
          <a:bodyPr wrap="square" rtlCol="0">
            <a:spAutoFit/>
          </a:bodyPr>
          <a:lstStyle/>
          <a:p>
            <a:r>
              <a:rPr lang="en-US" dirty="0" smtClean="0"/>
              <a:t>Na</a:t>
            </a:r>
            <a:r>
              <a:rPr lang="en-US" baseline="30000" dirty="0" smtClean="0"/>
              <a:t>+</a:t>
            </a:r>
            <a:r>
              <a:rPr lang="en-US" dirty="0" smtClean="0"/>
              <a:t> channels open, generating an A.P.</a:t>
            </a:r>
          </a:p>
        </p:txBody>
      </p:sp>
      <p:cxnSp>
        <p:nvCxnSpPr>
          <p:cNvPr id="47" name="Straight Arrow Connector 46"/>
          <p:cNvCxnSpPr/>
          <p:nvPr/>
        </p:nvCxnSpPr>
        <p:spPr>
          <a:xfrm rot="10800000" flipV="1">
            <a:off x="2133602" y="2209800"/>
            <a:ext cx="1295399"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429000" y="1715869"/>
            <a:ext cx="2514600" cy="646331"/>
          </a:xfrm>
          <a:prstGeom prst="rect">
            <a:avLst/>
          </a:prstGeom>
          <a:noFill/>
        </p:spPr>
        <p:txBody>
          <a:bodyPr wrap="square" rtlCol="0">
            <a:spAutoFit/>
          </a:bodyPr>
          <a:lstStyle/>
          <a:p>
            <a:r>
              <a:rPr lang="en-US" dirty="0" smtClean="0"/>
              <a:t>Depolarization spread inside the axon very fast</a:t>
            </a:r>
          </a:p>
        </p:txBody>
      </p:sp>
      <p:sp>
        <p:nvSpPr>
          <p:cNvPr id="50" name="TextBox 49"/>
          <p:cNvSpPr txBox="1"/>
          <p:nvPr/>
        </p:nvSpPr>
        <p:spPr>
          <a:xfrm>
            <a:off x="4038600" y="3657600"/>
            <a:ext cx="2895600" cy="646331"/>
          </a:xfrm>
          <a:prstGeom prst="rect">
            <a:avLst/>
          </a:prstGeom>
          <a:noFill/>
        </p:spPr>
        <p:txBody>
          <a:bodyPr wrap="square" rtlCol="0">
            <a:spAutoFit/>
          </a:bodyPr>
          <a:lstStyle/>
          <a:p>
            <a:r>
              <a:rPr lang="en-US" dirty="0" smtClean="0"/>
              <a:t>Action potentials are generated at next node </a:t>
            </a:r>
          </a:p>
        </p:txBody>
      </p:sp>
      <p:sp>
        <p:nvSpPr>
          <p:cNvPr id="51" name="TextBox 50"/>
          <p:cNvSpPr txBox="1"/>
          <p:nvPr/>
        </p:nvSpPr>
        <p:spPr>
          <a:xfrm>
            <a:off x="6477000" y="4953000"/>
            <a:ext cx="2667000" cy="646331"/>
          </a:xfrm>
          <a:prstGeom prst="rect">
            <a:avLst/>
          </a:prstGeom>
          <a:noFill/>
        </p:spPr>
        <p:txBody>
          <a:bodyPr wrap="square" rtlCol="0">
            <a:spAutoFit/>
          </a:bodyPr>
          <a:lstStyle/>
          <a:p>
            <a:r>
              <a:rPr lang="en-US" dirty="0" smtClean="0"/>
              <a:t>Action potentials are again generated at next node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Synapse</a:t>
            </a:r>
            <a:endParaRPr lang="en-US" dirty="0"/>
          </a:p>
        </p:txBody>
      </p:sp>
      <p:sp>
        <p:nvSpPr>
          <p:cNvPr id="5" name="Content Placeholder 4"/>
          <p:cNvSpPr>
            <a:spLocks noGrp="1"/>
          </p:cNvSpPr>
          <p:nvPr>
            <p:ph idx="1"/>
          </p:nvPr>
        </p:nvSpPr>
        <p:spPr/>
        <p:txBody>
          <a:bodyPr>
            <a:normAutofit fontScale="85000" lnSpcReduction="20000"/>
          </a:bodyPr>
          <a:lstStyle/>
          <a:p>
            <a:r>
              <a:rPr lang="en-US" dirty="0" smtClean="0"/>
              <a:t>The synapse forms the functional connection between two neurons. It is a convenient window through which one neuron signals to another. </a:t>
            </a:r>
          </a:p>
          <a:p>
            <a:r>
              <a:rPr lang="en-US" dirty="0" smtClean="0"/>
              <a:t>The synapse is what makes the brain a </a:t>
            </a:r>
            <a:r>
              <a:rPr lang="en-US" i="1" dirty="0" smtClean="0"/>
              <a:t>network</a:t>
            </a:r>
            <a:r>
              <a:rPr lang="en-US" dirty="0" smtClean="0"/>
              <a:t> of neurons and not a mass of cells. </a:t>
            </a:r>
          </a:p>
          <a:p>
            <a:r>
              <a:rPr lang="en-US" dirty="0" smtClean="0"/>
              <a:t>Most importantly, it is the site of most learning and memory in the brain. It is now believed that whenever the brain learns something, the results of learning is somehow encoded in the properties of synapses. </a:t>
            </a:r>
          </a:p>
          <a:p>
            <a:r>
              <a:rPr lang="en-US" dirty="0" smtClean="0"/>
              <a:t>Recognition of the importance of the synapse in understanding brain function has led to a whole movement known as “Connectionism.”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fontScale="92500" lnSpcReduction="20000"/>
          </a:bodyPr>
          <a:lstStyle/>
          <a:p>
            <a:r>
              <a:rPr lang="en-US" dirty="0" smtClean="0"/>
              <a:t>The synapse is a special structure where all the </a:t>
            </a:r>
            <a:r>
              <a:rPr lang="en-US" dirty="0" err="1" smtClean="0"/>
              <a:t>neuro</a:t>
            </a:r>
            <a:r>
              <a:rPr lang="en-US" dirty="0" smtClean="0"/>
              <a:t>-chemical machinery for neuron to neuron signaling is concentrated.  </a:t>
            </a:r>
          </a:p>
          <a:p>
            <a:r>
              <a:rPr lang="en-US" dirty="0" smtClean="0"/>
              <a:t>Its design ensures that a signal released by a neuron has maximal effect on a target neuron with minimum attenuation. </a:t>
            </a:r>
          </a:p>
          <a:p>
            <a:r>
              <a:rPr lang="en-US" dirty="0" smtClean="0"/>
              <a:t>Based on the nature of signal used, synapses are classified as</a:t>
            </a:r>
          </a:p>
          <a:p>
            <a:pPr marL="571500" indent="-571500">
              <a:buAutoNum type="romanLcParenR"/>
            </a:pPr>
            <a:r>
              <a:rPr lang="en-US" dirty="0" smtClean="0"/>
              <a:t>electrical synapses </a:t>
            </a:r>
          </a:p>
          <a:p>
            <a:pPr marL="571500" indent="-571500">
              <a:buNone/>
            </a:pPr>
            <a:r>
              <a:rPr lang="en-US" dirty="0" smtClean="0"/>
              <a:t>ii)   chemical synapses. </a:t>
            </a:r>
          </a:p>
          <a:p>
            <a:endParaRPr lang="en-US" dirty="0"/>
          </a:p>
        </p:txBody>
      </p:sp>
      <p:sp>
        <p:nvSpPr>
          <p:cNvPr id="25604" name="AutoShape 4" descr="Synapse Illustration unlabeled.svg"/>
          <p:cNvSpPr>
            <a:spLocks noChangeAspect="1" noChangeArrowheads="1"/>
          </p:cNvSpPr>
          <p:nvPr/>
        </p:nvSpPr>
        <p:spPr bwMode="auto">
          <a:xfrm>
            <a:off x="0" y="0"/>
            <a:ext cx="3810000" cy="24574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Electrical Synapse</a:t>
            </a:r>
            <a:endParaRPr lang="en-US" dirty="0"/>
          </a:p>
        </p:txBody>
      </p:sp>
      <p:sp>
        <p:nvSpPr>
          <p:cNvPr id="3" name="Content Placeholder 2"/>
          <p:cNvSpPr>
            <a:spLocks noGrp="1"/>
          </p:cNvSpPr>
          <p:nvPr>
            <p:ph sz="half" idx="1"/>
          </p:nvPr>
        </p:nvSpPr>
        <p:spPr/>
        <p:txBody>
          <a:bodyPr>
            <a:normAutofit fontScale="85000" lnSpcReduction="20000"/>
          </a:bodyPr>
          <a:lstStyle/>
          <a:p>
            <a:r>
              <a:rPr lang="en-US" dirty="0" smtClean="0"/>
              <a:t>Electrical synapses are direct cell-to-cell contacts. </a:t>
            </a:r>
          </a:p>
          <a:p>
            <a:r>
              <a:rPr lang="en-US" dirty="0" smtClean="0"/>
              <a:t>They are mediated by gap junctions, which form corridors that directly connect </a:t>
            </a:r>
            <a:r>
              <a:rPr lang="en-US" dirty="0" err="1" smtClean="0"/>
              <a:t>cytosols</a:t>
            </a:r>
            <a:r>
              <a:rPr lang="en-US" dirty="0" smtClean="0"/>
              <a:t> of two neurons. </a:t>
            </a:r>
          </a:p>
          <a:p>
            <a:r>
              <a:rPr lang="en-US" dirty="0" smtClean="0"/>
              <a:t>These corridors can permit passage of ions and small molecules. Thus two neurons coupled by gap junctions can electrically signal to each other by exchange of ions.</a:t>
            </a:r>
          </a:p>
          <a:p>
            <a:endParaRPr lang="en-US" dirty="0" smtClean="0"/>
          </a:p>
          <a:p>
            <a:endParaRPr lang="en-US" dirty="0"/>
          </a:p>
        </p:txBody>
      </p:sp>
      <p:pic>
        <p:nvPicPr>
          <p:cNvPr id="5" name="Content Placeholder 4" descr="Gap_cell_junction_en.svg.png"/>
          <p:cNvPicPr>
            <a:picLocks noGrp="1" noChangeAspect="1"/>
          </p:cNvPicPr>
          <p:nvPr>
            <p:ph sz="half" idx="2"/>
          </p:nvPr>
        </p:nvPicPr>
        <p:blipFill>
          <a:blip r:embed="rId2"/>
          <a:stretch>
            <a:fillRect/>
          </a:stretch>
        </p:blipFill>
        <p:spPr>
          <a:xfrm>
            <a:off x="4648200" y="2444120"/>
            <a:ext cx="4038600" cy="2838123"/>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fontScale="92500" lnSpcReduction="10000"/>
          </a:bodyPr>
          <a:lstStyle/>
          <a:p>
            <a:r>
              <a:rPr lang="en-US" dirty="0" smtClean="0"/>
              <a:t>Electrical synapses are typically bidirectional i.e., signal propagates in both directions (from neuron A to neuron B and back). </a:t>
            </a:r>
          </a:p>
          <a:p>
            <a:r>
              <a:rPr lang="en-US" dirty="0" smtClean="0"/>
              <a:t>This is because the electrical synapses may be simply regarded as a passive conductance that links the membrane voltages of two neurons.</a:t>
            </a:r>
          </a:p>
          <a:p>
            <a:r>
              <a:rPr lang="en-US" dirty="0" smtClean="0"/>
              <a:t>There are, however, rectifying gap junctions in which conductance is greater in one direction than the other, analogous to a diode in electronic circuits. </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Chemical Synapse</a:t>
            </a:r>
            <a:endParaRPr lang="en-US" dirty="0"/>
          </a:p>
        </p:txBody>
      </p:sp>
      <p:sp>
        <p:nvSpPr>
          <p:cNvPr id="3" name="Content Placeholder 2"/>
          <p:cNvSpPr>
            <a:spLocks noGrp="1"/>
          </p:cNvSpPr>
          <p:nvPr>
            <p:ph sz="half" idx="1"/>
          </p:nvPr>
        </p:nvSpPr>
        <p:spPr/>
        <p:txBody>
          <a:bodyPr/>
          <a:lstStyle/>
          <a:p>
            <a:r>
              <a:rPr lang="en-US" dirty="0" smtClean="0"/>
              <a:t>In a chemical synapse, signaling is mediated by a chemical messenger that </a:t>
            </a:r>
            <a:r>
              <a:rPr lang="en-US" dirty="0" err="1" smtClean="0"/>
              <a:t>transduces</a:t>
            </a:r>
            <a:r>
              <a:rPr lang="en-US" dirty="0" smtClean="0"/>
              <a:t> electrical changes in one neuron and translates it into appropriate electrical changes in a target neuron. </a:t>
            </a:r>
          </a:p>
        </p:txBody>
      </p:sp>
      <p:pic>
        <p:nvPicPr>
          <p:cNvPr id="5" name="Content Placeholder 4" descr="Chemical_synapse_schema_cropped.jpg"/>
          <p:cNvPicPr>
            <a:picLocks noGrp="1" noChangeAspect="1"/>
          </p:cNvPicPr>
          <p:nvPr>
            <p:ph sz="half" idx="2"/>
          </p:nvPr>
        </p:nvPicPr>
        <p:blipFill>
          <a:blip r:embed="rId2"/>
          <a:stretch>
            <a:fillRect/>
          </a:stretch>
        </p:blipFill>
        <p:spPr>
          <a:xfrm>
            <a:off x="4850314" y="1600200"/>
            <a:ext cx="3634371" cy="4525963"/>
          </a:xfr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Some terminology is in required to understand a chemical synapse. </a:t>
            </a:r>
          </a:p>
          <a:p>
            <a:r>
              <a:rPr lang="en-US" dirty="0" smtClean="0"/>
              <a:t>Transmission across a chemical synapse is unidirectional proceeding from the </a:t>
            </a:r>
            <a:r>
              <a:rPr lang="en-US" i="1" dirty="0" err="1" smtClean="0"/>
              <a:t>presynaptic</a:t>
            </a:r>
            <a:r>
              <a:rPr lang="en-US" dirty="0" smtClean="0"/>
              <a:t> neuron to the </a:t>
            </a:r>
            <a:r>
              <a:rPr lang="en-US" i="1" dirty="0" smtClean="0"/>
              <a:t>postsynaptic</a:t>
            </a:r>
            <a:r>
              <a:rPr lang="en-US" dirty="0" smtClean="0"/>
              <a:t> neuron. </a:t>
            </a:r>
          </a:p>
          <a:p>
            <a:r>
              <a:rPr lang="en-US" dirty="0" smtClean="0"/>
              <a:t>Synapse is simply a site where the axon terminal of the </a:t>
            </a:r>
            <a:r>
              <a:rPr lang="en-US" dirty="0" err="1" smtClean="0"/>
              <a:t>presynaptic</a:t>
            </a:r>
            <a:r>
              <a:rPr lang="en-US" dirty="0" smtClean="0"/>
              <a:t> neuron, known as the </a:t>
            </a:r>
            <a:r>
              <a:rPr lang="en-US" dirty="0" err="1" smtClean="0"/>
              <a:t>presynaptic</a:t>
            </a:r>
            <a:r>
              <a:rPr lang="en-US" dirty="0" smtClean="0"/>
              <a:t> terminal, and an appropriate part of the postsynaptic neuron, known as the postsynaptic terminal, are held in close proximity.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pre- and post- synaptic terminals have no physical contact and are separated by a gap known as the </a:t>
            </a:r>
            <a:r>
              <a:rPr lang="en-US" i="1" dirty="0" smtClean="0"/>
              <a:t>synaptic cleft.</a:t>
            </a:r>
            <a:r>
              <a:rPr lang="en-US" dirty="0" smtClean="0"/>
              <a:t> </a:t>
            </a:r>
          </a:p>
          <a:p>
            <a:r>
              <a:rPr lang="en-US" dirty="0" smtClean="0"/>
              <a:t>The cleft is rather narrow with a gap of only about 20 nm. </a:t>
            </a:r>
          </a:p>
          <a:p>
            <a:r>
              <a:rPr lang="en-US" dirty="0" smtClean="0"/>
              <a:t>Such close apposition of the pre- and post-synaptic terminals in a synapse makes possible a reliable transmission with minimal loss.</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Neurotransmission	 </a:t>
            </a:r>
            <a:endParaRPr lang="en-US" dirty="0"/>
          </a:p>
        </p:txBody>
      </p:sp>
      <p:sp>
        <p:nvSpPr>
          <p:cNvPr id="3" name="Content Placeholder 2"/>
          <p:cNvSpPr>
            <a:spLocks noGrp="1"/>
          </p:cNvSpPr>
          <p:nvPr>
            <p:ph idx="1"/>
          </p:nvPr>
        </p:nvSpPr>
        <p:spPr/>
        <p:txBody>
          <a:bodyPr/>
          <a:lstStyle/>
          <a:p>
            <a:r>
              <a:rPr lang="en-US" dirty="0" smtClean="0"/>
              <a:t>Key Players:</a:t>
            </a:r>
          </a:p>
          <a:p>
            <a:pPr lvl="1"/>
            <a:r>
              <a:rPr lang="en-US" dirty="0" smtClean="0"/>
              <a:t>Neurotransmitter</a:t>
            </a:r>
          </a:p>
          <a:p>
            <a:pPr lvl="1"/>
            <a:r>
              <a:rPr lang="en-US" dirty="0" smtClean="0"/>
              <a:t>Receptor</a:t>
            </a:r>
          </a:p>
          <a:p>
            <a:pPr lvl="1"/>
            <a:r>
              <a:rPr lang="en-US" dirty="0" smtClean="0"/>
              <a:t>Ion Channel</a:t>
            </a:r>
            <a:endParaRPr lang="en-US" dirty="0"/>
          </a:p>
        </p:txBody>
      </p:sp>
    </p:spTree>
    <p:extLst>
      <p:ext uri="{BB962C8B-B14F-4D97-AF65-F5344CB8AC3E}">
        <p14:creationId xmlns:p14="http://schemas.microsoft.com/office/powerpoint/2010/main" val="2931215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Block diagram representation</a:t>
            </a:r>
            <a:endParaRPr lang="en-US" dirty="0"/>
          </a:p>
        </p:txBody>
      </p:sp>
      <p:grpSp>
        <p:nvGrpSpPr>
          <p:cNvPr id="4" name="Group 3"/>
          <p:cNvGrpSpPr/>
          <p:nvPr/>
        </p:nvGrpSpPr>
        <p:grpSpPr>
          <a:xfrm>
            <a:off x="990600" y="2667000"/>
            <a:ext cx="7210523" cy="2514600"/>
            <a:chOff x="873620" y="3561522"/>
            <a:chExt cx="7210523" cy="2514600"/>
          </a:xfrm>
        </p:grpSpPr>
        <p:sp>
          <p:nvSpPr>
            <p:cNvPr id="5" name="Rectangle 4"/>
            <p:cNvSpPr>
              <a:spLocks noChangeArrowheads="1"/>
            </p:cNvSpPr>
            <p:nvPr/>
          </p:nvSpPr>
          <p:spPr bwMode="auto">
            <a:xfrm>
              <a:off x="3159620" y="4323522"/>
              <a:ext cx="1905000" cy="1752600"/>
            </a:xfrm>
            <a:prstGeom prst="rect">
              <a:avLst/>
            </a:prstGeom>
            <a:solidFill>
              <a:schemeClr val="accent1"/>
            </a:solidFill>
            <a:ln w="12700" cap="sq">
              <a:solidFill>
                <a:schemeClr val="tx1"/>
              </a:solidFill>
              <a:miter lim="800000"/>
              <a:headEnd type="none" w="sm" len="sm"/>
              <a:tailEnd type="none" w="sm" len="sm"/>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Neuron</a:t>
              </a:r>
              <a:endParaRPr lang="en-US" dirty="0"/>
            </a:p>
          </p:txBody>
        </p:sp>
        <p:sp>
          <p:nvSpPr>
            <p:cNvPr id="6" name="Line 4"/>
            <p:cNvSpPr>
              <a:spLocks noChangeShapeType="1"/>
            </p:cNvSpPr>
            <p:nvPr/>
          </p:nvSpPr>
          <p:spPr bwMode="auto">
            <a:xfrm>
              <a:off x="2016620" y="4780722"/>
              <a:ext cx="1143000" cy="0"/>
            </a:xfrm>
            <a:prstGeom prst="line">
              <a:avLst/>
            </a:prstGeom>
            <a:noFill/>
            <a:ln w="12700">
              <a:solidFill>
                <a:schemeClr val="tx1"/>
              </a:solidFill>
              <a:round/>
              <a:headEnd type="none" w="sm" len="sm"/>
              <a:tailEnd type="triangl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Line 5"/>
            <p:cNvSpPr>
              <a:spLocks noChangeShapeType="1"/>
            </p:cNvSpPr>
            <p:nvPr/>
          </p:nvSpPr>
          <p:spPr bwMode="auto">
            <a:xfrm>
              <a:off x="2016620" y="5237922"/>
              <a:ext cx="1143000" cy="0"/>
            </a:xfrm>
            <a:prstGeom prst="line">
              <a:avLst/>
            </a:prstGeom>
            <a:noFill/>
            <a:ln w="12700" cap="sq">
              <a:solidFill>
                <a:schemeClr val="tx1"/>
              </a:solidFill>
              <a:round/>
              <a:headEnd type="none" w="sm" len="sm"/>
              <a:tailEnd type="triangl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Line 6"/>
            <p:cNvSpPr>
              <a:spLocks noChangeShapeType="1"/>
            </p:cNvSpPr>
            <p:nvPr/>
          </p:nvSpPr>
          <p:spPr bwMode="auto">
            <a:xfrm>
              <a:off x="2016620" y="5771322"/>
              <a:ext cx="1143000" cy="0"/>
            </a:xfrm>
            <a:prstGeom prst="line">
              <a:avLst/>
            </a:prstGeom>
            <a:noFill/>
            <a:ln w="12700" cap="sq">
              <a:solidFill>
                <a:schemeClr val="tx1"/>
              </a:solidFill>
              <a:round/>
              <a:headEnd type="none" w="sm" len="sm"/>
              <a:tailEnd type="triangl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Line 8"/>
            <p:cNvSpPr>
              <a:spLocks noChangeShapeType="1"/>
            </p:cNvSpPr>
            <p:nvPr/>
          </p:nvSpPr>
          <p:spPr bwMode="auto">
            <a:xfrm>
              <a:off x="5064620" y="5237922"/>
              <a:ext cx="838200" cy="0"/>
            </a:xfrm>
            <a:prstGeom prst="line">
              <a:avLst/>
            </a:prstGeom>
            <a:noFill/>
            <a:ln w="12700" cap="sq">
              <a:solidFill>
                <a:schemeClr val="tx1"/>
              </a:solidFill>
              <a:round/>
              <a:headEnd type="none" w="sm" len="sm"/>
              <a:tailEnd type="triangl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Line 9"/>
            <p:cNvSpPr>
              <a:spLocks noChangeShapeType="1"/>
            </p:cNvSpPr>
            <p:nvPr/>
          </p:nvSpPr>
          <p:spPr bwMode="auto">
            <a:xfrm flipV="1">
              <a:off x="5826620" y="4780722"/>
              <a:ext cx="990600" cy="457200"/>
            </a:xfrm>
            <a:prstGeom prst="line">
              <a:avLst/>
            </a:prstGeom>
            <a:noFill/>
            <a:ln w="12700" cap="sq">
              <a:solidFill>
                <a:schemeClr val="tx1"/>
              </a:solidFill>
              <a:round/>
              <a:headEnd type="none" w="sm" len="sm"/>
              <a:tailEnd type="triangl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Line 10"/>
            <p:cNvSpPr>
              <a:spLocks noChangeShapeType="1"/>
            </p:cNvSpPr>
            <p:nvPr/>
          </p:nvSpPr>
          <p:spPr bwMode="auto">
            <a:xfrm>
              <a:off x="5826620" y="5237922"/>
              <a:ext cx="990600" cy="0"/>
            </a:xfrm>
            <a:prstGeom prst="line">
              <a:avLst/>
            </a:prstGeom>
            <a:noFill/>
            <a:ln w="12700" cap="sq">
              <a:solidFill>
                <a:schemeClr val="tx1"/>
              </a:solidFill>
              <a:round/>
              <a:headEnd type="none" w="sm" len="sm"/>
              <a:tailEnd type="triangl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Line 11"/>
            <p:cNvSpPr>
              <a:spLocks noChangeShapeType="1"/>
            </p:cNvSpPr>
            <p:nvPr/>
          </p:nvSpPr>
          <p:spPr bwMode="auto">
            <a:xfrm>
              <a:off x="5826620" y="5237922"/>
              <a:ext cx="990600" cy="381000"/>
            </a:xfrm>
            <a:prstGeom prst="line">
              <a:avLst/>
            </a:prstGeom>
            <a:noFill/>
            <a:ln w="12700" cap="sq">
              <a:solidFill>
                <a:schemeClr val="tx1"/>
              </a:solidFill>
              <a:round/>
              <a:headEnd type="none" w="sm" len="sm"/>
              <a:tailEnd type="triangl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 name="Text Box 12"/>
            <p:cNvSpPr txBox="1">
              <a:spLocks noChangeArrowheads="1"/>
            </p:cNvSpPr>
            <p:nvPr/>
          </p:nvSpPr>
          <p:spPr bwMode="auto">
            <a:xfrm>
              <a:off x="6131420" y="3637722"/>
              <a:ext cx="1828800" cy="369332"/>
            </a:xfrm>
            <a:prstGeom prst="rect">
              <a:avLst/>
            </a:prstGeom>
            <a:noFill/>
            <a:ln w="12700" cap="sq">
              <a:noFill/>
              <a:miter lim="800000"/>
              <a:headEnd type="none" w="sm" len="sm"/>
              <a:tailEnd type="none" w="sm" len="sm"/>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Axon collaterals</a:t>
              </a:r>
              <a:endParaRPr lang="en-US" dirty="0"/>
            </a:p>
          </p:txBody>
        </p:sp>
        <p:sp>
          <p:nvSpPr>
            <p:cNvPr id="14" name="Line 13"/>
            <p:cNvSpPr>
              <a:spLocks noChangeShapeType="1"/>
            </p:cNvSpPr>
            <p:nvPr/>
          </p:nvSpPr>
          <p:spPr bwMode="auto">
            <a:xfrm flipH="1">
              <a:off x="5445620" y="4094922"/>
              <a:ext cx="304800" cy="1066800"/>
            </a:xfrm>
            <a:prstGeom prst="line">
              <a:avLst/>
            </a:prstGeom>
            <a:noFill/>
            <a:ln w="12700" cap="sq">
              <a:solidFill>
                <a:schemeClr val="tx1"/>
              </a:solidFill>
              <a:round/>
              <a:headEnd type="none" w="sm" len="sm"/>
              <a:tailEnd type="triangl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 name="Line 21"/>
            <p:cNvSpPr>
              <a:spLocks noChangeShapeType="1"/>
            </p:cNvSpPr>
            <p:nvPr/>
          </p:nvSpPr>
          <p:spPr bwMode="auto">
            <a:xfrm flipV="1">
              <a:off x="6360020" y="3942522"/>
              <a:ext cx="152400" cy="990600"/>
            </a:xfrm>
            <a:prstGeom prst="line">
              <a:avLst/>
            </a:prstGeom>
            <a:noFill/>
            <a:ln w="12700" cap="sq">
              <a:solidFill>
                <a:schemeClr val="tx1"/>
              </a:solidFill>
              <a:round/>
              <a:headEnd type="triangle" w="med" len="med"/>
              <a:tailEnd type="non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Text Box 12"/>
            <p:cNvSpPr txBox="1">
              <a:spLocks noChangeArrowheads="1"/>
            </p:cNvSpPr>
            <p:nvPr/>
          </p:nvSpPr>
          <p:spPr bwMode="auto">
            <a:xfrm>
              <a:off x="1483220" y="3561522"/>
              <a:ext cx="1828800" cy="369332"/>
            </a:xfrm>
            <a:prstGeom prst="rect">
              <a:avLst/>
            </a:prstGeom>
            <a:noFill/>
            <a:ln w="12700" cap="sq">
              <a:noFill/>
              <a:miter lim="800000"/>
              <a:headEnd type="none" w="sm" len="sm"/>
              <a:tailEnd type="none" w="sm" len="sm"/>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dendrites</a:t>
              </a:r>
              <a:endParaRPr lang="en-US" dirty="0"/>
            </a:p>
          </p:txBody>
        </p:sp>
        <p:sp>
          <p:nvSpPr>
            <p:cNvPr id="17" name="Line 13"/>
            <p:cNvSpPr>
              <a:spLocks noChangeShapeType="1"/>
            </p:cNvSpPr>
            <p:nvPr/>
          </p:nvSpPr>
          <p:spPr bwMode="auto">
            <a:xfrm>
              <a:off x="2169020" y="3942522"/>
              <a:ext cx="457200" cy="762000"/>
            </a:xfrm>
            <a:prstGeom prst="line">
              <a:avLst/>
            </a:prstGeom>
            <a:noFill/>
            <a:ln w="12700" cap="sq">
              <a:solidFill>
                <a:schemeClr val="tx1"/>
              </a:solidFill>
              <a:round/>
              <a:headEnd type="none" w="sm" len="sm"/>
              <a:tailEnd type="triangl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Line 13"/>
            <p:cNvSpPr>
              <a:spLocks noChangeShapeType="1"/>
            </p:cNvSpPr>
            <p:nvPr/>
          </p:nvSpPr>
          <p:spPr bwMode="auto">
            <a:xfrm>
              <a:off x="2092820" y="3942522"/>
              <a:ext cx="304800" cy="1752600"/>
            </a:xfrm>
            <a:prstGeom prst="line">
              <a:avLst/>
            </a:prstGeom>
            <a:noFill/>
            <a:ln w="12700" cap="sq">
              <a:solidFill>
                <a:schemeClr val="tx1"/>
              </a:solidFill>
              <a:round/>
              <a:headEnd type="none" w="sm" len="sm"/>
              <a:tailEnd type="triangl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TextBox 21"/>
            <p:cNvSpPr txBox="1"/>
            <p:nvPr/>
          </p:nvSpPr>
          <p:spPr>
            <a:xfrm>
              <a:off x="873620" y="5161722"/>
              <a:ext cx="78739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Inputs</a:t>
              </a:r>
              <a:endParaRPr lang="en-US" b="1" dirty="0"/>
            </a:p>
          </p:txBody>
        </p:sp>
        <p:sp>
          <p:nvSpPr>
            <p:cNvPr id="20" name="TextBox 22"/>
            <p:cNvSpPr txBox="1"/>
            <p:nvPr/>
          </p:nvSpPr>
          <p:spPr>
            <a:xfrm>
              <a:off x="7122020" y="5009322"/>
              <a:ext cx="96212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Outputs</a:t>
              </a:r>
              <a:endParaRPr lang="en-US" b="1" dirty="0"/>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Neurotransmitter (NTs)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electrical signal at the end of Axon gets transmitted </a:t>
            </a:r>
            <a:r>
              <a:rPr lang="en-US" dirty="0"/>
              <a:t>across the synapse </a:t>
            </a:r>
            <a:r>
              <a:rPr lang="en-US" dirty="0" smtClean="0"/>
              <a:t>by exchange </a:t>
            </a:r>
            <a:r>
              <a:rPr lang="en-US" dirty="0"/>
              <a:t>of chemicals. </a:t>
            </a:r>
            <a:endParaRPr lang="en-US" dirty="0" smtClean="0"/>
          </a:p>
          <a:p>
            <a:pPr lvl="1"/>
            <a:r>
              <a:rPr lang="en-US" dirty="0" smtClean="0"/>
              <a:t>Dale’s Principle: Only a single NT is released at Synapse; </a:t>
            </a:r>
          </a:p>
          <a:p>
            <a:pPr lvl="1"/>
            <a:r>
              <a:rPr lang="en-US" dirty="0" smtClean="0"/>
              <a:t>The Dale’s Principle was proved false. </a:t>
            </a:r>
            <a:r>
              <a:rPr lang="en-US" i="1" dirty="0" err="1" smtClean="0"/>
              <a:t>Cotransmission</a:t>
            </a:r>
            <a:r>
              <a:rPr lang="en-US" i="1" dirty="0" smtClean="0"/>
              <a:t> </a:t>
            </a:r>
            <a:r>
              <a:rPr lang="en-US" dirty="0" smtClean="0"/>
              <a:t> of multiple NTs was stated by </a:t>
            </a:r>
            <a:r>
              <a:rPr lang="en-US" dirty="0"/>
              <a:t>Sir John </a:t>
            </a:r>
            <a:r>
              <a:rPr lang="en-US" dirty="0" smtClean="0"/>
              <a:t>Eccles.</a:t>
            </a:r>
          </a:p>
          <a:p>
            <a:pPr marL="457200" lvl="1" indent="0">
              <a:buNone/>
            </a:pPr>
            <a:endParaRPr lang="en-US" dirty="0" smtClean="0"/>
          </a:p>
          <a:p>
            <a:r>
              <a:rPr lang="en-US" dirty="0" smtClean="0"/>
              <a:t>A </a:t>
            </a:r>
            <a:r>
              <a:rPr lang="en-US" dirty="0"/>
              <a:t>special substance, known as the neurotransmitter, is released from the terminal, by exocytosis. </a:t>
            </a:r>
            <a:endParaRPr lang="en-US" dirty="0" smtClean="0"/>
          </a:p>
        </p:txBody>
      </p:sp>
    </p:spTree>
    <p:extLst>
      <p:ext uri="{BB962C8B-B14F-4D97-AF65-F5344CB8AC3E}">
        <p14:creationId xmlns:p14="http://schemas.microsoft.com/office/powerpoint/2010/main" val="22748825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Synaptic Potential</a:t>
            </a:r>
            <a:endParaRPr lang="en-US" dirty="0"/>
          </a:p>
        </p:txBody>
      </p:sp>
      <p:sp>
        <p:nvSpPr>
          <p:cNvPr id="3" name="Content Placeholder 2"/>
          <p:cNvSpPr>
            <a:spLocks noGrp="1"/>
          </p:cNvSpPr>
          <p:nvPr>
            <p:ph idx="1"/>
          </p:nvPr>
        </p:nvSpPr>
        <p:spPr/>
        <p:txBody>
          <a:bodyPr>
            <a:normAutofit lnSpcReduction="10000"/>
          </a:bodyPr>
          <a:lstStyle/>
          <a:p>
            <a:r>
              <a:rPr lang="en-US" dirty="0" smtClean="0"/>
              <a:t>The release of NTs is probabilistic and every AP need not produce a Post Synaptic Potential (PSP).</a:t>
            </a:r>
          </a:p>
          <a:p>
            <a:r>
              <a:rPr lang="en-US" dirty="0" smtClean="0"/>
              <a:t>A change by the modification in the local voltage in the Post Synaptic Terminal, is </a:t>
            </a:r>
            <a:r>
              <a:rPr lang="en-US" dirty="0"/>
              <a:t>known as the </a:t>
            </a:r>
            <a:r>
              <a:rPr lang="en-US" dirty="0" smtClean="0"/>
              <a:t>Post </a:t>
            </a:r>
            <a:r>
              <a:rPr lang="en-US" dirty="0"/>
              <a:t>Synaptic Potential </a:t>
            </a:r>
            <a:r>
              <a:rPr lang="en-US" dirty="0" smtClean="0"/>
              <a:t>(PSP</a:t>
            </a:r>
            <a:r>
              <a:rPr lang="en-US" dirty="0"/>
              <a:t>). </a:t>
            </a:r>
            <a:endParaRPr lang="en-US" dirty="0" smtClean="0"/>
          </a:p>
          <a:p>
            <a:r>
              <a:rPr lang="en-US" dirty="0" smtClean="0"/>
              <a:t>This PSP can be</a:t>
            </a:r>
          </a:p>
          <a:p>
            <a:pPr lvl="1"/>
            <a:r>
              <a:rPr lang="en-US" dirty="0" smtClean="0"/>
              <a:t>Excitatory by increase in the local voltage(EPSP)</a:t>
            </a:r>
          </a:p>
          <a:p>
            <a:pPr lvl="1"/>
            <a:r>
              <a:rPr lang="en-US" dirty="0" smtClean="0"/>
              <a:t>Inhibitory by decrease in the local voltage(IPSP)</a:t>
            </a:r>
          </a:p>
          <a:p>
            <a:pPr lvl="1"/>
            <a:endParaRPr lang="en-US" dirty="0" smtClean="0"/>
          </a:p>
        </p:txBody>
      </p:sp>
    </p:spTree>
    <p:extLst>
      <p:ext uri="{BB962C8B-B14F-4D97-AF65-F5344CB8AC3E}">
        <p14:creationId xmlns:p14="http://schemas.microsoft.com/office/powerpoint/2010/main" val="17650271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Neurotransmitters (NTs)</a:t>
            </a:r>
            <a:endParaRPr lang="en-US" dirty="0"/>
          </a:p>
        </p:txBody>
      </p:sp>
      <p:sp>
        <p:nvSpPr>
          <p:cNvPr id="3" name="Content Placeholder 2"/>
          <p:cNvSpPr>
            <a:spLocks noGrp="1"/>
          </p:cNvSpPr>
          <p:nvPr>
            <p:ph idx="1"/>
          </p:nvPr>
        </p:nvSpPr>
        <p:spPr/>
        <p:txBody>
          <a:bodyPr>
            <a:normAutofit lnSpcReduction="10000"/>
          </a:bodyPr>
          <a:lstStyle/>
          <a:p>
            <a:r>
              <a:rPr lang="en-US" dirty="0" smtClean="0"/>
              <a:t>Based on speed, scope, spatial extent of action</a:t>
            </a:r>
          </a:p>
          <a:p>
            <a:r>
              <a:rPr lang="en-US" dirty="0" smtClean="0"/>
              <a:t>Based on effect in Post Synaptic membrane:</a:t>
            </a:r>
          </a:p>
          <a:p>
            <a:pPr lvl="1"/>
            <a:r>
              <a:rPr lang="en-US" dirty="0" smtClean="0"/>
              <a:t>Excitatory NTs  (ex: Glutamate)</a:t>
            </a:r>
          </a:p>
          <a:p>
            <a:pPr lvl="1"/>
            <a:r>
              <a:rPr lang="en-US" dirty="0" smtClean="0"/>
              <a:t>Inhibitory NTs  (ex: Gamma </a:t>
            </a:r>
            <a:r>
              <a:rPr lang="en-US" dirty="0" err="1" smtClean="0"/>
              <a:t>Aminobutyric</a:t>
            </a:r>
            <a:r>
              <a:rPr lang="en-US" dirty="0" smtClean="0"/>
              <a:t> Acid ,GABA).</a:t>
            </a:r>
          </a:p>
          <a:p>
            <a:r>
              <a:rPr lang="en-US" dirty="0" smtClean="0"/>
              <a:t>In terms of Chemistry:</a:t>
            </a:r>
          </a:p>
          <a:p>
            <a:pPr lvl="1"/>
            <a:r>
              <a:rPr lang="en-US" dirty="0" smtClean="0"/>
              <a:t>1) Amino acids, 2) biogenic amines, and 3) neuropeptides and Others</a:t>
            </a:r>
          </a:p>
          <a:p>
            <a:endParaRPr lang="en-US" dirty="0" smtClean="0"/>
          </a:p>
          <a:p>
            <a:pPr marL="457200" lvl="1" indent="0">
              <a:buNone/>
            </a:pPr>
            <a:endParaRPr lang="en-US" dirty="0" smtClean="0"/>
          </a:p>
        </p:txBody>
      </p:sp>
    </p:spTree>
    <p:extLst>
      <p:ext uri="{BB962C8B-B14F-4D97-AF65-F5344CB8AC3E}">
        <p14:creationId xmlns:p14="http://schemas.microsoft.com/office/powerpoint/2010/main" val="192066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Line 3"/>
          <p:cNvSpPr>
            <a:spLocks noChangeShapeType="1"/>
          </p:cNvSpPr>
          <p:nvPr/>
        </p:nvSpPr>
        <p:spPr bwMode="auto">
          <a:xfrm>
            <a:off x="2514600" y="3924300"/>
            <a:ext cx="1447800" cy="0"/>
          </a:xfrm>
          <a:prstGeom prst="line">
            <a:avLst/>
          </a:prstGeom>
          <a:noFill/>
          <a:ln w="12700" cap="sq">
            <a:solidFill>
              <a:schemeClr val="tx1"/>
            </a:solidFill>
            <a:round/>
            <a:headEnd type="none" w="sm" len="sm"/>
            <a:tailEnd type="none" w="sm" len="sm"/>
          </a:ln>
        </p:spPr>
        <p:txBody>
          <a:bodyPr wrap="none"/>
          <a:lstStyle/>
          <a:p>
            <a:endParaRPr lang="en-US"/>
          </a:p>
        </p:txBody>
      </p:sp>
      <p:sp>
        <p:nvSpPr>
          <p:cNvPr id="5" name="Oval 4"/>
          <p:cNvSpPr>
            <a:spLocks noChangeArrowheads="1"/>
          </p:cNvSpPr>
          <p:nvPr/>
        </p:nvSpPr>
        <p:spPr bwMode="auto">
          <a:xfrm>
            <a:off x="3962400" y="3467100"/>
            <a:ext cx="457200" cy="9144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en-US"/>
          </a:p>
        </p:txBody>
      </p:sp>
      <p:sp>
        <p:nvSpPr>
          <p:cNvPr id="6" name="Oval 5"/>
          <p:cNvSpPr>
            <a:spLocks noChangeArrowheads="1"/>
          </p:cNvSpPr>
          <p:nvPr/>
        </p:nvSpPr>
        <p:spPr bwMode="auto">
          <a:xfrm>
            <a:off x="4800600" y="3467100"/>
            <a:ext cx="457200" cy="9144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en-US"/>
          </a:p>
        </p:txBody>
      </p:sp>
      <p:sp>
        <p:nvSpPr>
          <p:cNvPr id="7" name="Line 6"/>
          <p:cNvSpPr>
            <a:spLocks noChangeShapeType="1"/>
          </p:cNvSpPr>
          <p:nvPr/>
        </p:nvSpPr>
        <p:spPr bwMode="auto">
          <a:xfrm>
            <a:off x="5257800" y="3924300"/>
            <a:ext cx="2743200" cy="0"/>
          </a:xfrm>
          <a:prstGeom prst="line">
            <a:avLst/>
          </a:prstGeom>
          <a:noFill/>
          <a:ln w="12700" cap="sq">
            <a:solidFill>
              <a:schemeClr val="tx1"/>
            </a:solidFill>
            <a:round/>
            <a:headEnd type="none" w="sm" len="sm"/>
            <a:tailEnd type="none" w="sm" len="sm"/>
          </a:ln>
        </p:spPr>
        <p:txBody>
          <a:bodyPr wrap="none"/>
          <a:lstStyle/>
          <a:p>
            <a:endParaRPr lang="en-US"/>
          </a:p>
        </p:txBody>
      </p:sp>
      <p:sp>
        <p:nvSpPr>
          <p:cNvPr id="8" name="AutoShape 7"/>
          <p:cNvSpPr>
            <a:spLocks noChangeArrowheads="1"/>
          </p:cNvSpPr>
          <p:nvPr/>
        </p:nvSpPr>
        <p:spPr bwMode="auto">
          <a:xfrm>
            <a:off x="2514600" y="3009900"/>
            <a:ext cx="152400" cy="914400"/>
          </a:xfrm>
          <a:prstGeom prst="triangle">
            <a:avLst>
              <a:gd name="adj" fmla="val 50000"/>
            </a:avLst>
          </a:prstGeom>
          <a:solidFill>
            <a:srgbClr val="2496D6"/>
          </a:solidFill>
          <a:ln w="12700" cap="sq">
            <a:solidFill>
              <a:schemeClr val="tx1"/>
            </a:solidFill>
            <a:miter lim="800000"/>
            <a:headEnd type="none" w="sm" len="sm"/>
            <a:tailEnd type="none" w="sm" len="sm"/>
          </a:ln>
        </p:spPr>
        <p:txBody>
          <a:bodyPr wrap="none" anchor="ctr"/>
          <a:lstStyle/>
          <a:p>
            <a:endParaRPr lang="en-US"/>
          </a:p>
        </p:txBody>
      </p:sp>
      <p:sp>
        <p:nvSpPr>
          <p:cNvPr id="9" name="Line 8"/>
          <p:cNvSpPr>
            <a:spLocks noChangeShapeType="1"/>
          </p:cNvSpPr>
          <p:nvPr/>
        </p:nvSpPr>
        <p:spPr bwMode="auto">
          <a:xfrm>
            <a:off x="2743200" y="3390900"/>
            <a:ext cx="609600" cy="0"/>
          </a:xfrm>
          <a:prstGeom prst="line">
            <a:avLst/>
          </a:prstGeom>
          <a:noFill/>
          <a:ln w="28575" cap="sq">
            <a:solidFill>
              <a:schemeClr val="tx1"/>
            </a:solidFill>
            <a:round/>
            <a:headEnd type="none" w="sm" len="sm"/>
            <a:tailEnd type="triangle" w="sm" len="sm"/>
          </a:ln>
        </p:spPr>
        <p:txBody>
          <a:bodyPr wrap="none"/>
          <a:lstStyle/>
          <a:p>
            <a:endParaRPr lang="en-US"/>
          </a:p>
        </p:txBody>
      </p:sp>
      <p:sp>
        <p:nvSpPr>
          <p:cNvPr id="10" name="Freeform 9"/>
          <p:cNvSpPr>
            <a:spLocks/>
          </p:cNvSpPr>
          <p:nvPr/>
        </p:nvSpPr>
        <p:spPr bwMode="auto">
          <a:xfrm>
            <a:off x="5715000" y="3390900"/>
            <a:ext cx="1371600" cy="533400"/>
          </a:xfrm>
          <a:custGeom>
            <a:avLst/>
            <a:gdLst>
              <a:gd name="T0" fmla="*/ 0 w 864"/>
              <a:gd name="T1" fmla="*/ 846772589 h 336"/>
              <a:gd name="T2" fmla="*/ 725804993 w 864"/>
              <a:gd name="T3" fmla="*/ 0 h 336"/>
              <a:gd name="T4" fmla="*/ 2147483647 w 864"/>
              <a:gd name="T5" fmla="*/ 846772589 h 336"/>
              <a:gd name="T6" fmla="*/ 0 60000 65536"/>
              <a:gd name="T7" fmla="*/ 0 60000 65536"/>
              <a:gd name="T8" fmla="*/ 0 60000 65536"/>
              <a:gd name="T9" fmla="*/ 0 w 864"/>
              <a:gd name="T10" fmla="*/ 0 h 336"/>
              <a:gd name="T11" fmla="*/ 864 w 864"/>
              <a:gd name="T12" fmla="*/ 336 h 336"/>
            </a:gdLst>
            <a:ahLst/>
            <a:cxnLst>
              <a:cxn ang="T6">
                <a:pos x="T0" y="T1"/>
              </a:cxn>
              <a:cxn ang="T7">
                <a:pos x="T2" y="T3"/>
              </a:cxn>
              <a:cxn ang="T8">
                <a:pos x="T4" y="T5"/>
              </a:cxn>
            </a:cxnLst>
            <a:rect l="T9" t="T10" r="T11" b="T12"/>
            <a:pathLst>
              <a:path w="864" h="336">
                <a:moveTo>
                  <a:pt x="0" y="336"/>
                </a:moveTo>
                <a:cubicBezTo>
                  <a:pt x="72" y="168"/>
                  <a:pt x="144" y="0"/>
                  <a:pt x="288" y="0"/>
                </a:cubicBezTo>
                <a:cubicBezTo>
                  <a:pt x="432" y="0"/>
                  <a:pt x="648" y="168"/>
                  <a:pt x="864" y="336"/>
                </a:cubicBezTo>
              </a:path>
            </a:pathLst>
          </a:custGeom>
          <a:noFill/>
          <a:ln w="12700" cap="sq">
            <a:solidFill>
              <a:schemeClr val="tx1"/>
            </a:solidFill>
            <a:round/>
            <a:headEnd type="none" w="sm" len="sm"/>
            <a:tailEnd type="none" w="sm" len="sm"/>
          </a:ln>
        </p:spPr>
        <p:txBody>
          <a:bodyPr wrap="none"/>
          <a:lstStyle/>
          <a:p>
            <a:endParaRPr lang="en-US"/>
          </a:p>
        </p:txBody>
      </p:sp>
      <p:sp>
        <p:nvSpPr>
          <p:cNvPr id="11" name="Line 10"/>
          <p:cNvSpPr>
            <a:spLocks noChangeShapeType="1"/>
          </p:cNvSpPr>
          <p:nvPr/>
        </p:nvSpPr>
        <p:spPr bwMode="auto">
          <a:xfrm>
            <a:off x="6858000" y="3390900"/>
            <a:ext cx="609600" cy="0"/>
          </a:xfrm>
          <a:prstGeom prst="line">
            <a:avLst/>
          </a:prstGeom>
          <a:noFill/>
          <a:ln w="28575" cap="sq">
            <a:solidFill>
              <a:schemeClr val="tx1"/>
            </a:solidFill>
            <a:round/>
            <a:headEnd type="none" w="sm" len="sm"/>
            <a:tailEnd type="triangle" w="sm" len="sm"/>
          </a:ln>
        </p:spPr>
        <p:txBody>
          <a:bodyPr wrap="none"/>
          <a:lstStyle/>
          <a:p>
            <a:endParaRPr lang="en-US"/>
          </a:p>
        </p:txBody>
      </p:sp>
      <p:sp>
        <p:nvSpPr>
          <p:cNvPr id="12" name="Text Box 23"/>
          <p:cNvSpPr txBox="1">
            <a:spLocks noChangeArrowheads="1"/>
          </p:cNvSpPr>
          <p:nvPr/>
        </p:nvSpPr>
        <p:spPr bwMode="auto">
          <a:xfrm>
            <a:off x="6324600" y="4076700"/>
            <a:ext cx="698500" cy="460375"/>
          </a:xfrm>
          <a:prstGeom prst="rect">
            <a:avLst/>
          </a:prstGeom>
          <a:noFill/>
          <a:ln w="12700" cap="sq">
            <a:noFill/>
            <a:miter lim="800000"/>
            <a:headEnd type="none" w="sm" len="sm"/>
            <a:tailEnd type="none" w="sm" len="sm"/>
          </a:ln>
        </p:spPr>
        <p:txBody>
          <a:bodyPr wrap="none">
            <a:spAutoFit/>
          </a:bodyPr>
          <a:lstStyle/>
          <a:p>
            <a:r>
              <a:rPr lang="en-US"/>
              <a:t>PSP</a:t>
            </a:r>
          </a:p>
        </p:txBody>
      </p:sp>
      <p:sp>
        <p:nvSpPr>
          <p:cNvPr id="13" name="Oval 21"/>
          <p:cNvSpPr>
            <a:spLocks noChangeArrowheads="1"/>
          </p:cNvSpPr>
          <p:nvPr/>
        </p:nvSpPr>
        <p:spPr bwMode="auto">
          <a:xfrm>
            <a:off x="3676650" y="2971800"/>
            <a:ext cx="1905000" cy="1981200"/>
          </a:xfrm>
          <a:prstGeom prst="ellipse">
            <a:avLst/>
          </a:prstGeom>
          <a:noFill/>
          <a:ln w="12700" cap="sq" algn="ctr">
            <a:solidFill>
              <a:schemeClr val="tx1"/>
            </a:solidFill>
            <a:round/>
            <a:headEnd type="none" w="sm" len="sm"/>
            <a:tailEnd type="none" w="sm" len="sm"/>
          </a:ln>
        </p:spPr>
        <p:txBody>
          <a:bodyPr wrap="none"/>
          <a:lstStyle/>
          <a:p>
            <a:endParaRPr lang="en-US"/>
          </a:p>
        </p:txBody>
      </p:sp>
      <p:cxnSp>
        <p:nvCxnSpPr>
          <p:cNvPr id="14" name="Straight Arrow Connector 26"/>
          <p:cNvCxnSpPr>
            <a:cxnSpLocks noChangeShapeType="1"/>
          </p:cNvCxnSpPr>
          <p:nvPr/>
        </p:nvCxnSpPr>
        <p:spPr bwMode="auto">
          <a:xfrm>
            <a:off x="1752600" y="2514600"/>
            <a:ext cx="762000" cy="609600"/>
          </a:xfrm>
          <a:prstGeom prst="straightConnector1">
            <a:avLst/>
          </a:prstGeom>
          <a:noFill/>
          <a:ln w="12700" cap="sq" algn="ctr">
            <a:solidFill>
              <a:schemeClr val="tx1"/>
            </a:solidFill>
            <a:round/>
            <a:headEnd type="none" w="sm" len="sm"/>
            <a:tailEnd type="arrow" w="med" len="med"/>
          </a:ln>
        </p:spPr>
      </p:cxnSp>
      <p:sp>
        <p:nvSpPr>
          <p:cNvPr id="15" name="TextBox 27"/>
          <p:cNvSpPr txBox="1">
            <a:spLocks noChangeArrowheads="1"/>
          </p:cNvSpPr>
          <p:nvPr/>
        </p:nvSpPr>
        <p:spPr bwMode="auto">
          <a:xfrm>
            <a:off x="1981200" y="1981200"/>
            <a:ext cx="1276350" cy="830263"/>
          </a:xfrm>
          <a:prstGeom prst="rect">
            <a:avLst/>
          </a:prstGeom>
          <a:noFill/>
          <a:ln w="9525">
            <a:noFill/>
            <a:miter lim="800000"/>
            <a:headEnd/>
            <a:tailEnd/>
          </a:ln>
        </p:spPr>
        <p:txBody>
          <a:bodyPr wrap="none">
            <a:spAutoFit/>
          </a:bodyPr>
          <a:lstStyle/>
          <a:p>
            <a:r>
              <a:rPr lang="en-US"/>
              <a:t>Action </a:t>
            </a:r>
          </a:p>
          <a:p>
            <a:r>
              <a:rPr lang="en-US"/>
              <a:t>Potential</a:t>
            </a:r>
          </a:p>
        </p:txBody>
      </p:sp>
      <p:cxnSp>
        <p:nvCxnSpPr>
          <p:cNvPr id="16" name="Straight Arrow Connector 29"/>
          <p:cNvCxnSpPr>
            <a:cxnSpLocks noChangeShapeType="1"/>
          </p:cNvCxnSpPr>
          <p:nvPr/>
        </p:nvCxnSpPr>
        <p:spPr bwMode="auto">
          <a:xfrm rot="5400000">
            <a:off x="4381501" y="2628900"/>
            <a:ext cx="381000" cy="3175"/>
          </a:xfrm>
          <a:prstGeom prst="straightConnector1">
            <a:avLst/>
          </a:prstGeom>
          <a:noFill/>
          <a:ln w="12700" cap="sq" algn="ctr">
            <a:solidFill>
              <a:schemeClr val="tx1"/>
            </a:solidFill>
            <a:round/>
            <a:headEnd type="none" w="sm" len="sm"/>
            <a:tailEnd type="arrow" w="med" len="med"/>
          </a:ln>
        </p:spPr>
      </p:cxnSp>
      <p:sp>
        <p:nvSpPr>
          <p:cNvPr id="17" name="TextBox 30"/>
          <p:cNvSpPr txBox="1">
            <a:spLocks noChangeArrowheads="1"/>
          </p:cNvSpPr>
          <p:nvPr/>
        </p:nvSpPr>
        <p:spPr bwMode="auto">
          <a:xfrm>
            <a:off x="4038600" y="2057400"/>
            <a:ext cx="1211263" cy="461963"/>
          </a:xfrm>
          <a:prstGeom prst="rect">
            <a:avLst/>
          </a:prstGeom>
          <a:noFill/>
          <a:ln w="9525">
            <a:noFill/>
            <a:miter lim="800000"/>
            <a:headEnd/>
            <a:tailEnd/>
          </a:ln>
        </p:spPr>
        <p:txBody>
          <a:bodyPr wrap="none">
            <a:spAutoFit/>
          </a:bodyPr>
          <a:lstStyle/>
          <a:p>
            <a:r>
              <a:rPr lang="en-US"/>
              <a:t>Synapse</a:t>
            </a:r>
          </a:p>
        </p:txBody>
      </p:sp>
      <p:cxnSp>
        <p:nvCxnSpPr>
          <p:cNvPr id="18" name="Straight Arrow Connector 32"/>
          <p:cNvCxnSpPr>
            <a:cxnSpLocks noChangeShapeType="1"/>
          </p:cNvCxnSpPr>
          <p:nvPr/>
        </p:nvCxnSpPr>
        <p:spPr bwMode="auto">
          <a:xfrm rot="5400000" flipH="1" flipV="1">
            <a:off x="3162300" y="4381500"/>
            <a:ext cx="838200" cy="762000"/>
          </a:xfrm>
          <a:prstGeom prst="straightConnector1">
            <a:avLst/>
          </a:prstGeom>
          <a:noFill/>
          <a:ln w="12700" cap="sq" algn="ctr">
            <a:solidFill>
              <a:schemeClr val="tx1"/>
            </a:solidFill>
            <a:round/>
            <a:headEnd type="none" w="sm" len="sm"/>
            <a:tailEnd type="arrow" w="med" len="med"/>
          </a:ln>
        </p:spPr>
      </p:cxnSp>
      <p:cxnSp>
        <p:nvCxnSpPr>
          <p:cNvPr id="19" name="Straight Arrow Connector 33"/>
          <p:cNvCxnSpPr>
            <a:cxnSpLocks noChangeShapeType="1"/>
          </p:cNvCxnSpPr>
          <p:nvPr/>
        </p:nvCxnSpPr>
        <p:spPr bwMode="auto">
          <a:xfrm rot="16200000" flipV="1">
            <a:off x="4991100" y="4533900"/>
            <a:ext cx="838200" cy="609600"/>
          </a:xfrm>
          <a:prstGeom prst="straightConnector1">
            <a:avLst/>
          </a:prstGeom>
          <a:noFill/>
          <a:ln w="12700" cap="sq" algn="ctr">
            <a:solidFill>
              <a:schemeClr val="tx1"/>
            </a:solidFill>
            <a:round/>
            <a:headEnd type="none" w="sm" len="sm"/>
            <a:tailEnd type="arrow" w="med" len="med"/>
          </a:ln>
        </p:spPr>
      </p:cxnSp>
      <p:sp>
        <p:nvSpPr>
          <p:cNvPr id="20" name="TextBox 37"/>
          <p:cNvSpPr txBox="1">
            <a:spLocks noChangeArrowheads="1"/>
          </p:cNvSpPr>
          <p:nvPr/>
        </p:nvSpPr>
        <p:spPr bwMode="auto">
          <a:xfrm>
            <a:off x="2438400" y="5486400"/>
            <a:ext cx="1722438" cy="830263"/>
          </a:xfrm>
          <a:prstGeom prst="rect">
            <a:avLst/>
          </a:prstGeom>
          <a:noFill/>
          <a:ln w="9525">
            <a:noFill/>
            <a:miter lim="800000"/>
            <a:headEnd/>
            <a:tailEnd/>
          </a:ln>
        </p:spPr>
        <p:txBody>
          <a:bodyPr wrap="none">
            <a:spAutoFit/>
          </a:bodyPr>
          <a:lstStyle/>
          <a:p>
            <a:r>
              <a:rPr lang="en-US"/>
              <a:t>Pre-synaptic</a:t>
            </a:r>
          </a:p>
          <a:p>
            <a:r>
              <a:rPr lang="en-US"/>
              <a:t>Terminal</a:t>
            </a:r>
          </a:p>
        </p:txBody>
      </p:sp>
      <p:sp>
        <p:nvSpPr>
          <p:cNvPr id="21" name="TextBox 38"/>
          <p:cNvSpPr txBox="1">
            <a:spLocks noChangeArrowheads="1"/>
          </p:cNvSpPr>
          <p:nvPr/>
        </p:nvSpPr>
        <p:spPr bwMode="auto">
          <a:xfrm>
            <a:off x="5105400" y="5334000"/>
            <a:ext cx="1841500" cy="830263"/>
          </a:xfrm>
          <a:prstGeom prst="rect">
            <a:avLst/>
          </a:prstGeom>
          <a:noFill/>
          <a:ln w="9525">
            <a:noFill/>
            <a:miter lim="800000"/>
            <a:headEnd/>
            <a:tailEnd/>
          </a:ln>
        </p:spPr>
        <p:txBody>
          <a:bodyPr wrap="none">
            <a:spAutoFit/>
          </a:bodyPr>
          <a:lstStyle/>
          <a:p>
            <a:r>
              <a:rPr lang="en-US"/>
              <a:t>Post-synaptic</a:t>
            </a:r>
          </a:p>
          <a:p>
            <a:r>
              <a:rPr lang="en-US"/>
              <a:t>Terminal</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dirty="0"/>
          </a:p>
        </p:txBody>
      </p:sp>
      <p:sp>
        <p:nvSpPr>
          <p:cNvPr id="5" name="Content Placeholder 4"/>
          <p:cNvSpPr>
            <a:spLocks noGrp="1"/>
          </p:cNvSpPr>
          <p:nvPr>
            <p:ph sz="half" idx="1"/>
          </p:nvPr>
        </p:nvSpPr>
        <p:spPr/>
        <p:txBody>
          <a:bodyPr>
            <a:normAutofit/>
          </a:bodyPr>
          <a:lstStyle/>
          <a:p>
            <a:r>
              <a:rPr lang="en-US" dirty="0" smtClean="0"/>
              <a:t>A positive voltage is more likely to propagate to soma and increase its local voltage, contributing its subsequent excitation. </a:t>
            </a:r>
          </a:p>
          <a:p>
            <a:r>
              <a:rPr lang="en-US" dirty="0" smtClean="0"/>
              <a:t>Therefore, a positive change is known as the Excitatory Post Synaptic Potential (EPSP).</a:t>
            </a:r>
            <a:endParaRPr lang="en-US" dirty="0"/>
          </a:p>
        </p:txBody>
      </p:sp>
      <p:pic>
        <p:nvPicPr>
          <p:cNvPr id="10" name="Content Placeholder 9" descr="epsp.png"/>
          <p:cNvPicPr>
            <a:picLocks noGrp="1"/>
          </p:cNvPicPr>
          <p:nvPr>
            <p:ph sz="half" idx="2"/>
          </p:nvPr>
        </p:nvPicPr>
        <p:blipFill>
          <a:blip r:embed="rId2"/>
          <a:stretch>
            <a:fillRect/>
          </a:stretch>
        </p:blipFill>
        <p:spPr>
          <a:xfrm>
            <a:off x="4648200" y="2253501"/>
            <a:ext cx="4038600" cy="321936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fontScale="92500" lnSpcReduction="10000"/>
          </a:bodyPr>
          <a:lstStyle/>
          <a:p>
            <a:r>
              <a:rPr lang="en-US" dirty="0" smtClean="0"/>
              <a:t>On the other hand, a negative change, when it propagates to the soma, tends to prevent the neuron from excitation. </a:t>
            </a:r>
          </a:p>
          <a:p>
            <a:r>
              <a:rPr lang="en-US" dirty="0" smtClean="0"/>
              <a:t>In other words, it tends to inhibit the neuron.  Therefore, such voltage change is known as the Inhibitory Post Synaptic Potential (IPSP).</a:t>
            </a:r>
            <a:endParaRPr lang="en-US" dirty="0"/>
          </a:p>
        </p:txBody>
      </p:sp>
      <p:pic>
        <p:nvPicPr>
          <p:cNvPr id="5" name="Content Placeholder 4" descr="synapse.png"/>
          <p:cNvPicPr>
            <a:picLocks noGrp="1"/>
          </p:cNvPicPr>
          <p:nvPr>
            <p:ph sz="half" idx="2"/>
          </p:nvPr>
        </p:nvPicPr>
        <p:blipFill>
          <a:blip r:embed="rId2"/>
          <a:stretch>
            <a:fillRect/>
          </a:stretch>
        </p:blipFill>
        <p:spPr>
          <a:xfrm>
            <a:off x="4648200" y="2253501"/>
            <a:ext cx="4038600" cy="321936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Neurotransmitters Examples	</a:t>
            </a:r>
            <a:endParaRPr lang="en-US" dirty="0"/>
          </a:p>
        </p:txBody>
      </p:sp>
      <p:sp>
        <p:nvSpPr>
          <p:cNvPr id="3" name="Content Placeholder 2"/>
          <p:cNvSpPr>
            <a:spLocks noGrp="1"/>
          </p:cNvSpPr>
          <p:nvPr>
            <p:ph idx="1"/>
          </p:nvPr>
        </p:nvSpPr>
        <p:spPr/>
        <p:txBody>
          <a:bodyPr>
            <a:normAutofit lnSpcReduction="10000"/>
          </a:bodyPr>
          <a:lstStyle/>
          <a:p>
            <a:r>
              <a:rPr lang="en-US" i="1" dirty="0" smtClean="0"/>
              <a:t>Fast Acting Neurotransmitters: (in order of </a:t>
            </a:r>
            <a:r>
              <a:rPr lang="en-US" i="1" dirty="0" err="1" smtClean="0"/>
              <a:t>msec</a:t>
            </a:r>
            <a:r>
              <a:rPr lang="en-US" i="1" dirty="0" smtClean="0"/>
              <a:t>)</a:t>
            </a:r>
          </a:p>
          <a:p>
            <a:pPr lvl="1"/>
            <a:r>
              <a:rPr lang="en-US" i="1" dirty="0" err="1" smtClean="0"/>
              <a:t>Aminoacids</a:t>
            </a:r>
            <a:r>
              <a:rPr lang="en-US" dirty="0" smtClean="0"/>
              <a:t>: Glutamate, </a:t>
            </a:r>
            <a:r>
              <a:rPr lang="en-US" dirty="0" err="1" smtClean="0"/>
              <a:t>Aspartae</a:t>
            </a:r>
            <a:r>
              <a:rPr lang="en-US" dirty="0" smtClean="0"/>
              <a:t>, GABA, Glycine</a:t>
            </a:r>
          </a:p>
          <a:p>
            <a:pPr lvl="1"/>
            <a:r>
              <a:rPr lang="en-US" i="1" dirty="0" smtClean="0"/>
              <a:t>Biogenic Amines</a:t>
            </a:r>
            <a:r>
              <a:rPr lang="en-US" dirty="0" smtClean="0"/>
              <a:t>: Acetylcholine, Norepinephrine, Dopamine, Serotonin and Histamine</a:t>
            </a:r>
          </a:p>
          <a:p>
            <a:pPr lvl="1"/>
            <a:r>
              <a:rPr lang="en-US" i="1" dirty="0" smtClean="0"/>
              <a:t>Others</a:t>
            </a:r>
            <a:r>
              <a:rPr lang="en-US" dirty="0" smtClean="0"/>
              <a:t>: Adenosine, Nitric oxide etc.</a:t>
            </a:r>
          </a:p>
          <a:p>
            <a:r>
              <a:rPr lang="en-US" i="1" dirty="0" smtClean="0"/>
              <a:t>Slow Acting Neurotransmitters: (in order of sec)</a:t>
            </a:r>
          </a:p>
          <a:p>
            <a:pPr lvl="1"/>
            <a:r>
              <a:rPr lang="en-US" i="1" dirty="0" smtClean="0"/>
              <a:t>Ex: </a:t>
            </a:r>
            <a:r>
              <a:rPr lang="en-US" i="1" dirty="0" smtClean="0">
                <a:latin typeface="Symbol" pitchFamily="18" charset="2"/>
              </a:rPr>
              <a:t>b</a:t>
            </a:r>
            <a:r>
              <a:rPr lang="en-US" i="1" dirty="0" smtClean="0"/>
              <a:t>  endorphin</a:t>
            </a:r>
          </a:p>
          <a:p>
            <a:endParaRPr lang="en-US" dirty="0"/>
          </a:p>
        </p:txBody>
      </p:sp>
    </p:spTree>
    <p:extLst>
      <p:ext uri="{BB962C8B-B14F-4D97-AF65-F5344CB8AC3E}">
        <p14:creationId xmlns:p14="http://schemas.microsoft.com/office/powerpoint/2010/main" val="40966073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Receptors</a:t>
            </a:r>
            <a:endParaRPr lang="en-US" dirty="0"/>
          </a:p>
        </p:txBody>
      </p:sp>
      <p:sp>
        <p:nvSpPr>
          <p:cNvPr id="3" name="Content Placeholder 2"/>
          <p:cNvSpPr>
            <a:spLocks noGrp="1"/>
          </p:cNvSpPr>
          <p:nvPr>
            <p:ph idx="1"/>
          </p:nvPr>
        </p:nvSpPr>
        <p:spPr/>
        <p:txBody>
          <a:bodyPr>
            <a:normAutofit/>
          </a:bodyPr>
          <a:lstStyle/>
          <a:p>
            <a:r>
              <a:rPr lang="en-US" dirty="0"/>
              <a:t>A given neurotransmitter can have several receptors. </a:t>
            </a:r>
          </a:p>
          <a:p>
            <a:pPr lvl="1"/>
            <a:r>
              <a:rPr lang="en-US" dirty="0" err="1" smtClean="0"/>
              <a:t>Ionotropic</a:t>
            </a:r>
            <a:r>
              <a:rPr lang="en-US" dirty="0" smtClean="0"/>
              <a:t> receptors:  The </a:t>
            </a:r>
            <a:r>
              <a:rPr lang="en-US" dirty="0"/>
              <a:t>receptor or the binding site is located on another part of the protein complex that forms the ion channel. </a:t>
            </a:r>
          </a:p>
          <a:p>
            <a:pPr lvl="1"/>
            <a:r>
              <a:rPr lang="en-US" dirty="0" err="1" smtClean="0"/>
              <a:t>Metabotrophic</a:t>
            </a:r>
            <a:r>
              <a:rPr lang="en-US" dirty="0" smtClean="0"/>
              <a:t> receptors:  The binding </a:t>
            </a:r>
            <a:r>
              <a:rPr lang="en-US" dirty="0"/>
              <a:t>of neurotransmitter and receptor activates a series of intra-cellular events, one of which is the channel opening.</a:t>
            </a:r>
          </a:p>
          <a:p>
            <a:pPr marL="0" indent="0">
              <a:buNone/>
            </a:pPr>
            <a:endParaRPr lang="en-US" dirty="0"/>
          </a:p>
        </p:txBody>
      </p:sp>
    </p:spTree>
    <p:extLst>
      <p:ext uri="{BB962C8B-B14F-4D97-AF65-F5344CB8AC3E}">
        <p14:creationId xmlns:p14="http://schemas.microsoft.com/office/powerpoint/2010/main" val="4141204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Structural Classification of Synapses</a:t>
            </a:r>
            <a:endParaRPr lang="en-US" dirty="0"/>
          </a:p>
        </p:txBody>
      </p:sp>
      <p:sp>
        <p:nvSpPr>
          <p:cNvPr id="5" name="Content Placeholder 4"/>
          <p:cNvSpPr>
            <a:spLocks noGrp="1"/>
          </p:cNvSpPr>
          <p:nvPr>
            <p:ph idx="1"/>
          </p:nvPr>
        </p:nvSpPr>
        <p:spPr/>
        <p:txBody>
          <a:bodyPr>
            <a:normAutofit fontScale="92500" lnSpcReduction="10000"/>
          </a:bodyPr>
          <a:lstStyle/>
          <a:p>
            <a:r>
              <a:rPr lang="en-US" dirty="0" smtClean="0"/>
              <a:t>A synapse structurally as a meeting point between the axon terminal of the </a:t>
            </a:r>
            <a:r>
              <a:rPr lang="en-US" dirty="0" err="1" smtClean="0"/>
              <a:t>presynaptic</a:t>
            </a:r>
            <a:r>
              <a:rPr lang="en-US" dirty="0" smtClean="0"/>
              <a:t> neuron and an “appropriate part” of the post-synaptic neuron.</a:t>
            </a:r>
          </a:p>
          <a:p>
            <a:r>
              <a:rPr lang="en-US" dirty="0" smtClean="0"/>
              <a:t>Synapses are classified on the basis of what this “appropriate part” of the post-synaptic neuron is, as:</a:t>
            </a:r>
          </a:p>
          <a:p>
            <a:pPr marL="914400" lvl="1" indent="-514350">
              <a:buFont typeface="+mj-lt"/>
              <a:buAutoNum type="arabicPeriod"/>
            </a:pPr>
            <a:r>
              <a:rPr lang="en-US" dirty="0" err="1" smtClean="0"/>
              <a:t>Axo-dendritic</a:t>
            </a:r>
            <a:endParaRPr lang="en-US" dirty="0" smtClean="0"/>
          </a:p>
          <a:p>
            <a:pPr marL="914400" lvl="1" indent="-514350">
              <a:buFont typeface="+mj-lt"/>
              <a:buAutoNum type="arabicPeriod"/>
            </a:pPr>
            <a:r>
              <a:rPr lang="en-US" dirty="0" err="1" smtClean="0"/>
              <a:t>Axo</a:t>
            </a:r>
            <a:r>
              <a:rPr lang="en-US" dirty="0" smtClean="0"/>
              <a:t>-somatic</a:t>
            </a:r>
          </a:p>
          <a:p>
            <a:pPr marL="914400" lvl="1" indent="-514350">
              <a:buFont typeface="+mj-lt"/>
              <a:buAutoNum type="arabicPeriod"/>
            </a:pPr>
            <a:r>
              <a:rPr lang="en-US" dirty="0" err="1" smtClean="0"/>
              <a:t>Axo-axonic</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Axodendritic</a:t>
            </a:r>
            <a:r>
              <a:rPr lang="en-US" dirty="0" smtClean="0"/>
              <a:t> synapses</a:t>
            </a:r>
            <a:endParaRPr lang="en-US" dirty="0"/>
          </a:p>
        </p:txBody>
      </p:sp>
      <p:sp>
        <p:nvSpPr>
          <p:cNvPr id="3" name="Content Placeholder 2"/>
          <p:cNvSpPr>
            <a:spLocks noGrp="1"/>
          </p:cNvSpPr>
          <p:nvPr>
            <p:ph idx="1"/>
          </p:nvPr>
        </p:nvSpPr>
        <p:spPr/>
        <p:txBody>
          <a:bodyPr/>
          <a:lstStyle/>
          <a:p>
            <a:r>
              <a:rPr lang="en-US" dirty="0" smtClean="0"/>
              <a:t>These synapses occur between axon terminals of one neuron and a dendrite of another. </a:t>
            </a:r>
          </a:p>
          <a:p>
            <a:r>
              <a:rPr lang="en-US" dirty="0" smtClean="0"/>
              <a:t>Further, this contact can occur at the shaft of the dendrite, or at a </a:t>
            </a:r>
            <a:r>
              <a:rPr lang="en-US" dirty="0" err="1" smtClean="0"/>
              <a:t>dendritic</a:t>
            </a:r>
            <a:r>
              <a:rPr lang="en-US" dirty="0" smtClean="0"/>
              <a:t> spine. </a:t>
            </a:r>
          </a:p>
          <a:p>
            <a:r>
              <a:rPr lang="en-US" dirty="0" smtClean="0"/>
              <a:t>It has been observed that synapses on </a:t>
            </a:r>
            <a:r>
              <a:rPr lang="en-US" dirty="0" err="1" smtClean="0"/>
              <a:t>dendritic</a:t>
            </a:r>
            <a:r>
              <a:rPr lang="en-US" dirty="0" smtClean="0"/>
              <a:t> spines are usually excitatory.</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Structure of a Neuron</a:t>
            </a:r>
            <a:endParaRPr lang="en-US" dirty="0"/>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r>
              <a:rPr lang="en-US" sz="3100" dirty="0" smtClean="0"/>
              <a:t>A cell wrapped by Cell membrane enclosing standard cellular components </a:t>
            </a:r>
            <a:r>
              <a:rPr lang="en-US" sz="3100" dirty="0"/>
              <a:t>, the organelles like mitochondria, </a:t>
            </a:r>
            <a:r>
              <a:rPr lang="en-US" sz="3100" dirty="0" err="1"/>
              <a:t>golgi</a:t>
            </a:r>
            <a:r>
              <a:rPr lang="en-US" sz="3100" dirty="0"/>
              <a:t> bodies, </a:t>
            </a:r>
            <a:r>
              <a:rPr lang="en-US" sz="3100" dirty="0" err="1"/>
              <a:t>nissil</a:t>
            </a:r>
            <a:r>
              <a:rPr lang="en-US" sz="3100" dirty="0"/>
              <a:t> bodies, endoplasmic reticulum and so on</a:t>
            </a:r>
            <a:r>
              <a:rPr lang="en-US" sz="3100" dirty="0" smtClean="0"/>
              <a:t>. (Cell body)</a:t>
            </a:r>
          </a:p>
          <a:p>
            <a:endParaRPr lang="en-US" sz="3100" dirty="0" smtClean="0"/>
          </a:p>
          <a:p>
            <a:r>
              <a:rPr lang="en-US" sz="3100" dirty="0" smtClean="0"/>
              <a:t>This Cell body (Soma) has rich elaborate wiring (Dendrites), through which signals from other neurons are received.</a:t>
            </a:r>
          </a:p>
          <a:p>
            <a:endParaRPr lang="en-US" sz="3100" dirty="0" smtClean="0"/>
          </a:p>
          <a:p>
            <a:r>
              <a:rPr lang="en-US" sz="3100" dirty="0" smtClean="0"/>
              <a:t>The Signals to other neurons are transmitted by axon (A single long wire) and its terminals</a:t>
            </a:r>
          </a:p>
          <a:p>
            <a:endParaRPr lang="en-US" sz="3100" dirty="0" smtClean="0"/>
          </a:p>
          <a:p>
            <a:r>
              <a:rPr lang="en-US" sz="3100" dirty="0" smtClean="0"/>
              <a:t>Thus this Input-output system signals one another across a small gap (synapse), located between the axon terminal of one neuron and the dendrite of the another neuron.</a:t>
            </a:r>
            <a:endParaRPr lang="en-US" sz="3100" dirty="0"/>
          </a:p>
          <a:p>
            <a:endParaRPr lang="en-US" dirty="0"/>
          </a:p>
        </p:txBody>
      </p:sp>
    </p:spTree>
    <p:extLst>
      <p:ext uri="{BB962C8B-B14F-4D97-AF65-F5344CB8AC3E}">
        <p14:creationId xmlns:p14="http://schemas.microsoft.com/office/powerpoint/2010/main" val="33024360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Axosomatic</a:t>
            </a:r>
            <a:r>
              <a:rPr lang="en-US" dirty="0" smtClean="0"/>
              <a:t> synapses</a:t>
            </a:r>
            <a:endParaRPr lang="en-US" dirty="0"/>
          </a:p>
        </p:txBody>
      </p:sp>
      <p:sp>
        <p:nvSpPr>
          <p:cNvPr id="3" name="Content Placeholder 2"/>
          <p:cNvSpPr>
            <a:spLocks noGrp="1"/>
          </p:cNvSpPr>
          <p:nvPr>
            <p:ph idx="1"/>
          </p:nvPr>
        </p:nvSpPr>
        <p:spPr/>
        <p:txBody>
          <a:bodyPr>
            <a:normAutofit lnSpcReduction="10000"/>
          </a:bodyPr>
          <a:lstStyle/>
          <a:p>
            <a:r>
              <a:rPr lang="en-US" dirty="0" smtClean="0"/>
              <a:t>In these synapses, the axon terminal of one neuron makes contact with the soma of another. </a:t>
            </a:r>
          </a:p>
          <a:p>
            <a:r>
              <a:rPr lang="en-US" dirty="0" smtClean="0"/>
              <a:t>Typically these synapses happen to be inhibitory.</a:t>
            </a:r>
          </a:p>
          <a:p>
            <a:r>
              <a:rPr lang="en-US" dirty="0" smtClean="0"/>
              <a:t>By virtue of their proximity to the soma, signals across </a:t>
            </a:r>
            <a:r>
              <a:rPr lang="en-US" dirty="0" err="1" smtClean="0"/>
              <a:t>axosomatic</a:t>
            </a:r>
            <a:r>
              <a:rPr lang="en-US" dirty="0" smtClean="0"/>
              <a:t> synapses are more effective than signals from </a:t>
            </a:r>
            <a:r>
              <a:rPr lang="en-US" dirty="0" err="1" smtClean="0"/>
              <a:t>axodendritic</a:t>
            </a:r>
            <a:r>
              <a:rPr lang="en-US" dirty="0" smtClean="0"/>
              <a:t> synapses.</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Axoaxonic</a:t>
            </a:r>
            <a:r>
              <a:rPr lang="en-US" dirty="0" smtClean="0"/>
              <a:t> synapses</a:t>
            </a:r>
            <a:endParaRPr lang="en-US" dirty="0"/>
          </a:p>
        </p:txBody>
      </p:sp>
      <p:sp>
        <p:nvSpPr>
          <p:cNvPr id="3" name="Content Placeholder 2"/>
          <p:cNvSpPr>
            <a:spLocks noGrp="1"/>
          </p:cNvSpPr>
          <p:nvPr>
            <p:ph idx="1"/>
          </p:nvPr>
        </p:nvSpPr>
        <p:spPr/>
        <p:txBody>
          <a:bodyPr>
            <a:normAutofit lnSpcReduction="10000"/>
          </a:bodyPr>
          <a:lstStyle/>
          <a:p>
            <a:r>
              <a:rPr lang="en-US" dirty="0" smtClean="0"/>
              <a:t>Existence of </a:t>
            </a:r>
            <a:r>
              <a:rPr lang="en-US" dirty="0" err="1" smtClean="0"/>
              <a:t>axoaxonic</a:t>
            </a:r>
            <a:r>
              <a:rPr lang="en-US" dirty="0" smtClean="0"/>
              <a:t> synapses seems counterintuitive since a synapse is supposed to be junction between the output end of a neuron (its axon terminal) and the input end (dendrite or soma) of  another neuron. </a:t>
            </a:r>
          </a:p>
          <a:p>
            <a:r>
              <a:rPr lang="en-US" dirty="0" smtClean="0"/>
              <a:t>However such synapses do exist. Signal across an </a:t>
            </a:r>
            <a:r>
              <a:rPr lang="en-US" dirty="0" err="1" smtClean="0"/>
              <a:t>axoaxonic</a:t>
            </a:r>
            <a:r>
              <a:rPr lang="en-US" dirty="0" smtClean="0"/>
              <a:t> synapse typically modulates transmission across one of the above two types of neurons. </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Synaptic Transmission</a:t>
            </a:r>
            <a:endParaRPr lang="en-US" dirty="0"/>
          </a:p>
        </p:txBody>
      </p:sp>
      <p:sp>
        <p:nvSpPr>
          <p:cNvPr id="3" name="Content Placeholder 2"/>
          <p:cNvSpPr>
            <a:spLocks noGrp="1"/>
          </p:cNvSpPr>
          <p:nvPr>
            <p:ph sz="half" idx="1"/>
          </p:nvPr>
        </p:nvSpPr>
        <p:spPr/>
        <p:txBody>
          <a:bodyPr/>
          <a:lstStyle/>
          <a:p>
            <a:r>
              <a:rPr lang="en-US" dirty="0" smtClean="0"/>
              <a:t>Complex molecular machinery is used for transformation of an AP on the pre- side to a PSP on the post- side. </a:t>
            </a:r>
          </a:p>
          <a:p>
            <a:r>
              <a:rPr lang="en-US" dirty="0" smtClean="0"/>
              <a:t>A series of events involved in this conversion, having 7 major steps.</a:t>
            </a:r>
          </a:p>
          <a:p>
            <a:endParaRPr lang="en-US" dirty="0"/>
          </a:p>
        </p:txBody>
      </p:sp>
      <p:pic>
        <p:nvPicPr>
          <p:cNvPr id="5" name="Content Placeholder 4" descr="400px-Synapse_Illustration_unlabeled.svg.png"/>
          <p:cNvPicPr>
            <a:picLocks noGrp="1" noChangeAspect="1"/>
          </p:cNvPicPr>
          <p:nvPr>
            <p:ph sz="half" idx="2"/>
          </p:nvPr>
        </p:nvPicPr>
        <p:blipFill>
          <a:blip r:embed="rId2"/>
          <a:stretch>
            <a:fillRect/>
          </a:stretch>
        </p:blipFill>
        <p:spPr>
          <a:xfrm>
            <a:off x="4724401" y="2253456"/>
            <a:ext cx="3886199" cy="3309144"/>
          </a:xfrm>
        </p:spPr>
      </p:pic>
      <p:sp>
        <p:nvSpPr>
          <p:cNvPr id="6" name="TextBox 5"/>
          <p:cNvSpPr txBox="1"/>
          <p:nvPr/>
        </p:nvSpPr>
        <p:spPr>
          <a:xfrm>
            <a:off x="4876800" y="2438400"/>
            <a:ext cx="1066800" cy="646331"/>
          </a:xfrm>
          <a:prstGeom prst="rect">
            <a:avLst/>
          </a:prstGeom>
          <a:noFill/>
        </p:spPr>
        <p:txBody>
          <a:bodyPr wrap="square" rtlCol="0">
            <a:spAutoFit/>
          </a:bodyPr>
          <a:lstStyle/>
          <a:p>
            <a:r>
              <a:rPr lang="en-US" dirty="0" smtClean="0"/>
              <a:t>Synaptic vesicle</a:t>
            </a:r>
            <a:endParaRPr lang="en-US" dirty="0"/>
          </a:p>
        </p:txBody>
      </p:sp>
      <p:sp>
        <p:nvSpPr>
          <p:cNvPr id="7" name="TextBox 6"/>
          <p:cNvSpPr txBox="1"/>
          <p:nvPr/>
        </p:nvSpPr>
        <p:spPr>
          <a:xfrm>
            <a:off x="6705600" y="1905000"/>
            <a:ext cx="1295400" cy="646331"/>
          </a:xfrm>
          <a:prstGeom prst="rect">
            <a:avLst/>
          </a:prstGeom>
          <a:noFill/>
        </p:spPr>
        <p:txBody>
          <a:bodyPr wrap="square" rtlCol="0">
            <a:spAutoFit/>
          </a:bodyPr>
          <a:lstStyle/>
          <a:p>
            <a:r>
              <a:rPr lang="en-US" dirty="0" err="1" smtClean="0"/>
              <a:t>Neuro</a:t>
            </a:r>
            <a:r>
              <a:rPr lang="en-US" dirty="0" smtClean="0"/>
              <a:t>-transmitter</a:t>
            </a:r>
            <a:endParaRPr lang="en-US" dirty="0"/>
          </a:p>
        </p:txBody>
      </p:sp>
      <p:sp>
        <p:nvSpPr>
          <p:cNvPr id="8" name="TextBox 7"/>
          <p:cNvSpPr txBox="1"/>
          <p:nvPr/>
        </p:nvSpPr>
        <p:spPr>
          <a:xfrm>
            <a:off x="4343400" y="3429000"/>
            <a:ext cx="1219200" cy="923330"/>
          </a:xfrm>
          <a:prstGeom prst="rect">
            <a:avLst/>
          </a:prstGeom>
          <a:noFill/>
        </p:spPr>
        <p:txBody>
          <a:bodyPr wrap="square" rtlCol="0">
            <a:spAutoFit/>
          </a:bodyPr>
          <a:lstStyle/>
          <a:p>
            <a:r>
              <a:rPr lang="en-US" dirty="0" smtClean="0"/>
              <a:t>Voltage gated Ca</a:t>
            </a:r>
            <a:r>
              <a:rPr lang="en-US" baseline="30000" dirty="0" smtClean="0"/>
              <a:t>+</a:t>
            </a:r>
            <a:r>
              <a:rPr lang="en-US" dirty="0" smtClean="0"/>
              <a:t> channel</a:t>
            </a:r>
            <a:endParaRPr lang="en-US" dirty="0"/>
          </a:p>
        </p:txBody>
      </p:sp>
      <p:sp>
        <p:nvSpPr>
          <p:cNvPr id="9" name="TextBox 8"/>
          <p:cNvSpPr txBox="1"/>
          <p:nvPr/>
        </p:nvSpPr>
        <p:spPr>
          <a:xfrm>
            <a:off x="6934200" y="4202668"/>
            <a:ext cx="1066800" cy="369332"/>
          </a:xfrm>
          <a:prstGeom prst="rect">
            <a:avLst/>
          </a:prstGeom>
          <a:noFill/>
        </p:spPr>
        <p:txBody>
          <a:bodyPr wrap="square" rtlCol="0">
            <a:spAutoFit/>
          </a:bodyPr>
          <a:lstStyle/>
          <a:p>
            <a:r>
              <a:rPr lang="en-US" dirty="0" smtClean="0"/>
              <a:t>Receptor</a:t>
            </a:r>
            <a:endParaRPr lang="en-US" dirty="0"/>
          </a:p>
        </p:txBody>
      </p:sp>
      <p:sp>
        <p:nvSpPr>
          <p:cNvPr id="10" name="TextBox 9"/>
          <p:cNvSpPr txBox="1"/>
          <p:nvPr/>
        </p:nvSpPr>
        <p:spPr>
          <a:xfrm>
            <a:off x="6858000" y="2819400"/>
            <a:ext cx="1066800" cy="646331"/>
          </a:xfrm>
          <a:prstGeom prst="rect">
            <a:avLst/>
          </a:prstGeom>
          <a:noFill/>
        </p:spPr>
        <p:txBody>
          <a:bodyPr wrap="square" rtlCol="0">
            <a:spAutoFit/>
          </a:bodyPr>
          <a:lstStyle/>
          <a:p>
            <a:r>
              <a:rPr lang="en-US" dirty="0" smtClean="0"/>
              <a:t>Reuptake pump</a:t>
            </a:r>
            <a:endParaRPr lang="en-US" dirty="0"/>
          </a:p>
        </p:txBody>
      </p:sp>
      <p:sp>
        <p:nvSpPr>
          <p:cNvPr id="11" name="TextBox 10"/>
          <p:cNvSpPr txBox="1"/>
          <p:nvPr/>
        </p:nvSpPr>
        <p:spPr>
          <a:xfrm>
            <a:off x="4343400" y="4495800"/>
            <a:ext cx="1447800" cy="646331"/>
          </a:xfrm>
          <a:prstGeom prst="rect">
            <a:avLst/>
          </a:prstGeom>
          <a:noFill/>
        </p:spPr>
        <p:txBody>
          <a:bodyPr wrap="square" rtlCol="0">
            <a:spAutoFit/>
          </a:bodyPr>
          <a:lstStyle/>
          <a:p>
            <a:r>
              <a:rPr lang="en-US" dirty="0" smtClean="0"/>
              <a:t>Post synaptic activity</a:t>
            </a:r>
            <a:endParaRPr lang="en-US" dirty="0"/>
          </a:p>
        </p:txBody>
      </p:sp>
      <p:sp>
        <p:nvSpPr>
          <p:cNvPr id="12" name="TextBox 11"/>
          <p:cNvSpPr txBox="1"/>
          <p:nvPr/>
        </p:nvSpPr>
        <p:spPr>
          <a:xfrm>
            <a:off x="8229600" y="2819400"/>
            <a:ext cx="685800" cy="369332"/>
          </a:xfrm>
          <a:prstGeom prst="rect">
            <a:avLst/>
          </a:prstGeom>
          <a:noFill/>
        </p:spPr>
        <p:txBody>
          <a:bodyPr wrap="square" rtlCol="0">
            <a:spAutoFit/>
          </a:bodyPr>
          <a:lstStyle/>
          <a:p>
            <a:r>
              <a:rPr lang="en-US" dirty="0" smtClean="0"/>
              <a:t>Axon</a:t>
            </a:r>
            <a:endParaRPr lang="en-US" dirty="0"/>
          </a:p>
        </p:txBody>
      </p:sp>
      <p:sp>
        <p:nvSpPr>
          <p:cNvPr id="13" name="TextBox 12"/>
          <p:cNvSpPr txBox="1"/>
          <p:nvPr/>
        </p:nvSpPr>
        <p:spPr>
          <a:xfrm>
            <a:off x="8001000" y="4419600"/>
            <a:ext cx="1143000" cy="646331"/>
          </a:xfrm>
          <a:prstGeom prst="rect">
            <a:avLst/>
          </a:prstGeom>
          <a:noFill/>
        </p:spPr>
        <p:txBody>
          <a:bodyPr wrap="square" rtlCol="0">
            <a:spAutoFit/>
          </a:bodyPr>
          <a:lstStyle/>
          <a:p>
            <a:pPr algn="ctr"/>
            <a:r>
              <a:rPr lang="en-US" dirty="0" smtClean="0"/>
              <a:t>Synaptic cleft</a:t>
            </a:r>
            <a:endParaRPr lang="en-US" dirty="0"/>
          </a:p>
        </p:txBody>
      </p:sp>
      <p:sp>
        <p:nvSpPr>
          <p:cNvPr id="14" name="TextBox 13"/>
          <p:cNvSpPr txBox="1"/>
          <p:nvPr/>
        </p:nvSpPr>
        <p:spPr>
          <a:xfrm>
            <a:off x="8077200" y="5029200"/>
            <a:ext cx="1143000" cy="369332"/>
          </a:xfrm>
          <a:prstGeom prst="rect">
            <a:avLst/>
          </a:prstGeom>
          <a:noFill/>
        </p:spPr>
        <p:txBody>
          <a:bodyPr wrap="square" rtlCol="0">
            <a:spAutoFit/>
          </a:bodyPr>
          <a:lstStyle/>
          <a:p>
            <a:r>
              <a:rPr lang="en-US" dirty="0" smtClean="0"/>
              <a:t>Dendrite</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fontScale="85000" lnSpcReduction="20000"/>
          </a:bodyPr>
          <a:lstStyle/>
          <a:p>
            <a:r>
              <a:rPr lang="en-US" dirty="0" smtClean="0"/>
              <a:t>Step 1: AP generated at the axon hillock arrives at the axon terminal or the pre-synaptic terminal. </a:t>
            </a:r>
          </a:p>
          <a:p>
            <a:r>
              <a:rPr lang="en-US" dirty="0" smtClean="0"/>
              <a:t>Step 2: AP arrival increases local membrane potential in the pre-synaptic terminal.</a:t>
            </a:r>
          </a:p>
          <a:p>
            <a:r>
              <a:rPr lang="en-US" dirty="0" smtClean="0"/>
              <a:t>Step 3: Voltage-sensitive Ca++ channels open. Ca++ rushes into the pre-synaptic terminal.</a:t>
            </a:r>
          </a:p>
          <a:p>
            <a:r>
              <a:rPr lang="en-US" dirty="0" smtClean="0"/>
              <a:t>Step 4: Increased Ca++ concentration in the pre-synaptic terminal causes vesicles containing neurotransmitter to fuse with pre-synaptic membrane and release neurotransmitter into the synaptic cleft. Such spewing out of material by cells is known as </a:t>
            </a:r>
            <a:r>
              <a:rPr lang="en-US" dirty="0" err="1" smtClean="0"/>
              <a:t>exocytosis</a:t>
            </a:r>
            <a:r>
              <a:rPr lang="en-US" dirty="0" smtClean="0"/>
              <a: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Step 5: Neurotransmitter diffuses through the synaptic cleft and binds to receptor molecules on the post-synaptic membrane</a:t>
            </a:r>
          </a:p>
          <a:p>
            <a:r>
              <a:rPr lang="en-US" dirty="0" smtClean="0"/>
              <a:t>Step 6: The binding event signals to associated ion channels to open/close</a:t>
            </a:r>
          </a:p>
          <a:p>
            <a:r>
              <a:rPr lang="en-US" dirty="0" smtClean="0"/>
              <a:t>Step 7: Current influx/efflux through the open channels produces a (E/I)PSP across the post-synaptic membrane.</a:t>
            </a:r>
          </a:p>
          <a:p>
            <a:pPr marL="514350" indent="-514350">
              <a:buFont typeface="+mj-lt"/>
              <a:buAutoNum type="arabicPeriod"/>
            </a:pP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(Based on Dendrites)</a:t>
            </a:r>
            <a:endParaRPr lang="en-US" dirty="0"/>
          </a:p>
        </p:txBody>
      </p:sp>
      <p:sp>
        <p:nvSpPr>
          <p:cNvPr id="3" name="Content Placeholder 2"/>
          <p:cNvSpPr>
            <a:spLocks noGrp="1"/>
          </p:cNvSpPr>
          <p:nvPr>
            <p:ph idx="1"/>
          </p:nvPr>
        </p:nvSpPr>
        <p:spPr>
          <a:xfrm>
            <a:off x="457200" y="1600200"/>
            <a:ext cx="3657600" cy="4525963"/>
          </a:xfrm>
        </p:spPr>
        <p:txBody>
          <a:bodyPr>
            <a:normAutofit lnSpcReduction="10000"/>
          </a:bodyPr>
          <a:lstStyle/>
          <a:p>
            <a:r>
              <a:rPr lang="en-US" sz="2600" dirty="0" smtClean="0"/>
              <a:t>1)Unipolar cell: 1 wire sticking out of the soma.</a:t>
            </a:r>
          </a:p>
          <a:p>
            <a:r>
              <a:rPr lang="en-US" sz="2600" dirty="0" smtClean="0"/>
              <a:t>2)Bipolar cell: 2 wires sticking out of the soma.</a:t>
            </a:r>
          </a:p>
          <a:p>
            <a:r>
              <a:rPr lang="en-US" sz="2600" dirty="0" smtClean="0"/>
              <a:t>3)Multipolar cell:  Many wires sticking out of the soma.</a:t>
            </a:r>
          </a:p>
          <a:p>
            <a:r>
              <a:rPr lang="en-US" sz="2600" dirty="0" smtClean="0"/>
              <a:t>4)</a:t>
            </a:r>
            <a:r>
              <a:rPr lang="en-US" sz="2600" dirty="0" err="1" smtClean="0"/>
              <a:t>Pseudounipolar</a:t>
            </a:r>
            <a:r>
              <a:rPr lang="en-US" sz="2600" dirty="0" smtClean="0"/>
              <a:t> Neuron</a:t>
            </a:r>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2813" y="1066800"/>
            <a:ext cx="4684964" cy="5029200"/>
          </a:xfrm>
          <a:prstGeom prst="rect">
            <a:avLst/>
          </a:prstGeom>
        </p:spPr>
      </p:pic>
    </p:spTree>
    <p:extLst>
      <p:ext uri="{BB962C8B-B14F-4D97-AF65-F5344CB8AC3E}">
        <p14:creationId xmlns:p14="http://schemas.microsoft.com/office/powerpoint/2010/main" val="32478761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1026" descr="D:\BACKUPD\courses\computationalNeusc\notes\neuron\neuron_glia_interfa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483" y="1600200"/>
            <a:ext cx="7663517" cy="451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89521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Electrophysiology of a neuron</a:t>
            </a:r>
            <a:endParaRPr lang="en-US" dirty="0"/>
          </a:p>
        </p:txBody>
      </p:sp>
      <p:sp>
        <p:nvSpPr>
          <p:cNvPr id="3" name="Content Placeholder 2"/>
          <p:cNvSpPr>
            <a:spLocks noGrp="1"/>
          </p:cNvSpPr>
          <p:nvPr>
            <p:ph sz="half" idx="1"/>
          </p:nvPr>
        </p:nvSpPr>
        <p:spPr>
          <a:xfrm>
            <a:off x="457200" y="1600200"/>
            <a:ext cx="8153400" cy="4525963"/>
          </a:xfrm>
        </p:spPr>
        <p:txBody>
          <a:bodyPr>
            <a:normAutofit/>
          </a:bodyPr>
          <a:lstStyle/>
          <a:p>
            <a:r>
              <a:rPr lang="en-US" sz="2400" dirty="0"/>
              <a:t>Electrophysiology is a branch of physiology that deals with electrical phenomena related to biological systems.  </a:t>
            </a:r>
            <a:endParaRPr lang="en-US" sz="2400" dirty="0" smtClean="0"/>
          </a:p>
          <a:p>
            <a:endParaRPr lang="en-US" sz="2400" dirty="0" smtClean="0"/>
          </a:p>
          <a:p>
            <a:r>
              <a:rPr lang="en-US" sz="2400" dirty="0" smtClean="0"/>
              <a:t>This </a:t>
            </a:r>
            <a:r>
              <a:rPr lang="en-US" sz="2400" dirty="0"/>
              <a:t>field of science, in turn, has its roots in electrochemistry, a branch of chemistry that deals with the relationship between ions and electricity, a common example of which is a battery.</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1923</TotalTime>
  <Words>2917</Words>
  <Application>Microsoft Office PowerPoint</Application>
  <PresentationFormat>On-screen Show (4:3)</PresentationFormat>
  <Paragraphs>360</Paragraphs>
  <Slides>64</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72" baseType="lpstr">
      <vt:lpstr>Arial</vt:lpstr>
      <vt:lpstr>Calibri</vt:lpstr>
      <vt:lpstr>Gill Sans</vt:lpstr>
      <vt:lpstr>Symbol</vt:lpstr>
      <vt:lpstr>Times New Roman</vt:lpstr>
      <vt:lpstr>Wingdings</vt:lpstr>
      <vt:lpstr>Office Theme</vt:lpstr>
      <vt:lpstr>Microsoft Equation 3.0</vt:lpstr>
      <vt:lpstr>Neuron- The Electrically active cells in Nervous system</vt:lpstr>
      <vt:lpstr>Neuron</vt:lpstr>
      <vt:lpstr>Typical structure of a neuron</vt:lpstr>
      <vt:lpstr>Inside a neuron</vt:lpstr>
      <vt:lpstr>Block diagram representation</vt:lpstr>
      <vt:lpstr>Structure of a Neuron</vt:lpstr>
      <vt:lpstr>Types (Based on Dendrites)</vt:lpstr>
      <vt:lpstr>PowerPoint Presentation</vt:lpstr>
      <vt:lpstr>Electrophysiology of a neuron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OPEN and CLOSE states of channels</vt:lpstr>
      <vt:lpstr>Ion channels and Gating:</vt:lpstr>
      <vt:lpstr>PowerPoint Presentation</vt:lpstr>
      <vt:lpstr>PowerPoint Presentation</vt:lpstr>
      <vt:lpstr>PowerPoint Presentation</vt:lpstr>
      <vt:lpstr>PowerPoint Presentation</vt:lpstr>
      <vt:lpstr>Neural Signaling</vt:lpstr>
      <vt:lpstr>PowerPoint Presentation</vt:lpstr>
      <vt:lpstr>Dendritic signals</vt:lpstr>
      <vt:lpstr>Lossy propagation</vt:lpstr>
      <vt:lpstr>PowerPoint Presentation</vt:lpstr>
      <vt:lpstr>Processing at Soma</vt:lpstr>
      <vt:lpstr>Spatial Summation in Soma</vt:lpstr>
      <vt:lpstr>Action Potential</vt:lpstr>
      <vt:lpstr>All or none response</vt:lpstr>
      <vt:lpstr>Condition for Neural Firing</vt:lpstr>
      <vt:lpstr>Condition for Neural Firing </vt:lpstr>
      <vt:lpstr>Neuron as a thresholding device</vt:lpstr>
      <vt:lpstr>Action Potential Phases</vt:lpstr>
      <vt:lpstr>PowerPoint Presentation</vt:lpstr>
      <vt:lpstr>Action Potential</vt:lpstr>
      <vt:lpstr>Axonal propagation</vt:lpstr>
      <vt:lpstr>PowerPoint Presentation</vt:lpstr>
      <vt:lpstr>PowerPoint Presentation</vt:lpstr>
      <vt:lpstr>PowerPoint Presentation</vt:lpstr>
      <vt:lpstr>Synapse</vt:lpstr>
      <vt:lpstr>PowerPoint Presentation</vt:lpstr>
      <vt:lpstr>Electrical Synapse</vt:lpstr>
      <vt:lpstr>PowerPoint Presentation</vt:lpstr>
      <vt:lpstr>Chemical Synapse</vt:lpstr>
      <vt:lpstr>PowerPoint Presentation</vt:lpstr>
      <vt:lpstr>PowerPoint Presentation</vt:lpstr>
      <vt:lpstr>Neurotransmission  </vt:lpstr>
      <vt:lpstr>Neurotransmitter (NTs)</vt:lpstr>
      <vt:lpstr>Post Synaptic Potential</vt:lpstr>
      <vt:lpstr>Types of Neurotransmitters (NTs)</vt:lpstr>
      <vt:lpstr>PowerPoint Presentation</vt:lpstr>
      <vt:lpstr>PowerPoint Presentation</vt:lpstr>
      <vt:lpstr>PowerPoint Presentation</vt:lpstr>
      <vt:lpstr>Neurotransmitters Examples </vt:lpstr>
      <vt:lpstr>Receptors</vt:lpstr>
      <vt:lpstr>Structural Classification of Synapses</vt:lpstr>
      <vt:lpstr>Axodendritic synapses</vt:lpstr>
      <vt:lpstr>Axosomatic synapses</vt:lpstr>
      <vt:lpstr>Axoaxonic synapses</vt:lpstr>
      <vt:lpstr>Synaptic Transmission</vt:lpstr>
      <vt:lpstr>PowerPoint Presentation</vt:lpstr>
      <vt:lpstr>PowerPoint Presentation</vt:lpstr>
    </vt:vector>
  </TitlesOfParts>
  <Company>School of Biosciences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Neuron- The Basic unit of Nervous system</dc:title>
  <dc:creator>Limited User</dc:creator>
  <cp:lastModifiedBy>SRINIVASAN</cp:lastModifiedBy>
  <cp:revision>56</cp:revision>
  <dcterms:created xsi:type="dcterms:W3CDTF">2012-02-28T15:36:25Z</dcterms:created>
  <dcterms:modified xsi:type="dcterms:W3CDTF">2020-09-21T04:17:19Z</dcterms:modified>
</cp:coreProperties>
</file>