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81" r:id="rId4"/>
    <p:sldId id="282" r:id="rId5"/>
    <p:sldId id="273" r:id="rId6"/>
    <p:sldId id="259" r:id="rId7"/>
    <p:sldId id="260" r:id="rId8"/>
    <p:sldId id="277" r:id="rId9"/>
    <p:sldId id="279" r:id="rId10"/>
    <p:sldId id="278" r:id="rId11"/>
    <p:sldId id="280" r:id="rId12"/>
    <p:sldId id="261" r:id="rId13"/>
    <p:sldId id="262" r:id="rId14"/>
    <p:sldId id="263" r:id="rId15"/>
    <p:sldId id="274" r:id="rId16"/>
    <p:sldId id="264" r:id="rId17"/>
    <p:sldId id="265" r:id="rId18"/>
    <p:sldId id="267" r:id="rId19"/>
    <p:sldId id="266" r:id="rId20"/>
    <p:sldId id="268" r:id="rId21"/>
    <p:sldId id="269" r:id="rId22"/>
    <p:sldId id="270" r:id="rId23"/>
    <p:sldId id="271" r:id="rId24"/>
    <p:sldId id="27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0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9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4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2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6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3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1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4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70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11EF-2186-4934-927F-AAAB7DB885A2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FAD9-7D9C-4B78-AB6F-4D77C96E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7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imgres?start=20&amp;num=10&amp;hl=en&amp;client=firefox-a&amp;hs=gw5&amp;rls=org.mozilla:en-US:official&amp;biw=1280&amp;bih=867&amp;addh=36&amp;tbm=isch&amp;tbnid=-BiBuO_8gKEX_M:&amp;imgrefurl=http://www.allaboutcircuits.com/vol_1/chpt_2/5.html&amp;docid=hcC2bb00lhsZgM&amp;imgurl=http://sub.allaboutcircuits.com/images/00042.png&amp;w=73&amp;h=25&amp;ei=0fJdT4znGM2IrAenpJWiDA&amp;zoom=1" TargetMode="External"/><Relationship Id="rId2" Type="http://schemas.openxmlformats.org/officeDocument/2006/relationships/hyperlink" Target="http://www.google.co.in/imgres?num=10&amp;hl=en&amp;client=firefox-a&amp;hs=Hw5&amp;rls=org.mozilla:en-US:official&amp;biw=1280&amp;bih=867&amp;tbm=isch&amp;tbnid=xRcw241QTIg1FM:&amp;imgrefurl=http://futurama.wikia.com/wiki/Religion&amp;docid=nlbdNyy8kVz_gM&amp;imgurl=http://images.wikia.com/en.futurama/images/0/0d/200px-Resistor_symbol_America.svg.png&amp;w=200&amp;h=139&amp;ei=uPJdT4HwIJDNrQeX3-D2Aw&amp;zoom=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72" y="2500306"/>
            <a:ext cx="9542346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 Modeling the Neuron components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3600" dirty="0" smtClean="0"/>
              <a:t>BT6270 Introduction to Computational Neuroscience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3375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Dendritic processing: Passive cable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193473" y="1440410"/>
            <a:ext cx="53708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active elements</a:t>
            </a:r>
          </a:p>
          <a:p>
            <a:r>
              <a:rPr lang="en-US" sz="2800" dirty="0" smtClean="0"/>
              <a:t>No voltage-dependent ion channels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3" y="2918252"/>
            <a:ext cx="2209800" cy="2390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3473" y="3813581"/>
            <a:ext cx="221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“arrow” on g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3455" y="5971309"/>
            <a:ext cx="491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At a single point on a membrane</a:t>
            </a:r>
            <a:endParaRPr lang="en-IN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3207760"/>
            <a:ext cx="4286250" cy="24003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331527" y="2918252"/>
            <a:ext cx="27709" cy="26898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0995" y="5909185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Along the length of the membrane</a:t>
            </a:r>
            <a:endParaRPr lang="en-IN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83135" y="2622035"/>
            <a:ext cx="2988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the </a:t>
            </a:r>
          </a:p>
          <a:p>
            <a:r>
              <a:rPr lang="en-US" sz="2400" dirty="0" smtClean="0"/>
              <a:t>conductance branches</a:t>
            </a:r>
          </a:p>
          <a:p>
            <a:r>
              <a:rPr lang="en-US" sz="2400" dirty="0" smtClean="0"/>
              <a:t>merged to one</a:t>
            </a:r>
            <a:endParaRPr lang="en-IN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73927" y="3408218"/>
            <a:ext cx="519546" cy="405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3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the cable equation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982690" y="1953491"/>
            <a:ext cx="4649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Reference:</a:t>
            </a:r>
          </a:p>
          <a:p>
            <a:r>
              <a:rPr lang="en-US" sz="2400" dirty="0" smtClean="0"/>
              <a:t>C. Koch, Biophysics of Computation.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354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Axial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Resistance offered by the intracellular compartment per unit length of the cable of diameter, d. The resistivity of the intracellular medium is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We now relate the resistivity,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, which is an intrinsic property of the intracellular medium, to axial resistance,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, which is resistance per unit length of the cable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675418" y="4862945"/>
            <a:ext cx="3394363" cy="1212273"/>
            <a:chOff x="7675418" y="4862945"/>
            <a:chExt cx="3394363" cy="121227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5418" y="5226193"/>
              <a:ext cx="2951017" cy="485775"/>
            </a:xfrm>
            <a:prstGeom prst="rect">
              <a:avLst/>
            </a:prstGeom>
          </p:spPr>
        </p:pic>
        <p:sp>
          <p:nvSpPr>
            <p:cNvPr id="5" name="Flowchart: Direct Access Storage 4"/>
            <p:cNvSpPr/>
            <p:nvPr/>
          </p:nvSpPr>
          <p:spPr>
            <a:xfrm>
              <a:off x="7841673" y="4862945"/>
              <a:ext cx="3228108" cy="1212273"/>
            </a:xfrm>
            <a:prstGeom prst="flowChartMagneticDru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9636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Axial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the resistance, R, and resistivity, </a:t>
            </a:r>
            <a:r>
              <a:rPr lang="en-US" dirty="0" smtClean="0">
                <a:latin typeface="Symbol" panose="05050102010706020507" pitchFamily="18" charset="2"/>
              </a:rPr>
              <a:t>r</a:t>
            </a:r>
            <a:r>
              <a:rPr lang="en-US" dirty="0" smtClean="0"/>
              <a:t>, of a pipe of area of cross-section, A, and length, L,  are related as:</a:t>
            </a:r>
          </a:p>
          <a:p>
            <a:pPr marL="0" indent="0">
              <a:buNone/>
            </a:pPr>
            <a:r>
              <a:rPr lang="en-US" dirty="0" smtClean="0"/>
              <a:t>		R = </a:t>
            </a:r>
            <a:r>
              <a:rPr lang="en-US" dirty="0">
                <a:latin typeface="Symbol" panose="05050102010706020507" pitchFamily="18" charset="2"/>
              </a:rPr>
              <a:t>r</a:t>
            </a:r>
            <a:r>
              <a:rPr lang="en-US" dirty="0" smtClean="0"/>
              <a:t> L/A, and</a:t>
            </a:r>
          </a:p>
          <a:p>
            <a:r>
              <a:rPr lang="en-US" dirty="0" smtClean="0"/>
              <a:t>Resistance per unit length (L=1) of the pipe is:</a:t>
            </a:r>
          </a:p>
          <a:p>
            <a:pPr marL="0" indent="0">
              <a:buNone/>
            </a:pPr>
            <a:r>
              <a:rPr lang="en-US" dirty="0" smtClean="0"/>
              <a:t>		R = </a:t>
            </a:r>
            <a:r>
              <a:rPr lang="en-US" dirty="0" smtClean="0">
                <a:latin typeface="Symbol" panose="05050102010706020507" pitchFamily="18" charset="2"/>
              </a:rPr>
              <a:t>r</a:t>
            </a:r>
            <a:r>
              <a:rPr lang="en-US" dirty="0" smtClean="0"/>
              <a:t>/A</a:t>
            </a:r>
          </a:p>
          <a:p>
            <a:r>
              <a:rPr lang="en-US" dirty="0" smtClean="0"/>
              <a:t>A similar relation for our cable is: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886200" y="5562600"/>
          <a:ext cx="2971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3" imgW="1485900" imgH="393700" progId="">
                  <p:embed/>
                </p:oleObj>
              </mc:Choice>
              <mc:Fallback>
                <p:oleObj r:id="rId3" imgW="1485900" imgH="3937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29718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10400" y="5819002"/>
            <a:ext cx="6543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en-US" sz="1200" dirty="0">
                <a:latin typeface="Symbol" pitchFamily="18" charset="2"/>
                <a:ea typeface="Times New Roman" pitchFamily="18" charset="0"/>
                <a:cs typeface="Arial" pitchFamily="34" charset="0"/>
              </a:rPr>
              <a:t>W</a:t>
            </a: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/cm)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59091" y="3713017"/>
            <a:ext cx="3394363" cy="1212273"/>
            <a:chOff x="7675418" y="4862945"/>
            <a:chExt cx="3394363" cy="12122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5418" y="5226193"/>
              <a:ext cx="2951017" cy="485775"/>
            </a:xfrm>
            <a:prstGeom prst="rect">
              <a:avLst/>
            </a:prstGeom>
          </p:spPr>
        </p:pic>
        <p:sp>
          <p:nvSpPr>
            <p:cNvPr id="8" name="Flowchart: Direct Access Storage 7"/>
            <p:cNvSpPr/>
            <p:nvPr/>
          </p:nvSpPr>
          <p:spPr>
            <a:xfrm>
              <a:off x="7841673" y="4862945"/>
              <a:ext cx="3228108" cy="1212273"/>
            </a:xfrm>
            <a:prstGeom prst="flowChartMagneticDru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81309" y="445463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</a:t>
            </a:r>
            <a:r>
              <a:rPr lang="en-US" sz="2800" baseline="-25000" dirty="0" err="1" smtClean="0"/>
              <a:t>a</a:t>
            </a:r>
            <a:endParaRPr lang="en-IN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61543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Membrane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75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membrane offers resistance for flow </a:t>
            </a:r>
            <a:r>
              <a:rPr lang="en-US" dirty="0" smtClean="0"/>
              <a:t>of current </a:t>
            </a:r>
            <a:r>
              <a:rPr lang="en-US" dirty="0"/>
              <a:t>between the intracellular compartment and the extracellular space. This resistance is inversely proportional to the surface area of the membrane.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409709" y="5614120"/>
            <a:ext cx="1191491" cy="485775"/>
          </a:xfrm>
          <a:prstGeom prst="rect">
            <a:avLst/>
          </a:prstGeom>
        </p:spPr>
      </p:pic>
      <p:sp>
        <p:nvSpPr>
          <p:cNvPr id="10" name="Flowchart: Direct Access Storage 9"/>
          <p:cNvSpPr/>
          <p:nvPr/>
        </p:nvSpPr>
        <p:spPr>
          <a:xfrm>
            <a:off x="7800109" y="4447308"/>
            <a:ext cx="3228108" cy="1212273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762567" y="6345382"/>
            <a:ext cx="651596" cy="13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914967" y="6492583"/>
            <a:ext cx="333375" cy="19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47258" y="5699411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410094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Membrane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411691" cy="1360920"/>
          </a:xfrm>
        </p:spPr>
        <p:txBody>
          <a:bodyPr>
            <a:normAutofit/>
          </a:bodyPr>
          <a:lstStyle/>
          <a:p>
            <a:r>
              <a:rPr lang="en-US" dirty="0" smtClean="0"/>
              <a:t>Therefore</a:t>
            </a:r>
            <a:r>
              <a:rPr lang="en-US" dirty="0"/>
              <a:t>, if R</a:t>
            </a:r>
            <a:r>
              <a:rPr lang="en-US" baseline="-25000" dirty="0"/>
              <a:t>m</a:t>
            </a:r>
            <a:r>
              <a:rPr lang="en-US" dirty="0"/>
              <a:t> is the resistance of a membrane patch of unit area, a </a:t>
            </a:r>
            <a:r>
              <a:rPr lang="en-US" dirty="0" smtClean="0"/>
              <a:t>quantity </a:t>
            </a:r>
            <a:r>
              <a:rPr lang="en-US" dirty="0"/>
              <a:t>referred to as specific resistance, the total resistance offered by a cylinder of diameter, d, and unit </a:t>
            </a:r>
            <a:r>
              <a:rPr lang="en-US" dirty="0" smtClean="0"/>
              <a:t>length (L=1), </a:t>
            </a:r>
            <a:r>
              <a:rPr lang="en-US" dirty="0"/>
              <a:t>is given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448176" y="5916242"/>
          <a:ext cx="2714625" cy="78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3" imgW="1345616" imgH="393529" progId="">
                  <p:embed/>
                </p:oleObj>
              </mc:Choice>
              <mc:Fallback>
                <p:oleObj r:id="rId3" imgW="1345616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6" y="5916242"/>
                        <a:ext cx="2714625" cy="789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43800" y="6130428"/>
            <a:ext cx="6543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en-US" sz="1200" dirty="0">
                <a:latin typeface="Symbol" pitchFamily="18" charset="2"/>
                <a:ea typeface="Times New Roman" pitchFamily="18" charset="0"/>
                <a:cs typeface="Arial" pitchFamily="34" charset="0"/>
              </a:rPr>
              <a:t>W</a:t>
            </a: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cm)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240550" y="5592038"/>
            <a:ext cx="333375" cy="19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25692" y="3546763"/>
            <a:ext cx="3228108" cy="2005445"/>
            <a:chOff x="8125692" y="3546763"/>
            <a:chExt cx="3228108" cy="2005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735292" y="4713575"/>
              <a:ext cx="1191491" cy="485775"/>
            </a:xfrm>
            <a:prstGeom prst="rect">
              <a:avLst/>
            </a:prstGeom>
          </p:spPr>
        </p:pic>
        <p:sp>
          <p:nvSpPr>
            <p:cNvPr id="9" name="Flowchart: Direct Access Storage 8"/>
            <p:cNvSpPr/>
            <p:nvPr/>
          </p:nvSpPr>
          <p:spPr>
            <a:xfrm>
              <a:off x="8125692" y="3546763"/>
              <a:ext cx="3228108" cy="1212273"/>
            </a:xfrm>
            <a:prstGeom prst="flowChartMagneticDru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9088150" y="5444837"/>
              <a:ext cx="651596" cy="138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73925" y="4946073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</a:t>
              </a:r>
              <a:r>
                <a:rPr lang="en-US" baseline="-25000" dirty="0" err="1" smtClean="0"/>
                <a:t>m</a:t>
              </a:r>
              <a:endParaRPr lang="en-IN" baseline="-25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50031" y="457437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m</a:t>
            </a:r>
            <a:r>
              <a:rPr lang="en-US" dirty="0" smtClean="0"/>
              <a:t> = G</a:t>
            </a:r>
            <a:r>
              <a:rPr lang="en-US" baseline="-25000" dirty="0" smtClean="0"/>
              <a:t>m</a:t>
            </a:r>
            <a:r>
              <a:rPr lang="en-US" dirty="0" smtClean="0"/>
              <a:t> A= </a:t>
            </a:r>
            <a:r>
              <a:rPr lang="en-US" dirty="0"/>
              <a:t>G</a:t>
            </a:r>
            <a:r>
              <a:rPr lang="en-US" baseline="-25000" dirty="0"/>
              <a:t>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Symbol" panose="05050102010706020507" pitchFamily="18" charset="2"/>
              </a:rPr>
              <a:t>p</a:t>
            </a:r>
            <a:r>
              <a:rPr lang="en-US" dirty="0" smtClean="0"/>
              <a:t> d L)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796701" y="506064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m</a:t>
            </a:r>
            <a:r>
              <a:rPr lang="en-US" dirty="0" smtClean="0"/>
              <a:t> = 1/</a:t>
            </a:r>
            <a:r>
              <a:rPr lang="en-US" dirty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dirty="0" smtClean="0"/>
              <a:t>; G</a:t>
            </a:r>
            <a:r>
              <a:rPr lang="en-US" baseline="-25000" dirty="0" smtClean="0"/>
              <a:t>m</a:t>
            </a:r>
            <a:r>
              <a:rPr lang="en-US" dirty="0" smtClean="0"/>
              <a:t> = 1/R</a:t>
            </a:r>
            <a:r>
              <a:rPr lang="en-US" baseline="-25000" dirty="0" smtClean="0"/>
              <a:t>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2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066" y="4544287"/>
            <a:ext cx="676275" cy="1382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Membrane capacitance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plasma membrane has a specific capacitance, C</a:t>
            </a:r>
            <a:r>
              <a:rPr lang="en-US" baseline="-25000" dirty="0"/>
              <a:t>m</a:t>
            </a:r>
            <a:r>
              <a:rPr lang="en-US" dirty="0"/>
              <a:t>, of about 10</a:t>
            </a:r>
            <a:r>
              <a:rPr lang="en-US" baseline="30000" dirty="0"/>
              <a:t>-6</a:t>
            </a:r>
            <a:r>
              <a:rPr lang="en-US" dirty="0"/>
              <a:t>  F/cm</a:t>
            </a:r>
            <a:r>
              <a:rPr lang="en-US" baseline="30000" dirty="0"/>
              <a:t>2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smtClean="0"/>
              <a:t>Therefore</a:t>
            </a:r>
            <a:r>
              <a:rPr lang="en-US" dirty="0"/>
              <a:t>, capacitance of the cable of unit length, c</a:t>
            </a:r>
            <a:r>
              <a:rPr lang="en-US" baseline="-25000" dirty="0"/>
              <a:t>m</a:t>
            </a:r>
            <a:r>
              <a:rPr lang="en-US" dirty="0"/>
              <a:t>, is,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191000" y="4038601"/>
          <a:ext cx="1600200" cy="526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4" imgW="698500" imgH="228600" progId="">
                  <p:embed/>
                </p:oleObj>
              </mc:Choice>
              <mc:Fallback>
                <p:oleObj r:id="rId4" imgW="698500" imgH="2286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38601"/>
                        <a:ext cx="1600200" cy="526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01139" y="4165864"/>
            <a:ext cx="1905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(F/cm)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9505745" y="5821099"/>
            <a:ext cx="651596" cy="13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18333" y="4773827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m</a:t>
            </a:r>
            <a:endParaRPr lang="en-IN" sz="2400" baseline="-25000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8543287" y="4103140"/>
            <a:ext cx="3228108" cy="1212273"/>
          </a:xfrm>
          <a:prstGeom prst="flowChartMagneticDru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642764" y="5978241"/>
            <a:ext cx="376466" cy="186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cable as an electric </a:t>
            </a:r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electrical parameters defined above, we can now represent the cable as an electric circuit.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circuit, the continuous cable is represented as a series of discrete circuit elements, in which each element approximates a short length of the cable, say, of length, </a:t>
            </a:r>
            <a:r>
              <a:rPr lang="en-US" dirty="0" err="1" smtClean="0"/>
              <a:t>Δx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227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equivalent for a dendrite</a:t>
            </a:r>
            <a:endParaRPr lang="en-US" dirty="0"/>
          </a:p>
        </p:txBody>
      </p:sp>
      <p:sp>
        <p:nvSpPr>
          <p:cNvPr id="14" name="AutoShape 2" descr="https://encrypted-tbn0.google.com/images?q=tbn:ANd9GcQt0AfESkQRcTOgaIsT3gUfiwTMUdk3CIwennQJPU44oAZjVFbP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7500" y="-136525"/>
            <a:ext cx="1524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" descr="https://encrypted-tbn1.google.com/images?q=tbn:ANd9GcTF5UkPFkzVbmoEOM7sNcqphW-O0t8vGw6QWmCWrkYsjfb4IHzdNw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87501" y="-136525"/>
            <a:ext cx="6953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3352802" y="2189204"/>
            <a:ext cx="5715000" cy="2992399"/>
            <a:chOff x="2971984" y="2189194"/>
            <a:chExt cx="4724216" cy="284905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019799" y="2746502"/>
              <a:ext cx="0" cy="453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252216" y="2581252"/>
              <a:ext cx="1280160" cy="155780"/>
              <a:chOff x="2438400" y="2590800"/>
              <a:chExt cx="1905000" cy="16233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495800" y="2590789"/>
              <a:ext cx="1280160" cy="155780"/>
              <a:chOff x="2438400" y="2590800"/>
              <a:chExt cx="1905000" cy="162339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714999" y="2593968"/>
              <a:ext cx="1280160" cy="155780"/>
              <a:chOff x="2438400" y="2590800"/>
              <a:chExt cx="1905000" cy="162339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V="1">
                <a:off x="33528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505200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8100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0040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041374" y="2594113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438400" y="27432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962400" y="2753139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647660" y="25908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5711616" y="3200387"/>
              <a:ext cx="765382" cy="1288768"/>
              <a:chOff x="5711618" y="3200400"/>
              <a:chExt cx="765382" cy="128877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6312408" y="3814877"/>
                <a:ext cx="12192" cy="666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715000" y="32004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 rot="5400000">
                <a:off x="5149429" y="3762590"/>
                <a:ext cx="1280160" cy="155781"/>
                <a:chOff x="2438400" y="2590800"/>
                <a:chExt cx="1905000" cy="162339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33528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505200" y="2594113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8100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2004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3041374" y="2594113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438400" y="2743200"/>
                  <a:ext cx="609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962400" y="2753139"/>
                  <a:ext cx="381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364766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6147816" y="3738677"/>
                <a:ext cx="329184" cy="76200"/>
                <a:chOff x="3252216" y="4953000"/>
                <a:chExt cx="329184" cy="7620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252216" y="4953000"/>
                  <a:ext cx="3291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3252216" y="5029200"/>
                  <a:ext cx="3291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>
                <a:off x="6324600" y="3200400"/>
                <a:ext cx="0" cy="534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5715000" y="4480561"/>
                <a:ext cx="589955" cy="86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4111416" y="3200387"/>
              <a:ext cx="765382" cy="1288768"/>
              <a:chOff x="5711618" y="3200400"/>
              <a:chExt cx="765382" cy="1288774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6312408" y="3814877"/>
                <a:ext cx="12192" cy="666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3200400"/>
                <a:ext cx="60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 rot="5400000">
                <a:off x="5149429" y="3762590"/>
                <a:ext cx="1280160" cy="155781"/>
                <a:chOff x="2438400" y="2590800"/>
                <a:chExt cx="1905000" cy="162339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33528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3505200" y="2594113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38100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20040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3041374" y="2594113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2438400" y="2743200"/>
                  <a:ext cx="609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3962400" y="2753139"/>
                  <a:ext cx="381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3647660" y="2590800"/>
                  <a:ext cx="152400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6147816" y="3738677"/>
                <a:ext cx="329184" cy="76200"/>
                <a:chOff x="3252216" y="4953000"/>
                <a:chExt cx="329184" cy="762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252216" y="4953000"/>
                  <a:ext cx="3291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3252216" y="5029200"/>
                  <a:ext cx="32918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/>
              <p:cNvCxnSpPr/>
              <p:nvPr/>
            </p:nvCxnSpPr>
            <p:spPr>
              <a:xfrm>
                <a:off x="6324600" y="3200400"/>
                <a:ext cx="0" cy="5346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5715000" y="4480561"/>
                <a:ext cx="589955" cy="86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4419600" y="2746502"/>
              <a:ext cx="0" cy="453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419600" y="4499094"/>
              <a:ext cx="0" cy="453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019799" y="4495781"/>
              <a:ext cx="0" cy="453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267200" y="4952979"/>
              <a:ext cx="329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369706" y="5029179"/>
              <a:ext cx="126094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842219" y="4960825"/>
              <a:ext cx="329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944725" y="5037027"/>
              <a:ext cx="126094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5024321" y="2221459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a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810000" y="2189194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a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69736" y="2211922"/>
              <a:ext cx="512064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a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191000" y="2438390"/>
              <a:ext cx="60045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V(x)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86399" y="2438391"/>
              <a:ext cx="754685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V(x+</a:t>
              </a:r>
              <a:r>
                <a:rPr lang="el-GR" sz="1400" dirty="0"/>
                <a:t>Δ</a:t>
              </a:r>
              <a:r>
                <a:rPr lang="en-US" sz="1400" dirty="0"/>
                <a:t>x)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971984" y="2743189"/>
              <a:ext cx="83801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baseline="-25000" dirty="0"/>
                <a:t>i</a:t>
              </a:r>
              <a:r>
                <a:rPr lang="en-US" sz="1400" dirty="0"/>
                <a:t>(x-</a:t>
              </a:r>
              <a:r>
                <a:rPr lang="el-GR" sz="1400" dirty="0"/>
                <a:t>Δ</a:t>
              </a:r>
              <a:r>
                <a:rPr lang="en-US" sz="1400" dirty="0"/>
                <a:t>x)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76984" y="2743189"/>
              <a:ext cx="83801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baseline="-25000" dirty="0"/>
                <a:t>i</a:t>
              </a:r>
              <a:r>
                <a:rPr lang="en-US" sz="1400" dirty="0"/>
                <a:t>(x)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705784" y="2740214"/>
              <a:ext cx="83801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  <a:r>
                <a:rPr lang="en-US" sz="1400" baseline="-25000" dirty="0"/>
                <a:t>i</a:t>
              </a:r>
              <a:r>
                <a:rPr lang="en-US" sz="1400" dirty="0"/>
                <a:t>(x+</a:t>
              </a:r>
              <a:r>
                <a:rPr lang="el-GR" sz="1400" dirty="0"/>
                <a:t>Δ</a:t>
              </a:r>
              <a:r>
                <a:rPr lang="en-US" sz="1400" dirty="0"/>
                <a:t>x)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3657415" y="2894101"/>
              <a:ext cx="209278" cy="29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5316216" y="2894101"/>
              <a:ext cx="170184" cy="1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7288776" y="2889299"/>
              <a:ext cx="407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4419600" y="2892613"/>
              <a:ext cx="83801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</a:t>
              </a:r>
              <a:r>
                <a:rPr lang="en-US" sz="1400" baseline="-25000" dirty="0" err="1"/>
                <a:t>m</a:t>
              </a:r>
              <a:r>
                <a:rPr lang="en-US" sz="1400" dirty="0"/>
                <a:t>(x)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019984" y="2895590"/>
              <a:ext cx="838016" cy="29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</a:t>
              </a:r>
              <a:r>
                <a:rPr lang="en-US" sz="1400" baseline="-25000" dirty="0" err="1"/>
                <a:t>m</a:t>
              </a:r>
              <a:r>
                <a:rPr lang="en-US" sz="1400" dirty="0"/>
                <a:t>(x+</a:t>
              </a:r>
              <a:r>
                <a:rPr lang="el-GR" sz="1400" dirty="0"/>
                <a:t> Δ</a:t>
              </a:r>
              <a:r>
                <a:rPr lang="en-US" sz="1400" dirty="0"/>
                <a:t>x)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4534470" y="2806474"/>
              <a:ext cx="0" cy="155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6156934" y="2794710"/>
              <a:ext cx="0" cy="155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3805123" y="3581387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m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410200" y="3581387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m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871923" y="3579000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m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472123" y="3581400"/>
              <a:ext cx="614477" cy="35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m</a:t>
              </a:r>
              <a:endParaRPr lang="en-US" dirty="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V="1">
            <a:off x="5043661" y="2036618"/>
            <a:ext cx="1996158" cy="277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35564" y="16906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52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Ohm’s law for axial resistance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Ohm’s law to one of the </a:t>
            </a:r>
            <a:r>
              <a:rPr lang="en-US" dirty="0" smtClean="0"/>
              <a:t>axial </a:t>
            </a:r>
            <a:r>
              <a:rPr lang="en-US" dirty="0"/>
              <a:t>resistances,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</a:t>
            </a:r>
            <a:r>
              <a:rPr lang="en-US" dirty="0" err="1" smtClean="0"/>
              <a:t>Δx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038600" y="3539836"/>
          <a:ext cx="4800600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r:id="rId3" imgW="2197100" imgH="228600" progId="">
                  <p:embed/>
                </p:oleObj>
              </mc:Choice>
              <mc:Fallback>
                <p:oleObj r:id="rId3" imgW="2197100" imgH="2286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39836"/>
                        <a:ext cx="4800600" cy="498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852640" y="4495800"/>
          <a:ext cx="208156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r:id="rId5" imgW="1066337" imgH="393529" progId="">
                  <p:embed/>
                </p:oleObj>
              </mc:Choice>
              <mc:Fallback>
                <p:oleObj r:id="rId5" imgW="1066337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640" y="4495800"/>
                        <a:ext cx="208156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72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3400" y="4724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0466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Neuron Modeling</a:t>
            </a:r>
            <a:endParaRPr lang="en-IN" altLang="en-US" smtClean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590800" y="3208338"/>
            <a:ext cx="2438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Hodgkin-Huxley Model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462714" y="1541464"/>
            <a:ext cx="32908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Arial Narrow" panose="020B0606020202030204" pitchFamily="34" charset="0"/>
              </a:rPr>
              <a:t>Biophysical Modeling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Dendritic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Axonal 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Synaptic Transmission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6286500" y="4160839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Arial Narrow" panose="020B0606020202030204" pitchFamily="34" charset="0"/>
              </a:rPr>
              <a:t>Simplified Neuron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FitzHugh-Nagumo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Morris-Lecar Model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Izhikevich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Integrate and fire neuron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McCulloch-Pitts neuron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393950" y="3082925"/>
            <a:ext cx="2667000" cy="1143000"/>
          </a:xfrm>
          <a:prstGeom prst="rect">
            <a:avLst/>
          </a:prstGeom>
          <a:noFill/>
          <a:ln w="571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Arial Narrow" panose="020B0606020202030204" pitchFamily="34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6157913" y="1427164"/>
            <a:ext cx="3581400" cy="1938337"/>
          </a:xfrm>
          <a:prstGeom prst="rect">
            <a:avLst/>
          </a:prstGeom>
          <a:noFill/>
          <a:ln w="5715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Arial Narrow" panose="020B0606020202030204" pitchFamily="34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943600" y="4038601"/>
            <a:ext cx="4114800" cy="2430463"/>
          </a:xfrm>
          <a:prstGeom prst="rect">
            <a:avLst/>
          </a:prstGeom>
          <a:noFill/>
          <a:ln w="762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Arial Narrow" panose="020B0606020202030204" pitchFamily="34" charset="0"/>
            </a:endParaRPr>
          </a:p>
        </p:txBody>
      </p:sp>
      <p:sp>
        <p:nvSpPr>
          <p:cNvPr id="63497" name="Down Arrow 9"/>
          <p:cNvSpPr>
            <a:spLocks noChangeArrowheads="1"/>
          </p:cNvSpPr>
          <p:nvPr/>
        </p:nvSpPr>
        <p:spPr bwMode="auto">
          <a:xfrm rot="14556108">
            <a:off x="5358262" y="2437198"/>
            <a:ext cx="485775" cy="1123509"/>
          </a:xfrm>
          <a:prstGeom prst="downArrow">
            <a:avLst>
              <a:gd name="adj1" fmla="val 50000"/>
              <a:gd name="adj2" fmla="val 49861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Arial Narrow" panose="020B0606020202030204" pitchFamily="34" charset="0"/>
            </a:endParaRPr>
          </a:p>
        </p:txBody>
      </p:sp>
      <p:sp>
        <p:nvSpPr>
          <p:cNvPr id="63498" name="Down Arrow 10"/>
          <p:cNvSpPr>
            <a:spLocks noChangeArrowheads="1"/>
          </p:cNvSpPr>
          <p:nvPr/>
        </p:nvSpPr>
        <p:spPr bwMode="auto">
          <a:xfrm rot="18391950">
            <a:off x="5268913" y="4044951"/>
            <a:ext cx="484188" cy="979487"/>
          </a:xfrm>
          <a:prstGeom prst="downArrow">
            <a:avLst>
              <a:gd name="adj1" fmla="val 50000"/>
              <a:gd name="adj2" fmla="val 50105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Arial Narrow" panose="020B0606020202030204" pitchFamily="34" charset="0"/>
            </a:endParaRPr>
          </a:p>
        </p:txBody>
      </p:sp>
      <p:sp>
        <p:nvSpPr>
          <p:cNvPr id="63499" name="TextBox 11"/>
          <p:cNvSpPr txBox="1">
            <a:spLocks noChangeArrowheads="1"/>
          </p:cNvSpPr>
          <p:nvPr/>
        </p:nvSpPr>
        <p:spPr bwMode="auto">
          <a:xfrm>
            <a:off x="4953794" y="1788407"/>
            <a:ext cx="1114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More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Detailed</a:t>
            </a:r>
            <a:endParaRPr lang="en-IN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63500" name="TextBox 12"/>
          <p:cNvSpPr txBox="1">
            <a:spLocks noChangeArrowheads="1"/>
          </p:cNvSpPr>
          <p:nvPr/>
        </p:nvSpPr>
        <p:spPr bwMode="auto">
          <a:xfrm>
            <a:off x="4743163" y="4640997"/>
            <a:ext cx="1114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Less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Detailed</a:t>
            </a:r>
            <a:endParaRPr lang="en-IN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2390" y="2251928"/>
            <a:ext cx="2244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Action Potential </a:t>
            </a:r>
          </a:p>
          <a:p>
            <a:pPr algn="ctr"/>
            <a:r>
              <a:rPr lang="en-US" sz="2400" dirty="0" smtClean="0"/>
              <a:t>generation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313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Kirchoff’s</a:t>
            </a:r>
            <a:r>
              <a:rPr lang="en-US" dirty="0" smtClean="0"/>
              <a:t> current law at the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the law of continuity of current at a given node in the circuit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Combining </a:t>
            </a:r>
            <a:r>
              <a:rPr lang="en-US" dirty="0"/>
              <a:t>(1) and (2),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038601" y="2895600"/>
          <a:ext cx="4419599" cy="47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r:id="rId3" imgW="2120900" imgH="228600" progId="">
                  <p:embed/>
                </p:oleObj>
              </mc:Choice>
              <mc:Fallback>
                <p:oleObj r:id="rId3" imgW="2120900" imgH="2286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895600"/>
                        <a:ext cx="4419599" cy="475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038600" y="3465176"/>
          <a:ext cx="1752600" cy="7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r:id="rId5" imgW="939392" imgH="393529" progId="">
                  <p:embed/>
                </p:oleObj>
              </mc:Choice>
              <mc:Fallback>
                <p:oleObj r:id="rId5" imgW="939392" imgH="39352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65176"/>
                        <a:ext cx="1752600" cy="72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72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72399" y="3641468"/>
            <a:ext cx="886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(2)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267200" y="5047594"/>
          <a:ext cx="1981200" cy="819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r:id="rId7" imgW="1104900" imgH="457200" progId="">
                  <p:embed/>
                </p:oleObj>
              </mc:Choice>
              <mc:Fallback>
                <p:oleObj r:id="rId7" imgW="1104900" imgH="457200" progId="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47594"/>
                        <a:ext cx="1981200" cy="819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848600" y="5345669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(3)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6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the membrane current, </a:t>
            </a:r>
            <a:r>
              <a:rPr lang="en-US" dirty="0" err="1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/>
              <a:t>can be resolved into three </a:t>
            </a:r>
            <a:r>
              <a:rPr lang="en-US" dirty="0" smtClean="0"/>
              <a:t>components: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dirty="0"/>
              <a:t>) current through </a:t>
            </a:r>
            <a:r>
              <a:rPr lang="en-US" dirty="0" smtClean="0"/>
              <a:t>membrane </a:t>
            </a:r>
            <a:r>
              <a:rPr lang="en-US" dirty="0"/>
              <a:t>capacitance,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dirty="0"/>
              <a:t>) current through membrane resistance, 	</a:t>
            </a:r>
          </a:p>
          <a:p>
            <a:pPr marL="0" indent="0">
              <a:buNone/>
            </a:pPr>
            <a:r>
              <a:rPr lang="en-US" dirty="0" smtClean="0"/>
              <a:t>	3</a:t>
            </a:r>
            <a:r>
              <a:rPr lang="en-US" dirty="0"/>
              <a:t>) externally injected current, </a:t>
            </a:r>
            <a:r>
              <a:rPr lang="en-US" dirty="0" err="1"/>
              <a:t>I</a:t>
            </a:r>
            <a:r>
              <a:rPr lang="en-US" baseline="-25000" dirty="0" err="1"/>
              <a:t>ext</a:t>
            </a:r>
            <a:r>
              <a:rPr lang="en-US" dirty="0"/>
              <a:t>,  if any. </a:t>
            </a:r>
          </a:p>
        </p:txBody>
      </p:sp>
    </p:spTree>
    <p:extLst>
      <p:ext uri="{BB962C8B-B14F-4D97-AF65-F5344CB8AC3E}">
        <p14:creationId xmlns:p14="http://schemas.microsoft.com/office/powerpoint/2010/main" val="200321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Cable </a:t>
            </a:r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Combining </a:t>
            </a:r>
            <a:r>
              <a:rPr lang="en-US" dirty="0"/>
              <a:t>(3) and (4</a:t>
            </a:r>
            <a:r>
              <a:rPr lang="en-US" dirty="0" smtClean="0"/>
              <a:t>), we get equation 5, known as the Linear Cable Equation.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10156"/>
              </p:ext>
            </p:extLst>
          </p:nvPr>
        </p:nvGraphicFramePr>
        <p:xfrm>
          <a:off x="2303992" y="1871147"/>
          <a:ext cx="4394022" cy="91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r:id="rId3" imgW="2044700" imgH="431800" progId="">
                  <p:embed/>
                </p:oleObj>
              </mc:Choice>
              <mc:Fallback>
                <p:oleObj r:id="rId3" imgW="2044700" imgH="4318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992" y="1871147"/>
                        <a:ext cx="4394022" cy="9196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819400" y="5904854"/>
          <a:ext cx="838200" cy="72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r:id="rId5" imgW="558558" imgH="482391" progId="">
                  <p:embed/>
                </p:oleObj>
              </mc:Choice>
              <mc:Fallback>
                <p:oleObj r:id="rId5" imgW="558558" imgH="482391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904854"/>
                        <a:ext cx="838200" cy="724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743201" y="5118580"/>
          <a:ext cx="1015439" cy="386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r:id="rId7" imgW="596900" imgH="228600" progId="">
                  <p:embed/>
                </p:oleObj>
              </mc:Choice>
              <mc:Fallback>
                <p:oleObj r:id="rId7" imgW="596900" imgH="228600" progId="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5118580"/>
                        <a:ext cx="1015439" cy="386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848600" y="2057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409924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1" y="6107668"/>
            <a:ext cx="4542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known as the space constant, and,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0397" y="5146021"/>
            <a:ext cx="5334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known as the time constant, of the cable.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452110"/>
              </p:ext>
            </p:extLst>
          </p:nvPr>
        </p:nvGraphicFramePr>
        <p:xfrm>
          <a:off x="2080065" y="3889723"/>
          <a:ext cx="48418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9" imgW="2209680" imgH="419040" progId="Equation.3">
                  <p:embed/>
                </p:oleObj>
              </mc:Choice>
              <mc:Fallback>
                <p:oleObj name="Equation" r:id="rId9" imgW="2209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80065" y="3889723"/>
                        <a:ext cx="484187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22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Eqn</a:t>
            </a:r>
            <a:r>
              <a:rPr lang="en-US" dirty="0"/>
              <a:t>. 5 can be further simplified if the membrane voltage</a:t>
            </a:r>
            <a:r>
              <a:rPr lang="en-US" dirty="0" smtClean="0"/>
              <a:t>, </a:t>
            </a:r>
            <a:r>
              <a:rPr lang="en-US" dirty="0"/>
              <a:t>is defined with reference to the resting </a:t>
            </a:r>
            <a:r>
              <a:rPr lang="en-US" dirty="0" smtClean="0"/>
              <a:t>potential,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Assuming that the resting potential is the same everywhere along the cable, it only offsets the membrane potential and does not affect the derivative terms in eqn. (5). </a:t>
            </a:r>
          </a:p>
        </p:txBody>
      </p:sp>
    </p:spTree>
    <p:extLst>
      <p:ext uri="{BB962C8B-B14F-4D97-AF65-F5344CB8AC3E}">
        <p14:creationId xmlns:p14="http://schemas.microsoft.com/office/powerpoint/2010/main" val="72404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Cable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from now on, if we designate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 to represent the deviation of membrane potential from the resting potential,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rest</a:t>
            </a:r>
            <a:r>
              <a:rPr lang="en-US" dirty="0" smtClean="0"/>
              <a:t>, the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  -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rest</a:t>
            </a:r>
            <a:r>
              <a:rPr lang="en-US" dirty="0" smtClean="0"/>
              <a:t>) term in eqn. (5) can be replaced by,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, and we have the following simpler form.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0" y="4724400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(6)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721649"/>
              </p:ext>
            </p:extLst>
          </p:nvPr>
        </p:nvGraphicFramePr>
        <p:xfrm>
          <a:off x="2901950" y="4450278"/>
          <a:ext cx="40338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1841400" imgH="419040" progId="Equation.3">
                  <p:embed/>
                </p:oleObj>
              </mc:Choice>
              <mc:Fallback>
                <p:oleObj name="Equation" r:id="rId3" imgW="1841400" imgH="4190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1950" y="4450278"/>
                        <a:ext cx="4033838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70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49234" y="1752310"/>
            <a:ext cx="2318616" cy="6476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558" y="2040926"/>
            <a:ext cx="887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Curlz MT" panose="04040404050702020202" pitchFamily="82" charset="0"/>
                <a:ea typeface="Yu Gothic" panose="020B0400000000000000" pitchFamily="34" charset="-128"/>
              </a:rPr>
              <a:t>The cable equation ???!!!</a:t>
            </a:r>
            <a:endParaRPr lang="en-IN" sz="7200" dirty="0">
              <a:latin typeface="Curlz MT" panose="04040404050702020202" pitchFamily="82" charset="0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75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Biophysical modeling</a:t>
            </a:r>
            <a:endParaRPr lang="en-IN" dirty="0"/>
          </a:p>
        </p:txBody>
      </p:sp>
      <p:pic>
        <p:nvPicPr>
          <p:cNvPr id="9218" name="Picture 2" descr="Illustration of biophysical modeling scheme and corresponding..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57" y="1920876"/>
            <a:ext cx="8096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7927" y="6211669"/>
            <a:ext cx="11804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https://www.researchgate.net/publication/259961755_LFPy_A_tool_for_biophysical_simulation_of_extracellular_potentials_generated_by_detailed_model_neurons/figures?lo=1</a:t>
            </a:r>
          </a:p>
        </p:txBody>
      </p:sp>
    </p:spTree>
    <p:extLst>
      <p:ext uri="{BB962C8B-B14F-4D97-AF65-F5344CB8AC3E}">
        <p14:creationId xmlns:p14="http://schemas.microsoft.com/office/powerpoint/2010/main" val="259309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(2-variable) neuron models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1"/>
            <a:ext cx="4783330" cy="3666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26" y="2133601"/>
            <a:ext cx="5050823" cy="28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9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Biophysical modeling:</a:t>
            </a:r>
            <a:br>
              <a:rPr lang="en-US" dirty="0" smtClean="0"/>
            </a:br>
            <a:r>
              <a:rPr lang="en-US" dirty="0" smtClean="0"/>
              <a:t>Neuron Signaling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4601" y="2667000"/>
            <a:ext cx="7210523" cy="2514600"/>
            <a:chOff x="873620" y="3561522"/>
            <a:chExt cx="7210523" cy="25146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9620" y="4323522"/>
              <a:ext cx="1905000" cy="1752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016620" y="4780722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016620" y="5237922"/>
              <a:ext cx="1143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016620" y="5771322"/>
              <a:ext cx="1143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064620" y="5237922"/>
              <a:ext cx="838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5826620" y="4780722"/>
              <a:ext cx="9906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5826620" y="5237922"/>
              <a:ext cx="990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826620" y="5237922"/>
              <a:ext cx="9906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131420" y="3637722"/>
              <a:ext cx="1828800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 Axon collaterals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166215" y="3930854"/>
              <a:ext cx="279405" cy="1230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V="1">
              <a:off x="6360020" y="3942522"/>
              <a:ext cx="152400" cy="990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483220" y="3561522"/>
              <a:ext cx="1828800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 dendrites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169020" y="3942522"/>
              <a:ext cx="457200" cy="762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092820" y="3942522"/>
              <a:ext cx="304800" cy="1752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TextBox 21"/>
            <p:cNvSpPr txBox="1"/>
            <p:nvPr/>
          </p:nvSpPr>
          <p:spPr>
            <a:xfrm>
              <a:off x="873620" y="516172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Inputs</a:t>
              </a:r>
            </a:p>
          </p:txBody>
        </p:sp>
        <p:sp>
          <p:nvSpPr>
            <p:cNvPr id="20" name="TextBox 22"/>
            <p:cNvSpPr txBox="1"/>
            <p:nvPr/>
          </p:nvSpPr>
          <p:spPr>
            <a:xfrm>
              <a:off x="7122020" y="5009322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Outputs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08818" y="2421404"/>
            <a:ext cx="13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Axonal </a:t>
            </a:r>
          </a:p>
          <a:p>
            <a:r>
              <a:rPr lang="en-US" dirty="0" smtClean="0"/>
              <a:t>Propagation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7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Neuron </a:t>
            </a:r>
            <a:r>
              <a:rPr lang="en-US" dirty="0"/>
              <a:t>Signaling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Dendritic Processing</a:t>
            </a:r>
            <a:r>
              <a:rPr lang="en-US" sz="2400" dirty="0" smtClean="0"/>
              <a:t>: Signal </a:t>
            </a:r>
            <a:r>
              <a:rPr lang="en-US" sz="2400" dirty="0"/>
              <a:t>propagation along dendrites is mostly passive, as along an electrical cable;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Action Potential Generation:</a:t>
            </a:r>
            <a:r>
              <a:rPr lang="en-US" sz="2400" dirty="0" smtClean="0"/>
              <a:t> Summation </a:t>
            </a:r>
            <a:r>
              <a:rPr lang="en-US" sz="2400" dirty="0"/>
              <a:t>occurs in the axon hillock</a:t>
            </a:r>
            <a:r>
              <a:rPr lang="en-US" sz="2400" dirty="0" smtClean="0"/>
              <a:t>; action potential is generated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Axonal Propagation</a:t>
            </a:r>
            <a:r>
              <a:rPr lang="en-US" sz="2400" dirty="0" smtClean="0"/>
              <a:t>: action </a:t>
            </a:r>
            <a:r>
              <a:rPr lang="en-US" sz="2400" dirty="0"/>
              <a:t>potential propagates down the axon without losing amplitude because it is charged all along the way by voltage-sensitive channels;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Neurotransmission</a:t>
            </a:r>
            <a:r>
              <a:rPr lang="en-US" sz="2400" dirty="0"/>
              <a:t> occurs across a synapse – as though there is a “hotline” from axon terminal A to apical dendrite B – via chemical means; </a:t>
            </a:r>
          </a:p>
          <a:p>
            <a:r>
              <a:rPr lang="en-US" sz="2400" dirty="0"/>
              <a:t>This whole sequence of events occurs in a neat unidirectional fashion from the apical dendrites to axon terminals. 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089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Dendritic 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371" name="Title 2"/>
          <p:cNvSpPr>
            <a:spLocks noGrp="1"/>
          </p:cNvSpPr>
          <p:nvPr>
            <p:ph type="title"/>
          </p:nvPr>
        </p:nvSpPr>
        <p:spPr>
          <a:xfrm>
            <a:off x="3124200" y="381000"/>
            <a:ext cx="7543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Wave propagation over a dendrite</a:t>
            </a:r>
            <a:br>
              <a:rPr lang="en-US" altLang="en-US" smtClean="0"/>
            </a:br>
            <a:endParaRPr lang="en-US" altLang="en-US" smtClean="0"/>
          </a:p>
        </p:txBody>
      </p:sp>
      <p:grpSp>
        <p:nvGrpSpPr>
          <p:cNvPr id="58372" name="Group 5"/>
          <p:cNvGrpSpPr>
            <a:grpSpLocks/>
          </p:cNvGrpSpPr>
          <p:nvPr/>
        </p:nvGrpSpPr>
        <p:grpSpPr bwMode="auto">
          <a:xfrm>
            <a:off x="3200400" y="1600200"/>
            <a:ext cx="7010400" cy="2266950"/>
            <a:chOff x="990600" y="2362200"/>
            <a:chExt cx="7010400" cy="2266545"/>
          </a:xfrm>
        </p:grpSpPr>
        <p:sp>
          <p:nvSpPr>
            <p:cNvPr id="7" name="Can 6"/>
            <p:cNvSpPr/>
            <p:nvPr/>
          </p:nvSpPr>
          <p:spPr>
            <a:xfrm rot="16200000">
              <a:off x="3962482" y="1085527"/>
              <a:ext cx="914237" cy="617220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8375" name="TextBox 7"/>
            <p:cNvSpPr txBox="1">
              <a:spLocks noChangeArrowheads="1"/>
            </p:cNvSpPr>
            <p:nvPr/>
          </p:nvSpPr>
          <p:spPr bwMode="auto">
            <a:xfrm>
              <a:off x="990600" y="2647545"/>
              <a:ext cx="646331" cy="4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95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Vm</a:t>
              </a:r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1257300" y="2362200"/>
              <a:ext cx="1725613" cy="1315803"/>
            </a:xfrm>
            <a:custGeom>
              <a:avLst/>
              <a:gdLst>
                <a:gd name="connsiteX0" fmla="*/ 0 w 1750978"/>
                <a:gd name="connsiteY0" fmla="*/ 1157592 h 1316477"/>
                <a:gd name="connsiteX1" fmla="*/ 486383 w 1750978"/>
                <a:gd name="connsiteY1" fmla="*/ 1079771 h 1316477"/>
                <a:gd name="connsiteX2" fmla="*/ 758757 w 1750978"/>
                <a:gd name="connsiteY2" fmla="*/ 865762 h 1316477"/>
                <a:gd name="connsiteX3" fmla="*/ 914400 w 1750978"/>
                <a:gd name="connsiteY3" fmla="*/ 223736 h 1316477"/>
                <a:gd name="connsiteX4" fmla="*/ 1128408 w 1750978"/>
                <a:gd name="connsiteY4" fmla="*/ 68094 h 1316477"/>
                <a:gd name="connsiteX5" fmla="*/ 1303506 w 1750978"/>
                <a:gd name="connsiteY5" fmla="*/ 632298 h 1316477"/>
                <a:gd name="connsiteX6" fmla="*/ 1322961 w 1750978"/>
                <a:gd name="connsiteY6" fmla="*/ 1021405 h 1316477"/>
                <a:gd name="connsiteX7" fmla="*/ 1439693 w 1750978"/>
                <a:gd name="connsiteY7" fmla="*/ 1274324 h 1316477"/>
                <a:gd name="connsiteX8" fmla="*/ 1750978 w 1750978"/>
                <a:gd name="connsiteY8" fmla="*/ 1274324 h 13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78" h="1316477">
                  <a:moveTo>
                    <a:pt x="0" y="1157592"/>
                  </a:moveTo>
                  <a:cubicBezTo>
                    <a:pt x="179962" y="1143000"/>
                    <a:pt x="359924" y="1128409"/>
                    <a:pt x="486383" y="1079771"/>
                  </a:cubicBezTo>
                  <a:cubicBezTo>
                    <a:pt x="612842" y="1031133"/>
                    <a:pt x="687421" y="1008435"/>
                    <a:pt x="758757" y="865762"/>
                  </a:cubicBezTo>
                  <a:cubicBezTo>
                    <a:pt x="830093" y="723090"/>
                    <a:pt x="852792" y="356681"/>
                    <a:pt x="914400" y="223736"/>
                  </a:cubicBezTo>
                  <a:cubicBezTo>
                    <a:pt x="976008" y="90791"/>
                    <a:pt x="1063557" y="0"/>
                    <a:pt x="1128408" y="68094"/>
                  </a:cubicBezTo>
                  <a:cubicBezTo>
                    <a:pt x="1193259" y="136188"/>
                    <a:pt x="1271081" y="473413"/>
                    <a:pt x="1303506" y="632298"/>
                  </a:cubicBezTo>
                  <a:cubicBezTo>
                    <a:pt x="1335931" y="791183"/>
                    <a:pt x="1300263" y="914401"/>
                    <a:pt x="1322961" y="1021405"/>
                  </a:cubicBezTo>
                  <a:cubicBezTo>
                    <a:pt x="1345659" y="1128409"/>
                    <a:pt x="1368357" y="1232171"/>
                    <a:pt x="1439693" y="1274324"/>
                  </a:cubicBezTo>
                  <a:cubicBezTo>
                    <a:pt x="1511029" y="1316477"/>
                    <a:pt x="1631003" y="1295400"/>
                    <a:pt x="1750978" y="12743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3124200" y="2724085"/>
              <a:ext cx="2133600" cy="934871"/>
            </a:xfrm>
            <a:custGeom>
              <a:avLst/>
              <a:gdLst>
                <a:gd name="connsiteX0" fmla="*/ 0 w 1750978"/>
                <a:gd name="connsiteY0" fmla="*/ 1157592 h 1316477"/>
                <a:gd name="connsiteX1" fmla="*/ 486383 w 1750978"/>
                <a:gd name="connsiteY1" fmla="*/ 1079771 h 1316477"/>
                <a:gd name="connsiteX2" fmla="*/ 758757 w 1750978"/>
                <a:gd name="connsiteY2" fmla="*/ 865762 h 1316477"/>
                <a:gd name="connsiteX3" fmla="*/ 914400 w 1750978"/>
                <a:gd name="connsiteY3" fmla="*/ 223736 h 1316477"/>
                <a:gd name="connsiteX4" fmla="*/ 1128408 w 1750978"/>
                <a:gd name="connsiteY4" fmla="*/ 68094 h 1316477"/>
                <a:gd name="connsiteX5" fmla="*/ 1303506 w 1750978"/>
                <a:gd name="connsiteY5" fmla="*/ 632298 h 1316477"/>
                <a:gd name="connsiteX6" fmla="*/ 1322961 w 1750978"/>
                <a:gd name="connsiteY6" fmla="*/ 1021405 h 1316477"/>
                <a:gd name="connsiteX7" fmla="*/ 1439693 w 1750978"/>
                <a:gd name="connsiteY7" fmla="*/ 1274324 h 1316477"/>
                <a:gd name="connsiteX8" fmla="*/ 1750978 w 1750978"/>
                <a:gd name="connsiteY8" fmla="*/ 1274324 h 13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78" h="1316477">
                  <a:moveTo>
                    <a:pt x="0" y="1157592"/>
                  </a:moveTo>
                  <a:cubicBezTo>
                    <a:pt x="179962" y="1143000"/>
                    <a:pt x="359924" y="1128409"/>
                    <a:pt x="486383" y="1079771"/>
                  </a:cubicBezTo>
                  <a:cubicBezTo>
                    <a:pt x="612842" y="1031133"/>
                    <a:pt x="687421" y="1008435"/>
                    <a:pt x="758757" y="865762"/>
                  </a:cubicBezTo>
                  <a:cubicBezTo>
                    <a:pt x="830093" y="723090"/>
                    <a:pt x="852792" y="356681"/>
                    <a:pt x="914400" y="223736"/>
                  </a:cubicBezTo>
                  <a:cubicBezTo>
                    <a:pt x="976008" y="90791"/>
                    <a:pt x="1063557" y="0"/>
                    <a:pt x="1128408" y="68094"/>
                  </a:cubicBezTo>
                  <a:cubicBezTo>
                    <a:pt x="1193259" y="136188"/>
                    <a:pt x="1271081" y="473413"/>
                    <a:pt x="1303506" y="632298"/>
                  </a:cubicBezTo>
                  <a:cubicBezTo>
                    <a:pt x="1335931" y="791183"/>
                    <a:pt x="1300263" y="914401"/>
                    <a:pt x="1322961" y="1021405"/>
                  </a:cubicBezTo>
                  <a:cubicBezTo>
                    <a:pt x="1345659" y="1128409"/>
                    <a:pt x="1368357" y="1232171"/>
                    <a:pt x="1439693" y="1274324"/>
                  </a:cubicBezTo>
                  <a:cubicBezTo>
                    <a:pt x="1511029" y="1316477"/>
                    <a:pt x="1631003" y="1295400"/>
                    <a:pt x="1750978" y="12743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5410200" y="3105017"/>
              <a:ext cx="2590800" cy="477753"/>
            </a:xfrm>
            <a:custGeom>
              <a:avLst/>
              <a:gdLst>
                <a:gd name="connsiteX0" fmla="*/ 0 w 1750978"/>
                <a:gd name="connsiteY0" fmla="*/ 1157592 h 1316477"/>
                <a:gd name="connsiteX1" fmla="*/ 486383 w 1750978"/>
                <a:gd name="connsiteY1" fmla="*/ 1079771 h 1316477"/>
                <a:gd name="connsiteX2" fmla="*/ 758757 w 1750978"/>
                <a:gd name="connsiteY2" fmla="*/ 865762 h 1316477"/>
                <a:gd name="connsiteX3" fmla="*/ 914400 w 1750978"/>
                <a:gd name="connsiteY3" fmla="*/ 223736 h 1316477"/>
                <a:gd name="connsiteX4" fmla="*/ 1128408 w 1750978"/>
                <a:gd name="connsiteY4" fmla="*/ 68094 h 1316477"/>
                <a:gd name="connsiteX5" fmla="*/ 1303506 w 1750978"/>
                <a:gd name="connsiteY5" fmla="*/ 632298 h 1316477"/>
                <a:gd name="connsiteX6" fmla="*/ 1322961 w 1750978"/>
                <a:gd name="connsiteY6" fmla="*/ 1021405 h 1316477"/>
                <a:gd name="connsiteX7" fmla="*/ 1439693 w 1750978"/>
                <a:gd name="connsiteY7" fmla="*/ 1274324 h 1316477"/>
                <a:gd name="connsiteX8" fmla="*/ 1750978 w 1750978"/>
                <a:gd name="connsiteY8" fmla="*/ 1274324 h 13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0978" h="1316477">
                  <a:moveTo>
                    <a:pt x="0" y="1157592"/>
                  </a:moveTo>
                  <a:cubicBezTo>
                    <a:pt x="179962" y="1143000"/>
                    <a:pt x="359924" y="1128409"/>
                    <a:pt x="486383" y="1079771"/>
                  </a:cubicBezTo>
                  <a:cubicBezTo>
                    <a:pt x="612842" y="1031133"/>
                    <a:pt x="687421" y="1008435"/>
                    <a:pt x="758757" y="865762"/>
                  </a:cubicBezTo>
                  <a:cubicBezTo>
                    <a:pt x="830093" y="723090"/>
                    <a:pt x="852792" y="356681"/>
                    <a:pt x="914400" y="223736"/>
                  </a:cubicBezTo>
                  <a:cubicBezTo>
                    <a:pt x="976008" y="90791"/>
                    <a:pt x="1063557" y="0"/>
                    <a:pt x="1128408" y="68094"/>
                  </a:cubicBezTo>
                  <a:cubicBezTo>
                    <a:pt x="1193259" y="136188"/>
                    <a:pt x="1271081" y="473413"/>
                    <a:pt x="1303506" y="632298"/>
                  </a:cubicBezTo>
                  <a:cubicBezTo>
                    <a:pt x="1335931" y="791183"/>
                    <a:pt x="1300263" y="914401"/>
                    <a:pt x="1322961" y="1021405"/>
                  </a:cubicBezTo>
                  <a:cubicBezTo>
                    <a:pt x="1345659" y="1128409"/>
                    <a:pt x="1368357" y="1232171"/>
                    <a:pt x="1439693" y="1274324"/>
                  </a:cubicBezTo>
                  <a:cubicBezTo>
                    <a:pt x="1511029" y="1316477"/>
                    <a:pt x="1631003" y="1295400"/>
                    <a:pt x="1750978" y="12743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38400" y="2590759"/>
              <a:ext cx="914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53000" y="2514573"/>
              <a:ext cx="914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373" name="TextBox 13"/>
          <p:cNvSpPr txBox="1">
            <a:spLocks noChangeArrowheads="1"/>
          </p:cNvSpPr>
          <p:nvPr/>
        </p:nvSpPr>
        <p:spPr bwMode="auto">
          <a:xfrm>
            <a:off x="3345007" y="4204492"/>
            <a:ext cx="72786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95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As the wave propagates down the dendrite: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en-US" dirty="0"/>
              <a:t>  It loses amplitude  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en-US" dirty="0"/>
              <a:t> It spreads in time</a:t>
            </a:r>
          </a:p>
        </p:txBody>
      </p:sp>
    </p:spTree>
    <p:extLst>
      <p:ext uri="{BB962C8B-B14F-4D97-AF65-F5344CB8AC3E}">
        <p14:creationId xmlns:p14="http://schemas.microsoft.com/office/powerpoint/2010/main" val="3227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30" y="1564698"/>
            <a:ext cx="6657975" cy="47815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Membrane with voltage-sensitive channels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823</Words>
  <Application>Microsoft Office PowerPoint</Application>
  <PresentationFormat>Widescreen</PresentationFormat>
  <Paragraphs>134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Yu Gothic</vt:lpstr>
      <vt:lpstr>Arial</vt:lpstr>
      <vt:lpstr>Arial Narrow</vt:lpstr>
      <vt:lpstr>Calibri</vt:lpstr>
      <vt:lpstr>Calibri Light</vt:lpstr>
      <vt:lpstr>Curlz MT</vt:lpstr>
      <vt:lpstr>Symbol</vt:lpstr>
      <vt:lpstr>Times New Roman</vt:lpstr>
      <vt:lpstr>Office Theme</vt:lpstr>
      <vt:lpstr>Equation</vt:lpstr>
      <vt:lpstr> Modeling the Neuron components  BT6270 Introduction to Computational Neuroscience</vt:lpstr>
      <vt:lpstr>Single Neuron Modeling</vt:lpstr>
      <vt:lpstr>Biophysical modeling</vt:lpstr>
      <vt:lpstr>Simplified (2-variable) neuron models</vt:lpstr>
      <vt:lpstr>Biophysical modeling: Neuron Signaling components</vt:lpstr>
      <vt:lpstr>The 4 Neuron Signaling components</vt:lpstr>
      <vt:lpstr>Dendritic propagation</vt:lpstr>
      <vt:lpstr>Wave propagation over a dendrite </vt:lpstr>
      <vt:lpstr>Membrane with voltage-sensitive channels</vt:lpstr>
      <vt:lpstr>Dendritic processing: Passive cable</vt:lpstr>
      <vt:lpstr>Formulating the cable equation</vt:lpstr>
      <vt:lpstr>Axial resistance</vt:lpstr>
      <vt:lpstr>Axial resistance</vt:lpstr>
      <vt:lpstr>Membrane resistance</vt:lpstr>
      <vt:lpstr>Membrane resistance</vt:lpstr>
      <vt:lpstr>Membrane capacitance</vt:lpstr>
      <vt:lpstr>The cable as an electric circuit</vt:lpstr>
      <vt:lpstr>Circuit equivalent for a dendrite</vt:lpstr>
      <vt:lpstr>Ohm’s law for axial resistance </vt:lpstr>
      <vt:lpstr>Kirchoff’s current law at the nodes</vt:lpstr>
      <vt:lpstr>PowerPoint Presentation</vt:lpstr>
      <vt:lpstr>Linear Cable Equation</vt:lpstr>
      <vt:lpstr>PowerPoint Presentation</vt:lpstr>
      <vt:lpstr>The Cable Equation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Neuron components</dc:title>
  <dc:creator>SRINIVASAN</dc:creator>
  <cp:lastModifiedBy>SRINIVASAN</cp:lastModifiedBy>
  <cp:revision>24</cp:revision>
  <dcterms:created xsi:type="dcterms:W3CDTF">2020-08-12T11:58:43Z</dcterms:created>
  <dcterms:modified xsi:type="dcterms:W3CDTF">2021-09-05T17:30:16Z</dcterms:modified>
</cp:coreProperties>
</file>