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4AEF-A466-4E4F-A1B0-9FAA3667B1C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F5209-16B3-47F0-BE85-02D65740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B6C4-7E37-4158-8F96-FCA66C8BC93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Finite </a:t>
            </a:r>
            <a:r>
              <a:rPr lang="en-US" b="1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finite cable of </a:t>
            </a:r>
            <a:r>
              <a:rPr lang="en-US" dirty="0" err="1"/>
              <a:t>electrotonic</a:t>
            </a:r>
            <a:r>
              <a:rPr lang="en-US" dirty="0"/>
              <a:t> length L.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X denote the </a:t>
            </a:r>
            <a:r>
              <a:rPr lang="en-US" dirty="0" err="1"/>
              <a:t>electrotonic</a:t>
            </a:r>
            <a:r>
              <a:rPr lang="en-US" dirty="0"/>
              <a:t> distance along the cable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A general expression for steady state membrane voltage, as a function of X, is given as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where</a:t>
            </a:r>
            <a:r>
              <a:rPr lang="en-US" dirty="0"/>
              <a:t>,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89501"/>
              </p:ext>
            </p:extLst>
          </p:nvPr>
        </p:nvGraphicFramePr>
        <p:xfrm>
          <a:off x="9861395" y="1693792"/>
          <a:ext cx="1028278" cy="89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3" imgW="444307" imgH="393529" progId="">
                  <p:embed/>
                </p:oleObj>
              </mc:Choice>
              <mc:Fallback>
                <p:oleObj r:id="rId3" imgW="444307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395" y="1693792"/>
                        <a:ext cx="1028278" cy="8970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19450" y="4343400"/>
          <a:ext cx="485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5" imgW="2425700" imgH="228600" progId="">
                  <p:embed/>
                </p:oleObj>
              </mc:Choice>
              <mc:Fallback>
                <p:oleObj r:id="rId5" imgW="2425700" imgH="2286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343400"/>
                        <a:ext cx="4857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30430"/>
              </p:ext>
            </p:extLst>
          </p:nvPr>
        </p:nvGraphicFramePr>
        <p:xfrm>
          <a:off x="1524001" y="5254625"/>
          <a:ext cx="2762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7" imgW="1384300" imgH="228600" progId="">
                  <p:embed/>
                </p:oleObj>
              </mc:Choice>
              <mc:Fallback>
                <p:oleObj r:id="rId7" imgW="13843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5254625"/>
                        <a:ext cx="2762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56808"/>
              </p:ext>
            </p:extLst>
          </p:nvPr>
        </p:nvGraphicFramePr>
        <p:xfrm>
          <a:off x="8046782" y="5248648"/>
          <a:ext cx="2759765" cy="46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9" imgW="1358900" imgH="228600" progId="">
                  <p:embed/>
                </p:oleObj>
              </mc:Choice>
              <mc:Fallback>
                <p:oleObj r:id="rId9" imgW="135890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782" y="5248648"/>
                        <a:ext cx="2759765" cy="463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62400" y="6216321"/>
            <a:ext cx="351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hyperbolic functions?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12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 of the solution for this case is again, 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Boundary conditions: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048000" y="4200525"/>
          <a:ext cx="945573" cy="34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r:id="rId3" imgW="494870" imgH="177646" progId="">
                  <p:embed/>
                </p:oleObj>
              </mc:Choice>
              <mc:Fallback>
                <p:oleObj r:id="rId3" imgW="494870" imgH="177646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00525"/>
                        <a:ext cx="945573" cy="345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048001" y="5524500"/>
          <a:ext cx="1727489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r:id="rId5" imgW="901309" imgH="418918" progId="">
                  <p:embed/>
                </p:oleObj>
              </mc:Choice>
              <mc:Fallback>
                <p:oleObj r:id="rId5" imgW="901309" imgH="418918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524500"/>
                        <a:ext cx="1727489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439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701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13393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2025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84232" y="22860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(14)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155"/>
              </p:ext>
            </p:extLst>
          </p:nvPr>
        </p:nvGraphicFramePr>
        <p:xfrm>
          <a:off x="2027475" y="2249632"/>
          <a:ext cx="5367482" cy="50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7" imgW="2425680" imgH="228600" progId="Equation.3">
                  <p:embed/>
                </p:oleObj>
              </mc:Choice>
              <mc:Fallback>
                <p:oleObj name="Equation" r:id="rId7" imgW="2425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7475" y="2249632"/>
                        <a:ext cx="5367482" cy="50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400709"/>
              </p:ext>
            </p:extLst>
          </p:nvPr>
        </p:nvGraphicFramePr>
        <p:xfrm>
          <a:off x="2031711" y="3431596"/>
          <a:ext cx="1489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9" imgW="672840" imgH="228600" progId="Equation.3">
                  <p:embed/>
                </p:oleObj>
              </mc:Choice>
              <mc:Fallback>
                <p:oleObj name="Equation" r:id="rId9" imgW="67284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1711" y="3431596"/>
                        <a:ext cx="14890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95575" y="3514064"/>
            <a:ext cx="108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X = L</a:t>
            </a:r>
            <a:endParaRPr lang="en-IN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3938"/>
              </p:ext>
            </p:extLst>
          </p:nvPr>
        </p:nvGraphicFramePr>
        <p:xfrm>
          <a:off x="1707188" y="4867440"/>
          <a:ext cx="1601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723600" imgH="228600" progId="Equation.3">
                  <p:embed/>
                </p:oleObj>
              </mc:Choice>
              <mc:Fallback>
                <p:oleObj name="Equation" r:id="rId11" imgW="723600" imgH="2286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7188" y="4867440"/>
                        <a:ext cx="160178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092044" y="4861873"/>
            <a:ext cx="11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X = 0</a:t>
            </a:r>
            <a:endParaRPr lang="en-IN" sz="24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64209"/>
              </p:ext>
            </p:extLst>
          </p:nvPr>
        </p:nvGraphicFramePr>
        <p:xfrm>
          <a:off x="7500144" y="4909509"/>
          <a:ext cx="328771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3" imgW="1485720" imgH="419040" progId="Equation.3">
                  <p:embed/>
                </p:oleObj>
              </mc:Choice>
              <mc:Fallback>
                <p:oleObj name="Equation" r:id="rId13" imgW="1485720" imgH="4190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00144" y="4909509"/>
                        <a:ext cx="3287713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8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Input current: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19400" y="4896678"/>
          <a:ext cx="3974476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r:id="rId3" imgW="2298700" imgH="431800" progId="">
                  <p:embed/>
                </p:oleObj>
              </mc:Choice>
              <mc:Fallback>
                <p:oleObj r:id="rId3" imgW="22987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96678"/>
                        <a:ext cx="3974476" cy="742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948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1825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2729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56352"/>
              </p:ext>
            </p:extLst>
          </p:nvPr>
        </p:nvGraphicFramePr>
        <p:xfrm>
          <a:off x="2843213" y="2295525"/>
          <a:ext cx="16779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5" imgW="1002960" imgH="444240" progId="Equation.DSMT4">
                  <p:embed/>
                </p:oleObj>
              </mc:Choice>
              <mc:Fallback>
                <p:oleObj name="Equation" r:id="rId5" imgW="1002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2295525"/>
                        <a:ext cx="1677987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65541"/>
              </p:ext>
            </p:extLst>
          </p:nvPr>
        </p:nvGraphicFramePr>
        <p:xfrm>
          <a:off x="2894013" y="3224213"/>
          <a:ext cx="24463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7" imgW="1460160" imgH="419040" progId="Equation.3">
                  <p:embed/>
                </p:oleObj>
              </mc:Choice>
              <mc:Fallback>
                <p:oleObj name="Equation" r:id="rId7" imgW="1460160" imgH="419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013" y="3224213"/>
                        <a:ext cx="24463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78390"/>
              </p:ext>
            </p:extLst>
          </p:nvPr>
        </p:nvGraphicFramePr>
        <p:xfrm>
          <a:off x="2587625" y="4084638"/>
          <a:ext cx="30607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9" imgW="1828800" imgH="444240" progId="Equation.3">
                  <p:embed/>
                </p:oleObj>
              </mc:Choice>
              <mc:Fallback>
                <p:oleObj name="Equation" r:id="rId9" imgW="1828800" imgH="4442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7625" y="4084638"/>
                        <a:ext cx="3060700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43309"/>
              </p:ext>
            </p:extLst>
          </p:nvPr>
        </p:nvGraphicFramePr>
        <p:xfrm>
          <a:off x="6699415" y="3924335"/>
          <a:ext cx="13922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1" imgW="672840" imgH="393480" progId="Equation.3">
                  <p:embed/>
                </p:oleObj>
              </mc:Choice>
              <mc:Fallback>
                <p:oleObj name="Equation" r:id="rId11" imgW="672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9415" y="3924335"/>
                        <a:ext cx="1392238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Hyperbolic functions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60375"/>
              </p:ext>
            </p:extLst>
          </p:nvPr>
        </p:nvGraphicFramePr>
        <p:xfrm>
          <a:off x="1219201" y="1892096"/>
          <a:ext cx="2762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3" imgW="1384300" imgH="228600" progId="">
                  <p:embed/>
                </p:oleObj>
              </mc:Choice>
              <mc:Fallback>
                <p:oleObj r:id="rId3" imgW="1384300" imgH="22860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892096"/>
                        <a:ext cx="2762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52844"/>
              </p:ext>
            </p:extLst>
          </p:nvPr>
        </p:nvGraphicFramePr>
        <p:xfrm>
          <a:off x="8102200" y="1892096"/>
          <a:ext cx="2759765" cy="46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5" imgW="1358900" imgH="228600" progId="">
                  <p:embed/>
                </p:oleObj>
              </mc:Choice>
              <mc:Fallback>
                <p:oleObj r:id="rId5" imgW="1358900" imgH="2286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200" y="1892096"/>
                        <a:ext cx="2759765" cy="463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06883"/>
              </p:ext>
            </p:extLst>
          </p:nvPr>
        </p:nvGraphicFramePr>
        <p:xfrm>
          <a:off x="1466487" y="3036599"/>
          <a:ext cx="1952122" cy="59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1295280" imgH="393480" progId="Equation.3">
                  <p:embed/>
                </p:oleObj>
              </mc:Choice>
              <mc:Fallback>
                <p:oleObj name="Equation" r:id="rId7" imgW="1295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6487" y="3036599"/>
                        <a:ext cx="1952122" cy="59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349238"/>
              </p:ext>
            </p:extLst>
          </p:nvPr>
        </p:nvGraphicFramePr>
        <p:xfrm>
          <a:off x="8506021" y="3036599"/>
          <a:ext cx="1952122" cy="59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1295280" imgH="393480" progId="Equation.3">
                  <p:embed/>
                </p:oleObj>
              </mc:Choice>
              <mc:Fallback>
                <p:oleObj name="Equation" r:id="rId9" imgW="129528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6021" y="3036599"/>
                        <a:ext cx="1952122" cy="59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7651" y="3989635"/>
            <a:ext cx="7428131" cy="28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consider three different boundary conditions under which we solve the steady state voltage distribution of a finite length </a:t>
            </a:r>
            <a:r>
              <a:rPr lang="en-US" dirty="0" smtClean="0"/>
              <a:t>cable: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Sealed end (R</a:t>
            </a:r>
            <a:r>
              <a:rPr lang="en-US" baseline="-25000" dirty="0" smtClean="0"/>
              <a:t>L</a:t>
            </a:r>
            <a:r>
              <a:rPr lang="en-US" dirty="0" smtClean="0"/>
              <a:t> = infinity)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Killed end (R</a:t>
            </a:r>
            <a:r>
              <a:rPr lang="en-US" baseline="-25000" dirty="0" smtClean="0"/>
              <a:t>L</a:t>
            </a:r>
            <a:r>
              <a:rPr lang="en-US" dirty="0" smtClean="0"/>
              <a:t> =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Arbitrary (R</a:t>
            </a:r>
            <a:r>
              <a:rPr lang="en-US" baseline="-25000" dirty="0" smtClean="0"/>
              <a:t>L</a:t>
            </a:r>
            <a:r>
              <a:rPr lang="en-US" dirty="0" smtClean="0"/>
              <a:t> = finite)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368819"/>
            <a:ext cx="4000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Sealed-end Boundary </a:t>
            </a:r>
            <a:r>
              <a:rPr lang="en-US" b="1" dirty="0" smtClean="0"/>
              <a:t>Condition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this refers to the situation when the dendrite is sealed/closed with a membrane patch. </a:t>
            </a:r>
            <a:endParaRPr lang="en-US" dirty="0" smtClean="0"/>
          </a:p>
          <a:p>
            <a:r>
              <a:rPr lang="en-US" dirty="0" smtClean="0"/>
              <a:t>Electrically </a:t>
            </a:r>
            <a:r>
              <a:rPr lang="en-US" dirty="0"/>
              <a:t>this is equivalent to loading the circuit </a:t>
            </a:r>
            <a:r>
              <a:rPr lang="en-US" dirty="0" smtClean="0"/>
              <a:t>of the dendrite at </a:t>
            </a:r>
            <a:r>
              <a:rPr lang="en-US" dirty="0"/>
              <a:t>the far end with a resistance equal to that of membrane patch that sealed the dendritic cable.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55995" y="3835254"/>
            <a:ext cx="3153769" cy="2341709"/>
            <a:chOff x="4999631" y="2819400"/>
            <a:chExt cx="3153769" cy="2341709"/>
          </a:xfrm>
        </p:grpSpPr>
        <p:grpSp>
          <p:nvGrpSpPr>
            <p:cNvPr id="6" name="Group 5"/>
            <p:cNvGrpSpPr/>
            <p:nvPr/>
          </p:nvGrpSpPr>
          <p:grpSpPr>
            <a:xfrm>
              <a:off x="4999631" y="3200400"/>
              <a:ext cx="1548641" cy="163618"/>
              <a:chOff x="2438400" y="2590800"/>
              <a:chExt cx="1905000" cy="162339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306362" y="3204365"/>
              <a:ext cx="1548641" cy="163618"/>
              <a:chOff x="2438400" y="2590800"/>
              <a:chExt cx="1905000" cy="16233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7685381" y="3591634"/>
              <a:ext cx="398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78803" y="3671668"/>
              <a:ext cx="152539" cy="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855003" y="3368149"/>
              <a:ext cx="0" cy="232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02165" y="5079794"/>
              <a:ext cx="398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95587" y="5159828"/>
              <a:ext cx="152539" cy="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483678" y="4847360"/>
              <a:ext cx="0" cy="232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rot="5400000">
              <a:off x="5784489" y="4045312"/>
              <a:ext cx="1548641" cy="163618"/>
              <a:chOff x="2438400" y="2590800"/>
              <a:chExt cx="1905000" cy="16233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710417" y="2819400"/>
              <a:ext cx="144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l</a:t>
              </a:r>
              <a:r>
                <a:rPr lang="en-US" dirty="0"/>
                <a:t>=3000 G</a:t>
              </a:r>
              <a:r>
                <a:rPr lang="el-GR" dirty="0"/>
                <a:t>Ω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8203777" y="1825625"/>
            <a:ext cx="2905987" cy="116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203777" y="1972775"/>
            <a:ext cx="2749429" cy="87323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703127" y="3962400"/>
            <a:ext cx="1963654" cy="1900814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1066025" y="1615324"/>
            <a:ext cx="244036" cy="7065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41745" y="125213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Sealed 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18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dendritic cable of diameter, d of 2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, and </a:t>
            </a:r>
            <a:r>
              <a:rPr lang="en-US" dirty="0" err="1"/>
              <a:t>R</a:t>
            </a:r>
            <a:r>
              <a:rPr lang="en-US" baseline="-25000" dirty="0" err="1"/>
              <a:t>m</a:t>
            </a:r>
            <a:r>
              <a:rPr lang="en-US" dirty="0"/>
              <a:t> of 10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W</a:t>
            </a:r>
            <a:r>
              <a:rPr lang="en-US" dirty="0"/>
              <a:t>.cm</a:t>
            </a:r>
            <a:r>
              <a:rPr lang="en-US" baseline="30000" dirty="0"/>
              <a:t>2</a:t>
            </a:r>
            <a:r>
              <a:rPr lang="en-US" dirty="0"/>
              <a:t>, the loading resistance R</a:t>
            </a:r>
            <a:r>
              <a:rPr lang="en-US" baseline="-25000" dirty="0"/>
              <a:t>L</a:t>
            </a:r>
            <a:r>
              <a:rPr lang="en-US" dirty="0"/>
              <a:t> is</a:t>
            </a:r>
            <a:r>
              <a:rPr lang="en-US" dirty="0" smtClean="0"/>
              <a:t>,</a:t>
            </a:r>
            <a:r>
              <a:rPr lang="en-US" dirty="0"/>
              <a:t> R</a:t>
            </a:r>
            <a:r>
              <a:rPr lang="en-US" baseline="-25000" dirty="0"/>
              <a:t>L</a:t>
            </a:r>
            <a:r>
              <a:rPr lang="en-US" dirty="0"/>
              <a:t> = 3000G </a:t>
            </a:r>
            <a:r>
              <a:rPr lang="el-GR" dirty="0" smtClean="0"/>
              <a:t>Ω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the sealed end has high resistance we can approximate it with an open circuit, implying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axial current, Ii =0 at the sealed end (x=L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800600" y="3048000"/>
          <a:ext cx="2590800" cy="67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" imgW="1497950" imgH="393529" progId="">
                  <p:embed/>
                </p:oleObj>
              </mc:Choice>
              <mc:Fallback>
                <p:oleObj r:id="rId3" imgW="1497950" imgH="393529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2590800" cy="676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9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939"/>
          </a:xfrm>
        </p:spPr>
        <p:txBody>
          <a:bodyPr/>
          <a:lstStyle/>
          <a:p>
            <a:r>
              <a:rPr lang="en-US" dirty="0"/>
              <a:t>Since the sealed end has high resistance we can approximate it with an open circuit, implying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axial current,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=0 at the sealed end </a:t>
            </a:r>
            <a:r>
              <a:rPr lang="en-US" dirty="0"/>
              <a:t>(x=L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Therefore, from eqn. (1</a:t>
            </a:r>
            <a:r>
              <a:rPr lang="en-US" dirty="0" smtClean="0"/>
              <a:t>),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11599"/>
              </p:ext>
            </p:extLst>
          </p:nvPr>
        </p:nvGraphicFramePr>
        <p:xfrm>
          <a:off x="3203949" y="4287982"/>
          <a:ext cx="208156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1066337" imgH="393529" progId="">
                  <p:embed/>
                </p:oleObj>
              </mc:Choice>
              <mc:Fallback>
                <p:oleObj r:id="rId3" imgW="1066337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949" y="4287982"/>
                        <a:ext cx="208156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178"/>
              </p:ext>
            </p:extLst>
          </p:nvPr>
        </p:nvGraphicFramePr>
        <p:xfrm>
          <a:off x="7592867" y="4268644"/>
          <a:ext cx="1361761" cy="7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774360" imgH="444240" progId="Equation.3">
                  <p:embed/>
                </p:oleObj>
              </mc:Choice>
              <mc:Fallback>
                <p:oleObj name="Equation" r:id="rId5" imgW="774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2867" y="4268644"/>
                        <a:ext cx="1361761" cy="78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3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Substituting the above boundary condition in the solution of eqn. </a:t>
            </a:r>
            <a:r>
              <a:rPr lang="en-US" dirty="0" smtClean="0"/>
              <a:t>(14), </a:t>
            </a:r>
            <a:r>
              <a:rPr lang="en-US" dirty="0"/>
              <a:t>we have,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or, B=0.</a:t>
            </a:r>
            <a:r>
              <a:rPr lang="en-US" dirty="0"/>
              <a:t> Therefore,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Assuming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is the voltage at the near-end (x=0=X) of the cable at steady state, the solution can be written as,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51133"/>
              </p:ext>
            </p:extLst>
          </p:nvPr>
        </p:nvGraphicFramePr>
        <p:xfrm>
          <a:off x="3435928" y="4253118"/>
          <a:ext cx="3356271" cy="52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3" imgW="1460500" imgH="228600" progId="">
                  <p:embed/>
                </p:oleObj>
              </mc:Choice>
              <mc:Fallback>
                <p:oleObj r:id="rId3" imgW="1460500" imgH="2286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928" y="4253118"/>
                        <a:ext cx="3356271" cy="5264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97241"/>
              </p:ext>
            </p:extLst>
          </p:nvPr>
        </p:nvGraphicFramePr>
        <p:xfrm>
          <a:off x="6610354" y="5586215"/>
          <a:ext cx="4392747" cy="48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r:id="rId5" imgW="2057400" imgH="228600" progId="">
                  <p:embed/>
                </p:oleObj>
              </mc:Choice>
              <mc:Fallback>
                <p:oleObj r:id="rId5" imgW="20574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4" y="5586215"/>
                        <a:ext cx="4392747" cy="488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18608"/>
              </p:ext>
            </p:extLst>
          </p:nvPr>
        </p:nvGraphicFramePr>
        <p:xfrm>
          <a:off x="824837" y="5586215"/>
          <a:ext cx="2099717" cy="51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7" imgW="939600" imgH="228600" progId="Equation.3">
                  <p:embed/>
                </p:oleObj>
              </mc:Choice>
              <mc:Fallback>
                <p:oleObj name="Equation" r:id="rId7" imgW="93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4837" y="5586215"/>
                        <a:ext cx="2099717" cy="510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16359"/>
              </p:ext>
            </p:extLst>
          </p:nvPr>
        </p:nvGraphicFramePr>
        <p:xfrm>
          <a:off x="3647473" y="5559679"/>
          <a:ext cx="22399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9" imgW="1002960" imgH="228600" progId="Equation.3">
                  <p:embed/>
                </p:oleObj>
              </mc:Choice>
              <mc:Fallback>
                <p:oleObj name="Equation" r:id="rId9" imgW="100296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7473" y="5559679"/>
                        <a:ext cx="2239962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51393"/>
              </p:ext>
            </p:extLst>
          </p:nvPr>
        </p:nvGraphicFramePr>
        <p:xfrm>
          <a:off x="1174749" y="2769685"/>
          <a:ext cx="5144135" cy="72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1" imgW="3136680" imgH="444240" progId="Equation.3">
                  <p:embed/>
                </p:oleObj>
              </mc:Choice>
              <mc:Fallback>
                <p:oleObj name="Equation" r:id="rId11" imgW="31366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4749" y="2769685"/>
                        <a:ext cx="5144135" cy="728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6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X=0, I</a:t>
            </a:r>
            <a:r>
              <a:rPr lang="en-US" baseline="-25000" dirty="0"/>
              <a:t>i</a:t>
            </a:r>
            <a:r>
              <a:rPr lang="en-US" dirty="0"/>
              <a:t> is,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28971"/>
              </p:ext>
            </p:extLst>
          </p:nvPr>
        </p:nvGraphicFramePr>
        <p:xfrm>
          <a:off x="3470565" y="3044390"/>
          <a:ext cx="7084462" cy="77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r:id="rId3" imgW="3898900" imgH="431800" progId="">
                  <p:embed/>
                </p:oleObj>
              </mc:Choice>
              <mc:Fallback>
                <p:oleObj r:id="rId3" imgW="38989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565" y="3044390"/>
                        <a:ext cx="7084462" cy="779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35111"/>
              </p:ext>
            </p:extLst>
          </p:nvPr>
        </p:nvGraphicFramePr>
        <p:xfrm>
          <a:off x="4881997" y="4464868"/>
          <a:ext cx="1378526" cy="69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r:id="rId5" imgW="850531" imgH="431613" progId="">
                  <p:embed/>
                </p:oleObj>
              </mc:Choice>
              <mc:Fallback>
                <p:oleObj r:id="rId5" imgW="850531" imgH="431613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997" y="4464868"/>
                        <a:ext cx="1378526" cy="6970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18290"/>
              </p:ext>
            </p:extLst>
          </p:nvPr>
        </p:nvGraphicFramePr>
        <p:xfrm>
          <a:off x="3955473" y="5438872"/>
          <a:ext cx="2305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r:id="rId7" imgW="1155700" imgH="228600" progId="">
                  <p:embed/>
                </p:oleObj>
              </mc:Choice>
              <mc:Fallback>
                <p:oleObj r:id="rId7" imgW="1155700" imgH="228600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473" y="5438872"/>
                        <a:ext cx="2305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12796" y="4628706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 X = 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8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Killed End Boundary </a:t>
            </a:r>
            <a:r>
              <a:rPr lang="en-US" b="1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case of ‘sealed-end boundary condition’ refers to the situation when the far end is an open circuit.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present case of ‘killed end boundary condition’ the end of the terminal is ‘shorted’ so that </a:t>
            </a:r>
            <a:r>
              <a:rPr lang="en-US" b="1" dirty="0">
                <a:solidFill>
                  <a:srgbClr val="00B050"/>
                </a:solidFill>
              </a:rPr>
              <a:t>the voltage at the far end is zero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Physically </a:t>
            </a:r>
            <a:r>
              <a:rPr lang="en-US" dirty="0"/>
              <a:t>this situation can be created by cutting  (“killing”) the far end so that the interior of the dendrite is directly in contact with the extracellular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Equation</vt:lpstr>
      <vt:lpstr>MathType 7.0 Equation</vt:lpstr>
      <vt:lpstr>Finite Cable</vt:lpstr>
      <vt:lpstr>Hyperbolic functions</vt:lpstr>
      <vt:lpstr>PowerPoint Presentation</vt:lpstr>
      <vt:lpstr>Sealed-end Boundary Condition</vt:lpstr>
      <vt:lpstr>PowerPoint Presentation</vt:lpstr>
      <vt:lpstr>PowerPoint Presentation</vt:lpstr>
      <vt:lpstr>PowerPoint Presentation</vt:lpstr>
      <vt:lpstr>PowerPoint Presentation</vt:lpstr>
      <vt:lpstr>Killed End Boundary Condition</vt:lpstr>
      <vt:lpstr>PowerPoint Presentation</vt:lpstr>
      <vt:lpstr>Input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</dc:creator>
  <cp:lastModifiedBy>SRINIVASAN</cp:lastModifiedBy>
  <cp:revision>15</cp:revision>
  <dcterms:created xsi:type="dcterms:W3CDTF">2020-08-12T12:02:00Z</dcterms:created>
  <dcterms:modified xsi:type="dcterms:W3CDTF">2021-09-06T14:30:52Z</dcterms:modified>
</cp:coreProperties>
</file>