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79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43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87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5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22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35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87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83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21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86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49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63A6-169B-4BED-99C2-C8CF7ABA83EE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89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Word_Document.docx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NTs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PSP.</a:t>
            </a:r>
          </a:p>
          <a:p>
            <a:r>
              <a:rPr lang="en-US" dirty="0" smtClean="0"/>
              <a:t>Modeling the transient increase and return to zero of synaptic conductance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syn</a:t>
            </a:r>
            <a:r>
              <a:rPr lang="en-US" dirty="0" smtClean="0"/>
              <a:t>(t)</a:t>
            </a:r>
          </a:p>
          <a:p>
            <a:endParaRPr lang="en-US" dirty="0" smtClean="0"/>
          </a:p>
          <a:p>
            <a:r>
              <a:rPr lang="en-US" dirty="0" smtClean="0"/>
              <a:t> when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syn</a:t>
            </a:r>
            <a:r>
              <a:rPr lang="en-US" dirty="0" smtClean="0"/>
              <a:t>(t) &gt; 0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4191000" y="3276600"/>
          <a:ext cx="2590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1129810" imgH="266584" progId="">
                  <p:embed/>
                </p:oleObj>
              </mc:Choice>
              <mc:Fallback>
                <p:oleObj r:id="rId3" imgW="1129810" imgH="266584" progId="">
                  <p:embed/>
                  <p:pic>
                    <p:nvPicPr>
                      <p:cNvPr id="307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276600"/>
                        <a:ext cx="2590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200400" y="4800600"/>
          <a:ext cx="45656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5" imgW="2603500" imgH="393700" progId="">
                  <p:embed/>
                </p:oleObj>
              </mc:Choice>
              <mc:Fallback>
                <p:oleObj r:id="rId5" imgW="2603500" imgH="393700" progId="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800600"/>
                        <a:ext cx="45656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008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Inhibitory Synapses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have more complex </a:t>
            </a:r>
            <a:r>
              <a:rPr lang="en-US" dirty="0"/>
              <a:t>models of synaptic </a:t>
            </a:r>
            <a:r>
              <a:rPr lang="en-US" dirty="0" smtClean="0"/>
              <a:t>conductance.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Ex: </a:t>
            </a:r>
            <a:r>
              <a:rPr lang="en-US" dirty="0" err="1" smtClean="0"/>
              <a:t>GABAergic</a:t>
            </a:r>
            <a:r>
              <a:rPr lang="en-US" dirty="0" smtClean="0"/>
              <a:t> </a:t>
            </a:r>
            <a:r>
              <a:rPr lang="en-US" dirty="0"/>
              <a:t>synapses of </a:t>
            </a:r>
            <a:r>
              <a:rPr lang="en-US" dirty="0" err="1"/>
              <a:t>cerebellar</a:t>
            </a:r>
            <a:r>
              <a:rPr lang="en-US" dirty="0"/>
              <a:t> granule cells, postsynaptic current is found to have a fast and a slow component. </a:t>
            </a:r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7521" name="Object 1"/>
          <p:cNvGraphicFramePr>
            <a:graphicFrameLocks noChangeAspect="1"/>
          </p:cNvGraphicFramePr>
          <p:nvPr/>
        </p:nvGraphicFramePr>
        <p:xfrm>
          <a:off x="2952728" y="2786058"/>
          <a:ext cx="5143536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r:id="rId3" imgW="2743200" imgH="266700" progId="Equation.DSMT4">
                  <p:embed/>
                </p:oleObj>
              </mc:Choice>
              <mc:Fallback>
                <p:oleObj r:id="rId3" imgW="2743200" imgH="266700" progId="Equation.DSMT4">
                  <p:embed/>
                  <p:pic>
                    <p:nvPicPr>
                      <p:cNvPr id="10752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28" y="2786058"/>
                        <a:ext cx="5143536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75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</a:t>
            </a:r>
            <a:r>
              <a:rPr lang="en-US" baseline="-25000" dirty="0" err="1" smtClean="0"/>
              <a:t>syn</a:t>
            </a:r>
            <a:r>
              <a:rPr lang="en-US" dirty="0" smtClean="0"/>
              <a:t>(t</a:t>
            </a:r>
            <a:r>
              <a:rPr lang="en-US" dirty="0"/>
              <a:t>) – is the time-varying synaptic conductance (of the ion channel involved in synaptic transmission)</a:t>
            </a:r>
          </a:p>
          <a:p>
            <a:r>
              <a:rPr lang="en-US" dirty="0" err="1"/>
              <a:t>E</a:t>
            </a:r>
            <a:r>
              <a:rPr lang="en-US" baseline="-25000" dirty="0" err="1"/>
              <a:t>syn</a:t>
            </a:r>
            <a:r>
              <a:rPr lang="en-US" dirty="0"/>
              <a:t> – is the Nernst potential corresponding to the ion channel (involved in synaptic transmission) and the ionic species to which it is permeable</a:t>
            </a:r>
          </a:p>
          <a:p>
            <a:r>
              <a:rPr lang="en-US" dirty="0"/>
              <a:t>C – membrane capacitance</a:t>
            </a:r>
          </a:p>
          <a:p>
            <a:r>
              <a:rPr lang="en-US" dirty="0" err="1"/>
              <a:t>Vrest</a:t>
            </a:r>
            <a:r>
              <a:rPr lang="en-US" dirty="0"/>
              <a:t> – resting membrane potential of the postsynaptic membrane</a:t>
            </a:r>
          </a:p>
          <a:p>
            <a:r>
              <a:rPr lang="en-US" dirty="0"/>
              <a:t>R –  membrane </a:t>
            </a:r>
            <a:r>
              <a:rPr lang="en-US" dirty="0" smtClean="0"/>
              <a:t>resistance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ynap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57200"/>
            <a:ext cx="6248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6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deviation </a:t>
            </a:r>
            <a:r>
              <a:rPr lang="en-US" dirty="0"/>
              <a:t>from the resting </a:t>
            </a:r>
            <a:r>
              <a:rPr lang="en-US" dirty="0" smtClean="0"/>
              <a:t>potential</a:t>
            </a:r>
          </a:p>
          <a:p>
            <a:r>
              <a:rPr lang="en-US" dirty="0" smtClean="0"/>
              <a:t>(PSP)v </a:t>
            </a:r>
            <a:r>
              <a:rPr lang="en-US" dirty="0"/>
              <a:t>= </a:t>
            </a:r>
            <a:r>
              <a:rPr lang="en-US" dirty="0" err="1"/>
              <a:t>V</a:t>
            </a:r>
            <a:r>
              <a:rPr lang="en-US" baseline="-25000" dirty="0" err="1"/>
              <a:t>m</a:t>
            </a:r>
            <a:r>
              <a:rPr lang="en-US" dirty="0"/>
              <a:t> –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rest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      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                                                                 </a:t>
            </a:r>
            <a:r>
              <a:rPr lang="en-US" sz="2000" dirty="0"/>
              <a:t>-- (*)</a:t>
            </a:r>
          </a:p>
          <a:p>
            <a:r>
              <a:rPr lang="en-US" dirty="0" smtClean="0"/>
              <a:t>The </a:t>
            </a:r>
            <a:r>
              <a:rPr lang="en-US" dirty="0"/>
              <a:t>direction of change in </a:t>
            </a:r>
            <a:r>
              <a:rPr lang="en-US" dirty="0" smtClean="0"/>
              <a:t>v can be to 3 cases:</a:t>
            </a:r>
          </a:p>
          <a:p>
            <a:pPr lvl="1"/>
            <a:r>
              <a:rPr lang="en-US" dirty="0" smtClean="0"/>
              <a:t>Case 1) </a:t>
            </a:r>
            <a:r>
              <a:rPr lang="en-US" dirty="0" err="1" smtClean="0"/>
              <a:t>Esyn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/>
              <a:t>Vrest</a:t>
            </a:r>
            <a:endParaRPr lang="en-US" dirty="0"/>
          </a:p>
          <a:p>
            <a:pPr lvl="1"/>
            <a:r>
              <a:rPr lang="en-US" dirty="0" smtClean="0"/>
              <a:t>Case 2) </a:t>
            </a:r>
            <a:r>
              <a:rPr lang="en-US" dirty="0" err="1" smtClean="0"/>
              <a:t>Esyn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err="1" smtClean="0"/>
              <a:t>Vrest</a:t>
            </a:r>
            <a:endParaRPr lang="en-US" dirty="0" smtClean="0"/>
          </a:p>
          <a:p>
            <a:pPr lvl="1"/>
            <a:r>
              <a:rPr lang="en-US" dirty="0" smtClean="0"/>
              <a:t>Case 3)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193" name="Object 1"/>
          <p:cNvGraphicFramePr>
            <a:graphicFrameLocks noChangeAspect="1"/>
          </p:cNvGraphicFramePr>
          <p:nvPr/>
        </p:nvGraphicFramePr>
        <p:xfrm>
          <a:off x="3352800" y="2971800"/>
          <a:ext cx="4495800" cy="777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2260600" imgH="393700" progId="">
                  <p:embed/>
                </p:oleObj>
              </mc:Choice>
              <mc:Fallback>
                <p:oleObj r:id="rId3" imgW="2260600" imgH="393700" progId="">
                  <p:embed/>
                  <p:pic>
                    <p:nvPicPr>
                      <p:cNvPr id="819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971800"/>
                        <a:ext cx="4495800" cy="7777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3962400" y="5562600"/>
          <a:ext cx="1752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5" imgW="647700" imgH="241300" progId="">
                  <p:embed/>
                </p:oleObj>
              </mc:Choice>
              <mc:Fallback>
                <p:oleObj r:id="rId5" imgW="647700" imgH="241300" progId="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562600"/>
                        <a:ext cx="1752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13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1) </a:t>
            </a:r>
            <a:r>
              <a:rPr lang="en-US" dirty="0" err="1" smtClean="0"/>
              <a:t>Esyn</a:t>
            </a:r>
            <a:r>
              <a:rPr lang="en-US" dirty="0" smtClean="0"/>
              <a:t> &gt; </a:t>
            </a:r>
            <a:r>
              <a:rPr lang="en-US" dirty="0" err="1" smtClean="0"/>
              <a:t>Vrest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 </a:t>
            </a:r>
            <a:r>
              <a:rPr lang="en-US" dirty="0"/>
              <a:t>transiently increases.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EPSP.</a:t>
            </a:r>
            <a:endParaRPr lang="en-US" dirty="0"/>
          </a:p>
          <a:p>
            <a:r>
              <a:rPr lang="en-US" dirty="0" smtClean="0"/>
              <a:t>Ex: fast</a:t>
            </a:r>
            <a:r>
              <a:rPr lang="en-US" dirty="0"/>
              <a:t>, excitatory synapses with AMPA receptors (or non-NMDA type) and glutamate as neurotransmitter.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3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Case 2) </a:t>
            </a:r>
            <a:r>
              <a:rPr lang="en-US" dirty="0" err="1"/>
              <a:t>Esyn</a:t>
            </a:r>
            <a:r>
              <a:rPr lang="en-US" dirty="0"/>
              <a:t> &lt; </a:t>
            </a:r>
            <a:r>
              <a:rPr lang="en-US" dirty="0" err="1"/>
              <a:t>Vrest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/>
              <a:t>injected is negative,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negative </a:t>
            </a:r>
            <a:r>
              <a:rPr lang="en-US" dirty="0"/>
              <a:t>deviation in v,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IPSP</a:t>
            </a:r>
          </a:p>
          <a:p>
            <a:r>
              <a:rPr lang="en-US" dirty="0" smtClean="0"/>
              <a:t>Ex: Some potassium channels </a:t>
            </a:r>
            <a:r>
              <a:rPr lang="en-US" dirty="0"/>
              <a:t>with GABA as the neurotransmitter and </a:t>
            </a:r>
            <a:r>
              <a:rPr lang="en-US" dirty="0" smtClean="0"/>
              <a:t>GABA_B </a:t>
            </a:r>
            <a:r>
              <a:rPr lang="en-US" dirty="0"/>
              <a:t>as the receptor.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1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685800"/>
            <a:ext cx="1676400" cy="42703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Case 3)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/>
              <a:t>current in the synaptic conductance 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apparent effect on the </a:t>
            </a:r>
            <a:r>
              <a:rPr lang="en-US" dirty="0" smtClean="0"/>
              <a:t>PSP.</a:t>
            </a:r>
            <a:endParaRPr lang="en-US" dirty="0"/>
          </a:p>
          <a:p>
            <a:r>
              <a:rPr lang="en-US" dirty="0" smtClean="0"/>
              <a:t>Ex: Some </a:t>
            </a:r>
            <a:r>
              <a:rPr lang="en-US" dirty="0" err="1" smtClean="0"/>
              <a:t>Cl</a:t>
            </a:r>
            <a:r>
              <a:rPr lang="en-US" dirty="0" smtClean="0"/>
              <a:t> channels having </a:t>
            </a:r>
            <a:r>
              <a:rPr lang="en-US" dirty="0"/>
              <a:t>GABA synapse with GABA_A </a:t>
            </a:r>
            <a:r>
              <a:rPr lang="en-US" dirty="0" smtClean="0"/>
              <a:t>receptor.</a:t>
            </a:r>
          </a:p>
          <a:p>
            <a:r>
              <a:rPr lang="en-US" dirty="0" smtClean="0"/>
              <a:t>Although </a:t>
            </a:r>
            <a:r>
              <a:rPr lang="en-US" dirty="0"/>
              <a:t>these synapses do not seem to have any effect in isolation, when used in conjunction with excitatory synapses they show an interesting effect.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217" name="Object 1"/>
          <p:cNvGraphicFramePr>
            <a:graphicFrameLocks noChangeAspect="1"/>
          </p:cNvGraphicFramePr>
          <p:nvPr/>
        </p:nvGraphicFramePr>
        <p:xfrm>
          <a:off x="5638801" y="304800"/>
          <a:ext cx="2133601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3" imgW="647700" imgH="241300" progId="">
                  <p:embed/>
                </p:oleObj>
              </mc:Choice>
              <mc:Fallback>
                <p:oleObj r:id="rId3" imgW="647700" imgH="241300" progId="">
                  <p:embed/>
                  <p:pic>
                    <p:nvPicPr>
                      <p:cNvPr id="921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304800"/>
                        <a:ext cx="2133601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29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 with Excitatory synapses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Here </a:t>
            </a:r>
            <a:r>
              <a:rPr lang="en-US" dirty="0"/>
              <a:t>EPSP produced is smaller than what it would be when the excitatory synapse alone is present.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that sense, the synapse corresponding to 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is </a:t>
            </a:r>
            <a:r>
              <a:rPr lang="en-US" dirty="0"/>
              <a:t>inhibiting the excitatory synapse. Therefore it is known as a silent or a shunting inhibition.</a:t>
            </a:r>
          </a:p>
          <a:p>
            <a:endParaRPr 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2667001" y="1981200"/>
          <a:ext cx="767761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4368800" imgH="393700" progId="">
                  <p:embed/>
                </p:oleObj>
              </mc:Choice>
              <mc:Fallback>
                <p:oleObj r:id="rId3" imgW="4368800" imgH="393700" progId="">
                  <p:embed/>
                  <p:pic>
                    <p:nvPicPr>
                      <p:cNvPr id="2150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1981200"/>
                        <a:ext cx="767761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362201" y="4648200"/>
          <a:ext cx="120226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5" imgW="672808" imgH="253890" progId="">
                  <p:embed/>
                </p:oleObj>
              </mc:Choice>
              <mc:Fallback>
                <p:oleObj r:id="rId5" imgW="672808" imgH="253890" progId="">
                  <p:embed/>
                  <p:pic>
                    <p:nvPicPr>
                      <p:cNvPr id="21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4648200"/>
                        <a:ext cx="120226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970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Excitatory synapses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AMPA </a:t>
            </a:r>
            <a:r>
              <a:rPr lang="en-US" dirty="0"/>
              <a:t>type synapses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Time-scale of opening of this channel is about 1 </a:t>
            </a:r>
            <a:r>
              <a:rPr lang="en-US" dirty="0" err="1" smtClean="0"/>
              <a:t>ms.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8545" name="Object 1"/>
          <p:cNvGraphicFramePr>
            <a:graphicFrameLocks noChangeAspect="1"/>
          </p:cNvGraphicFramePr>
          <p:nvPr/>
        </p:nvGraphicFramePr>
        <p:xfrm>
          <a:off x="3524232" y="2857496"/>
          <a:ext cx="3643338" cy="406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3" imgW="2387600" imgH="266700" progId="Equation.DSMT4">
                  <p:embed/>
                </p:oleObj>
              </mc:Choice>
              <mc:Fallback>
                <p:oleObj r:id="rId3" imgW="2387600" imgH="266700" progId="Equation.DSMT4">
                  <p:embed/>
                  <p:pic>
                    <p:nvPicPr>
                      <p:cNvPr id="10854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32" y="2857496"/>
                        <a:ext cx="3643338" cy="4064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2" name="Object 8"/>
          <p:cNvGraphicFramePr>
            <a:graphicFrameLocks noChangeAspect="1"/>
          </p:cNvGraphicFramePr>
          <p:nvPr/>
        </p:nvGraphicFramePr>
        <p:xfrm>
          <a:off x="3095605" y="3857628"/>
          <a:ext cx="6487131" cy="228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" r:id="rId5" imgW="5274753" imgH="1858387" progId="Word.Document.12">
                  <p:embed/>
                </p:oleObj>
              </mc:Choice>
              <mc:Fallback>
                <p:oleObj name="Document" r:id="rId5" imgW="5274753" imgH="1858387" progId="Word.Document.12">
                  <p:embed/>
                  <p:pic>
                    <p:nvPicPr>
                      <p:cNvPr id="1085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05" y="3857628"/>
                        <a:ext cx="6487131" cy="2286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793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034" y="714356"/>
            <a:ext cx="8143932" cy="3714776"/>
          </a:xfrm>
        </p:spPr>
        <p:txBody>
          <a:bodyPr>
            <a:normAutofit/>
          </a:bodyPr>
          <a:lstStyle/>
          <a:p>
            <a:r>
              <a:rPr lang="en-US" dirty="0" smtClean="0"/>
              <a:t>NMDA type synapses:</a:t>
            </a:r>
          </a:p>
          <a:p>
            <a:pPr lvl="1"/>
            <a:r>
              <a:rPr lang="en-US" dirty="0" smtClean="0"/>
              <a:t>Have more complex dynamics than AMPA type synapses, since they are dual-gated.</a:t>
            </a:r>
          </a:p>
          <a:p>
            <a:pPr lvl="1"/>
            <a:r>
              <a:rPr lang="en-US" dirty="0" smtClean="0"/>
              <a:t>Gated by both the NT and V.</a:t>
            </a:r>
          </a:p>
          <a:p>
            <a:pPr lvl="1"/>
            <a:r>
              <a:rPr lang="en-US" dirty="0" smtClean="0"/>
              <a:t>Under conditions of normal membrane polarity, extracellular Mg2+ blocks the NMDA associated channels. This block is removed when the membrane potential is depolarized beyond -50 mV.</a:t>
            </a:r>
          </a:p>
          <a:p>
            <a:pPr lvl="1"/>
            <a:r>
              <a:rPr lang="en-US" dirty="0" smtClean="0"/>
              <a:t> However the time-scales of opening of this channel is longer (10-100 ms).</a:t>
            </a:r>
          </a:p>
          <a:p>
            <a:pPr lvl="1"/>
            <a:endParaRPr lang="en-US" dirty="0" smtClean="0"/>
          </a:p>
          <a:p>
            <a:endParaRPr lang="en-IN" dirty="0"/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15713" name="Object 1"/>
          <p:cNvGraphicFramePr>
            <a:graphicFrameLocks noChangeAspect="1"/>
          </p:cNvGraphicFramePr>
          <p:nvPr/>
        </p:nvGraphicFramePr>
        <p:xfrm>
          <a:off x="3238481" y="4214818"/>
          <a:ext cx="6137714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3" imgW="3619500" imgH="254000" progId="Equation.DSMT4">
                  <p:embed/>
                </p:oleObj>
              </mc:Choice>
              <mc:Fallback>
                <p:oleObj r:id="rId3" imgW="3619500" imgH="254000" progId="Equation.DSMT4">
                  <p:embed/>
                  <p:pic>
                    <p:nvPicPr>
                      <p:cNvPr id="11571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481" y="4214818"/>
                        <a:ext cx="6137714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2809852" y="5072074"/>
          <a:ext cx="7671446" cy="128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Document" r:id="rId5" imgW="5274753" imgH="883472" progId="Word.Document.12">
                  <p:embed/>
                </p:oleObj>
              </mc:Choice>
              <mc:Fallback>
                <p:oleObj name="Document" r:id="rId5" imgW="5274753" imgH="883472" progId="Word.Document.12">
                  <p:embed/>
                  <p:pic>
                    <p:nvPicPr>
                      <p:cNvPr id="1157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2" y="5072074"/>
                        <a:ext cx="7671446" cy="1285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680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Equation.DSMT4</vt:lpstr>
      <vt:lpstr>Document</vt:lpstr>
      <vt:lpstr>Synapse</vt:lpstr>
      <vt:lpstr>PowerPoint Presentation</vt:lpstr>
      <vt:lpstr>PSP</vt:lpstr>
      <vt:lpstr>Case 1) Esyn &gt; Vrest</vt:lpstr>
      <vt:lpstr>Case 2) Esyn &lt; Vrest </vt:lpstr>
      <vt:lpstr>Case 3)  </vt:lpstr>
      <vt:lpstr>Case 3 with Excitatory synapses</vt:lpstr>
      <vt:lpstr>Excitatory synapses</vt:lpstr>
      <vt:lpstr>PowerPoint Presentation</vt:lpstr>
      <vt:lpstr>Inhibitory Synapses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Synapse</dc:title>
  <dc:creator>SRINIVASAN</dc:creator>
  <cp:lastModifiedBy>SRINIVASAN</cp:lastModifiedBy>
  <cp:revision>1</cp:revision>
  <dcterms:created xsi:type="dcterms:W3CDTF">2020-08-12T12:14:55Z</dcterms:created>
  <dcterms:modified xsi:type="dcterms:W3CDTF">2020-08-12T12:15:05Z</dcterms:modified>
</cp:coreProperties>
</file>