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8637-5D2F-487D-BD7F-5E8239E6982F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E6A7C-38AB-4323-8D84-1065C3D7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71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8637-5D2F-487D-BD7F-5E8239E6982F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E6A7C-38AB-4323-8D84-1065C3D7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91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8637-5D2F-487D-BD7F-5E8239E6982F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E6A7C-38AB-4323-8D84-1065C3D7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25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8637-5D2F-487D-BD7F-5E8239E6982F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E6A7C-38AB-4323-8D84-1065C3D7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18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8637-5D2F-487D-BD7F-5E8239E6982F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E6A7C-38AB-4323-8D84-1065C3D7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36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8637-5D2F-487D-BD7F-5E8239E6982F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E6A7C-38AB-4323-8D84-1065C3D7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8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8637-5D2F-487D-BD7F-5E8239E6982F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E6A7C-38AB-4323-8D84-1065C3D7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42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8637-5D2F-487D-BD7F-5E8239E6982F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E6A7C-38AB-4323-8D84-1065C3D7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8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8637-5D2F-487D-BD7F-5E8239E6982F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E6A7C-38AB-4323-8D84-1065C3D7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06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8637-5D2F-487D-BD7F-5E8239E6982F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E6A7C-38AB-4323-8D84-1065C3D7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8637-5D2F-487D-BD7F-5E8239E6982F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E6A7C-38AB-4323-8D84-1065C3D7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2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28637-5D2F-487D-BD7F-5E8239E6982F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E6A7C-38AB-4323-8D84-1065C3D7C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Time-dependent </a:t>
            </a:r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276600" y="1762125"/>
          <a:ext cx="3299012" cy="788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3" imgW="1752600" imgH="419100" progId="">
                  <p:embed/>
                </p:oleObj>
              </mc:Choice>
              <mc:Fallback>
                <p:oleObj r:id="rId3" imgW="1752600" imgH="419100" progId="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762125"/>
                        <a:ext cx="3299012" cy="7888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276600" y="2638425"/>
          <a:ext cx="878541" cy="806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5" imgW="469696" imgH="431613" progId="">
                  <p:embed/>
                </p:oleObj>
              </mc:Choice>
              <mc:Fallback>
                <p:oleObj r:id="rId5" imgW="469696" imgH="431613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38425"/>
                        <a:ext cx="878541" cy="8068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276600" y="3475503"/>
          <a:ext cx="842682" cy="735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r:id="rId7" imgW="444307" imgH="393529" progId="">
                  <p:embed/>
                </p:oleObj>
              </mc:Choice>
              <mc:Fallback>
                <p:oleObj r:id="rId7" imgW="444307" imgH="393529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475503"/>
                        <a:ext cx="842682" cy="7351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276600" y="4340597"/>
          <a:ext cx="3370730" cy="8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r:id="rId9" imgW="1790700" imgH="457200" progId="">
                  <p:embed/>
                </p:oleObj>
              </mc:Choice>
              <mc:Fallback>
                <p:oleObj r:id="rId9" imgW="1790700" imgH="457200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340597"/>
                        <a:ext cx="3370730" cy="86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3276599" y="5362575"/>
          <a:ext cx="2743200" cy="448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r:id="rId11" imgW="1459866" imgH="241195" progId="">
                  <p:embed/>
                </p:oleObj>
              </mc:Choice>
              <mc:Fallback>
                <p:oleObj r:id="rId11" imgW="1459866" imgH="241195" progId="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599" y="5362575"/>
                        <a:ext cx="2743200" cy="4482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24001" y="920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1" y="1623627"/>
            <a:ext cx="61747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;        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24001" y="2196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524001" y="3110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524000" y="3623877"/>
            <a:ext cx="3145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81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Propagation delay in difference between centroids of voltage at x and y:</a:t>
            </a:r>
          </a:p>
          <a:p>
            <a:endParaRPr lang="en-US" dirty="0" smtClean="0"/>
          </a:p>
          <a:p>
            <a:r>
              <a:rPr lang="en-US" dirty="0"/>
              <a:t>For an infinite cable,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527852" y="2753140"/>
          <a:ext cx="2584175" cy="447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r:id="rId3" imgW="1485255" imgH="253890" progId="">
                  <p:embed/>
                </p:oleObj>
              </mc:Choice>
              <mc:Fallback>
                <p:oleObj r:id="rId3" imgW="1485255" imgH="25389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852" y="2753140"/>
                        <a:ext cx="2584175" cy="4472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514601" y="3962400"/>
          <a:ext cx="1922991" cy="68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r:id="rId5" imgW="1091726" imgH="393529" progId="">
                  <p:embed/>
                </p:oleObj>
              </mc:Choice>
              <mc:Fallback>
                <p:oleObj r:id="rId5" imgW="1091726" imgH="393529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3962400"/>
                        <a:ext cx="1922991" cy="68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514600" y="4810126"/>
          <a:ext cx="354499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r:id="rId7" imgW="2019300" imgH="431800" progId="">
                  <p:embed/>
                </p:oleObj>
              </mc:Choice>
              <mc:Fallback>
                <p:oleObj r:id="rId7" imgW="2019300" imgH="431800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10126"/>
                        <a:ext cx="3544993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1" y="8916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24000" y="1595052"/>
            <a:ext cx="4010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29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09" y="1600201"/>
            <a:ext cx="5458691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Plot the time dependant solutions for different distances from the point of injection for a semi-infinite cable with respect to time. Current is injected at X=0;</a:t>
            </a:r>
            <a:endParaRPr lang="en-IN" sz="2400" dirty="0" smtClean="0"/>
          </a:p>
          <a:p>
            <a:pPr>
              <a:buNone/>
            </a:pPr>
            <a:r>
              <a:rPr lang="en-US" sz="2400" dirty="0" smtClean="0"/>
              <a:t>  Solution: </a:t>
            </a:r>
            <a:endParaRPr lang="en-IN" sz="2400" dirty="0" smtClean="0"/>
          </a:p>
          <a:p>
            <a:pPr>
              <a:buNone/>
            </a:pPr>
            <a:r>
              <a:rPr lang="en-US" sz="2400" dirty="0" smtClean="0"/>
              <a:t>The required plots can be generated using the formula: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Approximating it as:</a:t>
            </a:r>
            <a:endParaRPr lang="en-IN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We plot the X's(distance's) at intervals of 0.5.</a:t>
            </a:r>
            <a:endParaRPr lang="en-IN" sz="2400" dirty="0" smtClean="0"/>
          </a:p>
          <a:p>
            <a:endParaRPr lang="en-IN" sz="2400" dirty="0"/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778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860042"/>
              </p:ext>
            </p:extLst>
          </p:nvPr>
        </p:nvGraphicFramePr>
        <p:xfrm>
          <a:off x="3738547" y="4267200"/>
          <a:ext cx="2356046" cy="691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3" imgW="1587500" imgH="469900" progId="Equation.3">
                  <p:embed/>
                </p:oleObj>
              </mc:Choice>
              <mc:Fallback>
                <p:oleObj name="Equation" r:id="rId3" imgW="1587500" imgH="469900" progId="Equation.3">
                  <p:embed/>
                  <p:pic>
                    <p:nvPicPr>
                      <p:cNvPr id="778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47" y="4267200"/>
                        <a:ext cx="2356046" cy="69129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778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041057"/>
              </p:ext>
            </p:extLst>
          </p:nvPr>
        </p:nvGraphicFramePr>
        <p:xfrm>
          <a:off x="4033822" y="5140036"/>
          <a:ext cx="2020616" cy="564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5" imgW="1294838" imgH="355446" progId="Equation.3">
                  <p:embed/>
                </p:oleObj>
              </mc:Choice>
              <mc:Fallback>
                <p:oleObj name="Equation" r:id="rId5" imgW="1294838" imgH="355446" progId="Equation.3">
                  <p:embed/>
                  <p:pic>
                    <p:nvPicPr>
                      <p:cNvPr id="778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22" y="5140036"/>
                        <a:ext cx="2020616" cy="5645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C:\Users\Pragathi.CNS01-PC\Desktop\t-infcable.png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04671" y="2265214"/>
            <a:ext cx="5460856" cy="400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723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Infinite </a:t>
            </a:r>
            <a:r>
              <a:rPr lang="en-US" dirty="0" smtClean="0"/>
              <a:t>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Boundary condition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If 			(</a:t>
            </a:r>
            <a:r>
              <a:rPr lang="en-US" dirty="0"/>
              <a:t>an infinitely brief pulse</a:t>
            </a:r>
            <a:r>
              <a:rPr lang="en-US" dirty="0" smtClean="0"/>
              <a:t>)</a:t>
            </a:r>
          </a:p>
          <a:p>
            <a:r>
              <a:rPr lang="en-US" dirty="0"/>
              <a:t>For long times, decay pattern is the same throughout the </a:t>
            </a:r>
            <a:r>
              <a:rPr lang="en-US" dirty="0" smtClean="0"/>
              <a:t>cable.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788747"/>
              </p:ext>
            </p:extLst>
          </p:nvPr>
        </p:nvGraphicFramePr>
        <p:xfrm>
          <a:off x="5023555" y="1871147"/>
          <a:ext cx="2144889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r:id="rId3" imgW="1447172" imgH="253890" progId="">
                  <p:embed/>
                </p:oleObj>
              </mc:Choice>
              <mc:Fallback>
                <p:oleObj r:id="rId3" imgW="1447172" imgH="25389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3555" y="1871147"/>
                        <a:ext cx="2144889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424738"/>
              </p:ext>
            </p:extLst>
          </p:nvPr>
        </p:nvGraphicFramePr>
        <p:xfrm>
          <a:off x="1738770" y="2246313"/>
          <a:ext cx="119210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r:id="rId5" imgW="837836" imgH="431613" progId="">
                  <p:embed/>
                </p:oleObj>
              </mc:Choice>
              <mc:Fallback>
                <p:oleObj r:id="rId5" imgW="837836" imgH="431613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770" y="2246313"/>
                        <a:ext cx="1192107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590801" y="3886200"/>
          <a:ext cx="334035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r:id="rId7" imgW="1701800" imgH="469900" progId="">
                  <p:embed/>
                </p:oleObj>
              </mc:Choice>
              <mc:Fallback>
                <p:oleObj r:id="rId7" imgW="1701800" imgH="469900" progId="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3886200"/>
                        <a:ext cx="3340359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096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system is linear, response to arbitrary current injection is given as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438400" y="2667001"/>
          <a:ext cx="283633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3" imgW="1905000" imgH="431800" progId="">
                  <p:embed/>
                </p:oleObj>
              </mc:Choice>
              <mc:Fallback>
                <p:oleObj r:id="rId3" imgW="1905000" imgH="431800" progId="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667001"/>
                        <a:ext cx="2836333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438400" y="3552826"/>
          <a:ext cx="38006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5" imgW="2552700" imgH="431800" progId="">
                  <p:embed/>
                </p:oleObj>
              </mc:Choice>
              <mc:Fallback>
                <p:oleObj r:id="rId5" imgW="2552700" imgH="43180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52826"/>
                        <a:ext cx="380068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1" y="9297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6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Voltage response to current step: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438401" y="2438401"/>
          <a:ext cx="1886415" cy="40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3" imgW="1104900" imgH="241300" progId="">
                  <p:embed/>
                </p:oleObj>
              </mc:Choice>
              <mc:Fallback>
                <p:oleObj r:id="rId3" imgW="1104900" imgH="241300" progId="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2438401"/>
                        <a:ext cx="1886415" cy="4065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438401" y="3133725"/>
          <a:ext cx="3252441" cy="796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r:id="rId5" imgW="1905000" imgH="469900" progId="">
                  <p:embed/>
                </p:oleObj>
              </mc:Choice>
              <mc:Fallback>
                <p:oleObj r:id="rId5" imgW="1905000" imgH="46990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3133725"/>
                        <a:ext cx="3252441" cy="796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438401" y="4057650"/>
          <a:ext cx="2732049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r:id="rId7" imgW="1600200" imgH="393700" progId="">
                  <p:embed/>
                </p:oleObj>
              </mc:Choice>
              <mc:Fallback>
                <p:oleObj r:id="rId7" imgW="1600200" imgH="393700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4057650"/>
                        <a:ext cx="2732049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1" y="7392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1" y="16631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91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Propagation Delay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cable equation does not admit any wave equation, due to dissipation of energy through the passive membrane.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voltage-sensitive, nonlinear elements are </a:t>
            </a:r>
            <a:r>
              <a:rPr lang="en-US" dirty="0" smtClean="0"/>
              <a:t>present, </a:t>
            </a:r>
            <a:r>
              <a:rPr lang="en-US" dirty="0"/>
              <a:t>then we can have traveling waves as it happens in the axons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1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of defining velocity is by tracking motion of the peak.</a:t>
            </a:r>
          </a:p>
          <a:p>
            <a:r>
              <a:rPr lang="en-US" dirty="0"/>
              <a:t>But a centroid gives uniform propagation velocity.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438400" y="3733800"/>
          <a:ext cx="2038352" cy="1828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r:id="rId3" imgW="1016000" imgH="914400" progId="">
                  <p:embed/>
                </p:oleObj>
              </mc:Choice>
              <mc:Fallback>
                <p:oleObj r:id="rId3" imgW="1016000" imgH="91440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33800"/>
                        <a:ext cx="2038352" cy="18288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852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Transfer </a:t>
            </a:r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delay is the difference in centroid of induced voltage at y, and the centroid of injected current at ‘x’.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Input or local delay: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177623"/>
              </p:ext>
            </p:extLst>
          </p:nvPr>
        </p:nvGraphicFramePr>
        <p:xfrm>
          <a:off x="2327563" y="3822194"/>
          <a:ext cx="2590801" cy="52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r:id="rId3" imgW="1256755" imgH="253890" progId="">
                  <p:embed/>
                </p:oleObj>
              </mc:Choice>
              <mc:Fallback>
                <p:oleObj r:id="rId3" imgW="1256755" imgH="25389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563" y="3822194"/>
                        <a:ext cx="2590801" cy="52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514600" y="4419600"/>
          <a:ext cx="1517904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r:id="rId5" imgW="787400" imgH="241300" progId="">
                  <p:embed/>
                </p:oleObj>
              </mc:Choice>
              <mc:Fallback>
                <p:oleObj r:id="rId5" imgW="787400" imgH="241300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19600"/>
                        <a:ext cx="1517904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08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D</a:t>
            </a:r>
            <a:r>
              <a:rPr lang="en-US" baseline="-25000" dirty="0" err="1" smtClean="0"/>
              <a:t>xy</a:t>
            </a:r>
            <a:r>
              <a:rPr lang="en-US" dirty="0" smtClean="0"/>
              <a:t> is </a:t>
            </a:r>
            <a:r>
              <a:rPr lang="en-US" dirty="0"/>
              <a:t>always positive and is independent of the shape of the transient input current.</a:t>
            </a:r>
          </a:p>
          <a:p>
            <a:pPr lvl="0"/>
            <a:r>
              <a:rPr lang="en-US" dirty="0"/>
              <a:t>It is the property of the cable and not of the input </a:t>
            </a:r>
            <a:r>
              <a:rPr lang="en-US" dirty="0" smtClean="0"/>
              <a:t>waveform</a:t>
            </a:r>
            <a:endParaRPr lang="en-US" dirty="0"/>
          </a:p>
          <a:p>
            <a:r>
              <a:rPr lang="en-US" dirty="0"/>
              <a:t>No matter what the electrical structure of the cable, the transfer delay is symmetric.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514600" y="4876800"/>
          <a:ext cx="117043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r:id="rId3" imgW="609336" imgH="241195" progId="">
                  <p:embed/>
                </p:oleObj>
              </mc:Choice>
              <mc:Fallback>
                <p:oleObj r:id="rId3" imgW="609336" imgH="241195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76800"/>
                        <a:ext cx="117043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6436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Isopotential</a:t>
            </a:r>
            <a:r>
              <a:rPr lang="en-US" dirty="0"/>
              <a:t> neuron – membrane patch:</a:t>
            </a:r>
          </a:p>
          <a:p>
            <a:endParaRPr lang="en-US" dirty="0" smtClean="0"/>
          </a:p>
          <a:p>
            <a:r>
              <a:rPr lang="fr-FR" dirty="0" err="1"/>
              <a:t>Infinite</a:t>
            </a:r>
            <a:r>
              <a:rPr lang="fr-FR" dirty="0"/>
              <a:t> or semi-</a:t>
            </a:r>
            <a:r>
              <a:rPr lang="fr-FR" dirty="0" err="1"/>
              <a:t>infinite</a:t>
            </a:r>
            <a:r>
              <a:rPr lang="fr-FR" dirty="0"/>
              <a:t> </a:t>
            </a:r>
            <a:r>
              <a:rPr lang="fr-FR" dirty="0" err="1"/>
              <a:t>cable</a:t>
            </a:r>
            <a:r>
              <a:rPr lang="fr-FR" dirty="0"/>
              <a:t>: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If the current is injected at x and the voltage is recorded at y,  the two centroids are displaced by,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438400" y="2286001"/>
          <a:ext cx="914400" cy="385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r:id="rId3" imgW="545863" imgH="228501" progId="">
                  <p:embed/>
                </p:oleObj>
              </mc:Choice>
              <mc:Fallback>
                <p:oleObj r:id="rId3" imgW="545863" imgH="228501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86001"/>
                        <a:ext cx="914400" cy="3850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483005" y="3352800"/>
          <a:ext cx="906966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r:id="rId5" imgW="583947" imgH="393529" progId="">
                  <p:embed/>
                </p:oleObj>
              </mc:Choice>
              <mc:Fallback>
                <p:oleObj r:id="rId5" imgW="583947" imgH="393529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005" y="3352800"/>
                        <a:ext cx="906966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432824" y="5410200"/>
          <a:ext cx="229157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r:id="rId7" imgW="1307532" imgH="393529" progId="">
                  <p:embed/>
                </p:oleObj>
              </mc:Choice>
              <mc:Fallback>
                <p:oleObj r:id="rId7" imgW="1307532" imgH="393529" progId="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824" y="5410200"/>
                        <a:ext cx="2291576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909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252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Equation</vt:lpstr>
      <vt:lpstr>Time-dependent solution</vt:lpstr>
      <vt:lpstr>Infinite cable</vt:lpstr>
      <vt:lpstr>PowerPoint Presentation</vt:lpstr>
      <vt:lpstr>PowerPoint Presentation</vt:lpstr>
      <vt:lpstr>Propagation Delay:</vt:lpstr>
      <vt:lpstr>PowerPoint Presentation</vt:lpstr>
      <vt:lpstr>Transfer delay</vt:lpstr>
      <vt:lpstr>PowerPoint Presentation</vt:lpstr>
      <vt:lpstr>PowerPoint Presentation</vt:lpstr>
      <vt:lpstr>PowerPoint Presentation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Time-dependent solution</dc:title>
  <dc:creator>SRINIVASAN</dc:creator>
  <cp:lastModifiedBy>SRINIVASAN</cp:lastModifiedBy>
  <cp:revision>6</cp:revision>
  <dcterms:created xsi:type="dcterms:W3CDTF">2020-08-12T12:03:44Z</dcterms:created>
  <dcterms:modified xsi:type="dcterms:W3CDTF">2020-09-26T19:09:59Z</dcterms:modified>
</cp:coreProperties>
</file>