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325F-2390-43B5-906B-1DAC0AA382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2998D5-E0BB-4A86-AB0E-8D899614A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686E24-2711-4E1A-AF04-000A699369EA}"/>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5" name="Footer Placeholder 4">
            <a:extLst>
              <a:ext uri="{FF2B5EF4-FFF2-40B4-BE49-F238E27FC236}">
                <a16:creationId xmlns:a16="http://schemas.microsoft.com/office/drawing/2014/main" id="{5DAE251F-AC19-4F62-A4DA-291C1903B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27C3EC-2B47-4F80-B667-10DF7C330CA9}"/>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189824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4177-1464-4A31-9AEB-0E54936258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6D0EA7-D13C-40E4-B3BB-4BA3E3BC0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ACDFA-9529-4CD9-856F-5CC2C30690C3}"/>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5" name="Footer Placeholder 4">
            <a:extLst>
              <a:ext uri="{FF2B5EF4-FFF2-40B4-BE49-F238E27FC236}">
                <a16:creationId xmlns:a16="http://schemas.microsoft.com/office/drawing/2014/main" id="{B75E5DD6-782D-4EE4-B598-43A93668E7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A77D2A-7165-49B9-9569-7C0720182BE6}"/>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317436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61ECFE-AF17-4240-87BB-A953A636E3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0965C-E4E3-4C99-BC81-223F315468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BD648-7273-4BD8-B1D6-F71F6610F386}"/>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5" name="Footer Placeholder 4">
            <a:extLst>
              <a:ext uri="{FF2B5EF4-FFF2-40B4-BE49-F238E27FC236}">
                <a16:creationId xmlns:a16="http://schemas.microsoft.com/office/drawing/2014/main" id="{4E3319B0-BC8B-4A5F-BEF9-B437E7B5C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829BC-AF5D-40C6-8D63-3959B52C60AB}"/>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93146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4E60-6A01-4C7E-9D7D-1D4DEEAB84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C722B3-963A-4AE0-857D-7AA746D92F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07F07-7A89-4B76-B2E5-C2EA41F6820D}"/>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5" name="Footer Placeholder 4">
            <a:extLst>
              <a:ext uri="{FF2B5EF4-FFF2-40B4-BE49-F238E27FC236}">
                <a16:creationId xmlns:a16="http://schemas.microsoft.com/office/drawing/2014/main" id="{27DB2CE3-BCF8-4807-AD71-38CD552DF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69F257-B2E6-4F63-B9B7-C75CAEF5CEC7}"/>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150340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C775-3F7F-4441-9DC7-C2796914FB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D6E2CD-49F0-4B04-8C73-E0EF56609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69C14B-F2E9-4EAF-8E74-2E384EF4CBC0}"/>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5" name="Footer Placeholder 4">
            <a:extLst>
              <a:ext uri="{FF2B5EF4-FFF2-40B4-BE49-F238E27FC236}">
                <a16:creationId xmlns:a16="http://schemas.microsoft.com/office/drawing/2014/main" id="{A80817B2-F5B2-4346-BE18-DF27F35FCD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F4841F-31B2-4AB9-A513-8F1261BE5335}"/>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274093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0590-C37D-44D8-A3DF-9BCE66E761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F114D8-0458-4BF2-8A9D-5AC7186DC3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48FB05-158A-4B5A-BAD9-F740784EF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E0BE4E-56B0-4E49-BC57-46E5DA0B1782}"/>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6" name="Footer Placeholder 5">
            <a:extLst>
              <a:ext uri="{FF2B5EF4-FFF2-40B4-BE49-F238E27FC236}">
                <a16:creationId xmlns:a16="http://schemas.microsoft.com/office/drawing/2014/main" id="{F318DFA3-51B3-49F6-9DFE-C3FD74EDB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5BBDF7-7BF0-43A6-BFF4-E8B2CF8F8C11}"/>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312618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C465-2B07-4166-A963-73B2386895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22E1A3-85DF-4250-9044-9308D51EA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2710F-4BD9-42FE-84C6-F56EF1FA9D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76CE4B-9EC9-470F-9CEA-BE6F964DF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3FB43-8629-41A1-9C1E-83EAAE9BC7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599660-1BC8-4F2C-AC9D-0A4B0AA6D83B}"/>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8" name="Footer Placeholder 7">
            <a:extLst>
              <a:ext uri="{FF2B5EF4-FFF2-40B4-BE49-F238E27FC236}">
                <a16:creationId xmlns:a16="http://schemas.microsoft.com/office/drawing/2014/main" id="{F44B5B23-8DFB-4110-A182-837B45CC45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75817D-3EEC-4B6B-A989-5562BB25B66D}"/>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222684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E78C-AE54-4C9D-87B2-CF1F0C14C9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C0778A-278F-4746-A39E-F8083F31BD55}"/>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4" name="Footer Placeholder 3">
            <a:extLst>
              <a:ext uri="{FF2B5EF4-FFF2-40B4-BE49-F238E27FC236}">
                <a16:creationId xmlns:a16="http://schemas.microsoft.com/office/drawing/2014/main" id="{AC00A105-6E0B-4984-8984-25829794C5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D6D79A-25E5-4629-A468-E774E6888716}"/>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42836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C864E-9B45-414F-A95F-8940137EE3A0}"/>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3" name="Footer Placeholder 2">
            <a:extLst>
              <a:ext uri="{FF2B5EF4-FFF2-40B4-BE49-F238E27FC236}">
                <a16:creationId xmlns:a16="http://schemas.microsoft.com/office/drawing/2014/main" id="{F8C22979-9EB0-4404-A2BB-5B590D7864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89899B-F318-4E9F-82A9-7B0FA61C3113}"/>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49733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9FAA-DA07-4407-9A36-1788B5C91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E42260-C404-4F6A-BA9C-4D10D42A2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C78B66-6656-4443-A835-EA2832AF9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87566-3FBB-45A6-901A-D1533CBD18FF}"/>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6" name="Footer Placeholder 5">
            <a:extLst>
              <a:ext uri="{FF2B5EF4-FFF2-40B4-BE49-F238E27FC236}">
                <a16:creationId xmlns:a16="http://schemas.microsoft.com/office/drawing/2014/main" id="{226235E4-EF2D-4145-96B2-E086C9EE9D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67D075-6898-4C2E-94E6-AA366AA4EC1C}"/>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354847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6446-FA29-423A-AA9D-B89640AA6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B44DFF-5420-4FDE-AEAF-E5443F3BB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3CE605-CE5C-4FD8-9222-FFD987527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7171B-7A6B-4B08-BAFC-8D39B84CE34E}"/>
              </a:ext>
            </a:extLst>
          </p:cNvPr>
          <p:cNvSpPr>
            <a:spLocks noGrp="1"/>
          </p:cNvSpPr>
          <p:nvPr>
            <p:ph type="dt" sz="half" idx="10"/>
          </p:nvPr>
        </p:nvSpPr>
        <p:spPr/>
        <p:txBody>
          <a:bodyPr/>
          <a:lstStyle/>
          <a:p>
            <a:fld id="{42D15B0F-88DB-4DC5-80B0-83D1A28633A6}" type="datetimeFigureOut">
              <a:rPr lang="en-IN" smtClean="0"/>
              <a:t>12-10-2020</a:t>
            </a:fld>
            <a:endParaRPr lang="en-IN"/>
          </a:p>
        </p:txBody>
      </p:sp>
      <p:sp>
        <p:nvSpPr>
          <p:cNvPr id="6" name="Footer Placeholder 5">
            <a:extLst>
              <a:ext uri="{FF2B5EF4-FFF2-40B4-BE49-F238E27FC236}">
                <a16:creationId xmlns:a16="http://schemas.microsoft.com/office/drawing/2014/main" id="{3F076441-F0A8-49DC-96C6-F19CD6FA76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65CC4-E69C-4E79-A372-1C339CE98840}"/>
              </a:ext>
            </a:extLst>
          </p:cNvPr>
          <p:cNvSpPr>
            <a:spLocks noGrp="1"/>
          </p:cNvSpPr>
          <p:nvPr>
            <p:ph type="sldNum" sz="quarter" idx="12"/>
          </p:nvPr>
        </p:nvSpPr>
        <p:spPr/>
        <p:txBody>
          <a:bodyPr/>
          <a:lstStyle/>
          <a:p>
            <a:fld id="{3FA5380E-870F-44F0-954C-291E4BD36BD7}" type="slidenum">
              <a:rPr lang="en-IN" smtClean="0"/>
              <a:t>‹#›</a:t>
            </a:fld>
            <a:endParaRPr lang="en-IN"/>
          </a:p>
        </p:txBody>
      </p:sp>
    </p:spTree>
    <p:extLst>
      <p:ext uri="{BB962C8B-B14F-4D97-AF65-F5344CB8AC3E}">
        <p14:creationId xmlns:p14="http://schemas.microsoft.com/office/powerpoint/2010/main" val="275900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C562E-D822-4D4A-A58A-3DCA34B4A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1A9F63-DF24-4DD1-958B-AFE680EDF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B2B7C-B695-4DF1-88E8-0616D28DA2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15B0F-88DB-4DC5-80B0-83D1A28633A6}" type="datetimeFigureOut">
              <a:rPr lang="en-IN" smtClean="0"/>
              <a:t>12-10-2020</a:t>
            </a:fld>
            <a:endParaRPr lang="en-IN"/>
          </a:p>
        </p:txBody>
      </p:sp>
      <p:sp>
        <p:nvSpPr>
          <p:cNvPr id="5" name="Footer Placeholder 4">
            <a:extLst>
              <a:ext uri="{FF2B5EF4-FFF2-40B4-BE49-F238E27FC236}">
                <a16:creationId xmlns:a16="http://schemas.microsoft.com/office/drawing/2014/main" id="{998E15C7-77F8-41B0-8E4D-516D9C0B3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F8EF2D-177D-4AA0-9E97-E48201442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5380E-870F-44F0-954C-291E4BD36BD7}" type="slidenum">
              <a:rPr lang="en-IN" smtClean="0"/>
              <a:t>‹#›</a:t>
            </a:fld>
            <a:endParaRPr lang="en-IN"/>
          </a:p>
        </p:txBody>
      </p:sp>
    </p:spTree>
    <p:extLst>
      <p:ext uri="{BB962C8B-B14F-4D97-AF65-F5344CB8AC3E}">
        <p14:creationId xmlns:p14="http://schemas.microsoft.com/office/powerpoint/2010/main" val="2421663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CA60-5107-4DB9-ACAD-704535A6332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BB82CF0-F4FF-4CB6-BF91-E436813FE48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63101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2281BA-F868-4E22-9DED-8EDBC4982F67}"/>
                  </a:ext>
                </a:extLst>
              </p:cNvPr>
              <p:cNvSpPr>
                <a:spLocks noGrp="1"/>
              </p:cNvSpPr>
              <p:nvPr>
                <p:ph idx="1"/>
              </p:nvPr>
            </p:nvSpPr>
            <p:spPr>
              <a:xfrm>
                <a:off x="838200" y="850232"/>
                <a:ext cx="10515600" cy="5326731"/>
              </a:xfrm>
            </p:spPr>
            <p:txBody>
              <a:bodyPr/>
              <a:lstStyle/>
              <a:p>
                <a:r>
                  <a:rPr lang="en-US" b="1" dirty="0"/>
                  <a:t>Case 2:</a:t>
                </a:r>
              </a:p>
              <a:p>
                <a:pPr marL="0" indent="0">
                  <a:buNone/>
                </a:pPr>
                <a:r>
                  <a:rPr lang="en-US" b="1" dirty="0"/>
                  <a:t>	</a:t>
                </a:r>
                <a:r>
                  <a:rPr lang="en-US" dirty="0"/>
                  <a:t>When </a:t>
                </a:r>
                <a14:m>
                  <m:oMath xmlns:m="http://schemas.openxmlformats.org/officeDocument/2006/math">
                    <m:r>
                      <m:rPr>
                        <m:sty m:val="p"/>
                      </m:rPr>
                      <a:rPr lang="en-US" b="0" i="0" smtClean="0">
                        <a:latin typeface="Cambria Math" panose="02040503050406030204" pitchFamily="18" charset="0"/>
                      </a:rPr>
                      <m:t>V</m:t>
                    </m:r>
                    <m:d>
                      <m:dPr>
                        <m:ctrlPr>
                          <a:rPr lang="en-US" b="0" i="1" smtClean="0">
                            <a:latin typeface="Cambria Math" panose="02040503050406030204" pitchFamily="18" charset="0"/>
                          </a:rPr>
                        </m:ctrlPr>
                      </m:dPr>
                      <m:e>
                        <m:r>
                          <a:rPr lang="en-US" b="0" i="0" smtClean="0">
                            <a:latin typeface="Cambria Math" panose="02040503050406030204" pitchFamily="18" charset="0"/>
                          </a:rPr>
                          <m:t>0</m:t>
                        </m:r>
                      </m:e>
                    </m:d>
                    <m:r>
                      <a:rPr lang="en-US" b="0" i="0" smtClean="0">
                        <a:latin typeface="Cambria Math" panose="02040503050406030204" pitchFamily="18" charset="0"/>
                      </a:rPr>
                      <m:t>&gt;</m:t>
                    </m:r>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𝑡h𝑟𝑒𝑠h𝑜𝑙𝑑</m:t>
                        </m:r>
                      </m:sub>
                    </m:sSub>
                  </m:oMath>
                </a14:m>
                <a:r>
                  <a:rPr lang="en-US" b="1" dirty="0"/>
                  <a:t>, </a:t>
                </a:r>
                <a:r>
                  <a:rPr lang="en-US" dirty="0"/>
                  <a:t>V reaches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𝑝𝑒𝑎𝑘</m:t>
                        </m:r>
                      </m:sub>
                    </m:sSub>
                  </m:oMath>
                </a14:m>
                <a:r>
                  <a:rPr lang="en-US" b="1" dirty="0"/>
                  <a:t> </a:t>
                </a:r>
                <a:r>
                  <a:rPr lang="en-US" dirty="0"/>
                  <a:t>and gets reset to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𝑟𝑒𝑠𝑒𝑡</m:t>
                        </m:r>
                      </m:sub>
                    </m:sSub>
                  </m:oMath>
                </a14:m>
                <a:r>
                  <a:rPr lang="en-US" b="1" dirty="0"/>
                  <a:t> </a:t>
                </a:r>
              </a:p>
              <a:p>
                <a:pPr marL="0" indent="0">
                  <a:buNone/>
                </a:pPr>
                <a:r>
                  <a:rPr lang="en-US" b="1" dirty="0"/>
                  <a:t>	</a:t>
                </a:r>
                <a:r>
                  <a:rPr lang="en-US" dirty="0"/>
                  <a:t>Periodic firing – instead of slow return to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oMath>
                </a14:m>
                <a:r>
                  <a:rPr lang="en-US" b="1" dirty="0"/>
                  <a:t>. </a:t>
                </a:r>
                <a:r>
                  <a:rPr lang="en-US" b="1" dirty="0" err="1"/>
                  <a:t>Bistability</a:t>
                </a:r>
                <a:endParaRPr lang="en-US" b="1" dirty="0"/>
              </a:p>
              <a:p>
                <a:pPr marL="0" indent="0">
                  <a:buNone/>
                </a:pPr>
                <a:endParaRPr lang="en-US" b="1" dirty="0"/>
              </a:p>
              <a:p>
                <a:pPr marL="0" indent="0">
                  <a:buNone/>
                </a:pPr>
                <a:r>
                  <a:rPr lang="en-US" b="1" dirty="0"/>
                  <a:t>	</a:t>
                </a:r>
                <a:endParaRPr lang="en-IN" b="1" dirty="0"/>
              </a:p>
            </p:txBody>
          </p:sp>
        </mc:Choice>
        <mc:Fallback>
          <p:sp>
            <p:nvSpPr>
              <p:cNvPr id="3" name="Content Placeholder 2">
                <a:extLst>
                  <a:ext uri="{FF2B5EF4-FFF2-40B4-BE49-F238E27FC236}">
                    <a16:creationId xmlns:a16="http://schemas.microsoft.com/office/drawing/2014/main" id="{C32281BA-F868-4E22-9DED-8EDBC4982F67}"/>
                  </a:ext>
                </a:extLst>
              </p:cNvPr>
              <p:cNvSpPr>
                <a:spLocks noGrp="1" noRot="1" noChangeAspect="1" noMove="1" noResize="1" noEditPoints="1" noAdjustHandles="1" noChangeArrowheads="1" noChangeShapeType="1" noTextEdit="1"/>
              </p:cNvSpPr>
              <p:nvPr>
                <p:ph idx="1"/>
              </p:nvPr>
            </p:nvSpPr>
            <p:spPr>
              <a:xfrm>
                <a:off x="838200" y="850232"/>
                <a:ext cx="10515600" cy="5326731"/>
              </a:xfrm>
              <a:blipFill>
                <a:blip r:embed="rId2"/>
                <a:stretch>
                  <a:fillRect l="-1043" t="-1831"/>
                </a:stretch>
              </a:blipFill>
            </p:spPr>
            <p:txBody>
              <a:bodyPr/>
              <a:lstStyle/>
              <a:p>
                <a:r>
                  <a:rPr lang="en-IN">
                    <a:noFill/>
                  </a:rPr>
                  <a:t> </a:t>
                </a:r>
              </a:p>
            </p:txBody>
          </p:sp>
        </mc:Fallback>
      </mc:AlternateContent>
      <p:grpSp>
        <p:nvGrpSpPr>
          <p:cNvPr id="6" name="Group 5">
            <a:extLst>
              <a:ext uri="{FF2B5EF4-FFF2-40B4-BE49-F238E27FC236}">
                <a16:creationId xmlns:a16="http://schemas.microsoft.com/office/drawing/2014/main" id="{DCF00511-85BC-47A5-BC8C-5CE3A87D6DD8}"/>
              </a:ext>
            </a:extLst>
          </p:cNvPr>
          <p:cNvGrpSpPr/>
          <p:nvPr/>
        </p:nvGrpSpPr>
        <p:grpSpPr>
          <a:xfrm>
            <a:off x="2731210" y="2886347"/>
            <a:ext cx="6729580" cy="2929982"/>
            <a:chOff x="2743200" y="3513597"/>
            <a:chExt cx="5189538" cy="1951038"/>
          </a:xfrm>
        </p:grpSpPr>
        <p:pic>
          <p:nvPicPr>
            <p:cNvPr id="3074" name="Picture 5" descr="nulc2.png">
              <a:extLst>
                <a:ext uri="{FF2B5EF4-FFF2-40B4-BE49-F238E27FC236}">
                  <a16:creationId xmlns:a16="http://schemas.microsoft.com/office/drawing/2014/main" id="{49264D79-087F-4C8A-96C6-047395613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513597"/>
              <a:ext cx="25908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27" descr="bistab.png">
              <a:extLst>
                <a:ext uri="{FF2B5EF4-FFF2-40B4-BE49-F238E27FC236}">
                  <a16:creationId xmlns:a16="http://schemas.microsoft.com/office/drawing/2014/main" id="{A92784D7-1EB4-4091-B971-D2053B134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513597"/>
              <a:ext cx="2598738" cy="195103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C7BA8687-CD55-4100-BC65-2FF70069F05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7A9FC879-D4F8-4D89-AB03-2D1080CA804A}"/>
              </a:ext>
            </a:extLst>
          </p:cNvPr>
          <p:cNvSpPr>
            <a:spLocks noChangeArrowheads="1"/>
          </p:cNvSpPr>
          <p:nvPr/>
        </p:nvSpPr>
        <p:spPr bwMode="auto">
          <a:xfrm>
            <a:off x="0" y="4351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696EB8B7-437C-4820-BCD6-634BF0FEA5D7}"/>
              </a:ext>
            </a:extLst>
          </p:cNvPr>
          <p:cNvSpPr txBox="1"/>
          <p:nvPr/>
        </p:nvSpPr>
        <p:spPr>
          <a:xfrm>
            <a:off x="1516331" y="5976944"/>
            <a:ext cx="9149043" cy="369332"/>
          </a:xfrm>
          <a:prstGeom prst="rect">
            <a:avLst/>
          </a:prstGeom>
          <a:noFill/>
        </p:spPr>
        <p:txBody>
          <a:bodyPr wrap="none" rtlCol="0">
            <a:spAutoFit/>
          </a:bodyPr>
          <a:lstStyle/>
          <a:p>
            <a:pPr indent="114300" algn="ctr"/>
            <a:r>
              <a:rPr lang="en-US" sz="1800" b="1">
                <a:effectLst/>
                <a:latin typeface="Times New Roman" panose="02020603050405020304" pitchFamily="18" charset="0"/>
                <a:ea typeface="Times New Roman" panose="02020603050405020304" pitchFamily="18" charset="0"/>
              </a:rPr>
              <a:t>Figure 5.4.1.2:</a:t>
            </a:r>
            <a:r>
              <a:rPr lang="en-US" sz="1800">
                <a:effectLst/>
                <a:latin typeface="Times New Roman" panose="02020603050405020304" pitchFamily="18" charset="0"/>
                <a:ea typeface="Times New Roman" panose="02020603050405020304" pitchFamily="18" charset="0"/>
              </a:rPr>
              <a:t> a) Reset condition b) Voltage simulation at I = -5; v</a:t>
            </a:r>
            <a:r>
              <a:rPr lang="en-US" sz="1800" baseline="-25000">
                <a:effectLst/>
                <a:latin typeface="Times New Roman" panose="02020603050405020304" pitchFamily="18" charset="0"/>
                <a:ea typeface="Times New Roman" panose="02020603050405020304" pitchFamily="18" charset="0"/>
              </a:rPr>
              <a:t>o </a:t>
            </a:r>
            <a:r>
              <a:rPr lang="en-US" sz="1800">
                <a:effectLst/>
                <a:latin typeface="Times New Roman" panose="02020603050405020304" pitchFamily="18" charset="0"/>
                <a:ea typeface="Times New Roman" panose="02020603050405020304" pitchFamily="18" charset="0"/>
              </a:rPr>
              <a:t>= 3; v</a:t>
            </a:r>
            <a:r>
              <a:rPr lang="en-US" sz="1800" baseline="-25000">
                <a:effectLst/>
                <a:latin typeface="Times New Roman" panose="02020603050405020304" pitchFamily="18" charset="0"/>
                <a:ea typeface="Times New Roman" panose="02020603050405020304" pitchFamily="18" charset="0"/>
              </a:rPr>
              <a:t>reset </a:t>
            </a:r>
            <a:r>
              <a:rPr lang="en-US" sz="1800">
                <a:effectLst/>
                <a:latin typeface="Times New Roman" panose="02020603050405020304" pitchFamily="18" charset="0"/>
                <a:ea typeface="Times New Roman" panose="02020603050405020304" pitchFamily="18" charset="0"/>
              </a:rPr>
              <a:t>= 3; v</a:t>
            </a:r>
            <a:r>
              <a:rPr lang="en-US" sz="1800" baseline="-25000">
                <a:effectLst/>
                <a:latin typeface="Times New Roman" panose="02020603050405020304" pitchFamily="18" charset="0"/>
                <a:ea typeface="Times New Roman" panose="02020603050405020304" pitchFamily="18" charset="0"/>
              </a:rPr>
              <a:t>threshold </a:t>
            </a:r>
            <a:r>
              <a:rPr lang="en-US" sz="1800">
                <a:effectLst/>
                <a:latin typeface="Times New Roman" panose="02020603050405020304" pitchFamily="18" charset="0"/>
                <a:ea typeface="Times New Roman" panose="02020603050405020304" pitchFamily="18" charset="0"/>
              </a:rPr>
              <a:t>= 20;</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966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70E7DA-CBA8-4116-A40D-325C8B7362C2}"/>
                  </a:ext>
                </a:extLst>
              </p:cNvPr>
              <p:cNvSpPr>
                <a:spLocks noGrp="1"/>
              </p:cNvSpPr>
              <p:nvPr>
                <p:ph idx="1"/>
              </p:nvPr>
            </p:nvSpPr>
            <p:spPr>
              <a:xfrm>
                <a:off x="838200" y="814972"/>
                <a:ext cx="10515600" cy="5313111"/>
              </a:xfrm>
            </p:spPr>
            <p:txBody>
              <a:bodyPr/>
              <a:lstStyle/>
              <a:p>
                <a:r>
                  <a:rPr lang="en-US" b="1" dirty="0"/>
                  <a:t>Case 3: </a:t>
                </a:r>
              </a:p>
              <a:p>
                <a:pPr marL="0" indent="0">
                  <a:buNone/>
                </a:pPr>
                <a:r>
                  <a:rPr lang="en-US" dirty="0"/>
                  <a:t>	When I&gt;0 and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𝑡h𝑟𝑒𝑠h𝑜𝑙𝑑</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m:t>
                        </m:r>
                        <m:r>
                          <a:rPr lang="en-US" b="0" i="1" smtClean="0">
                            <a:latin typeface="Cambria Math" panose="02040503050406030204" pitchFamily="18" charset="0"/>
                          </a:rPr>
                          <m:t>𝐼</m:t>
                        </m:r>
                      </m:e>
                    </m:rad>
                  </m:oMath>
                </a14:m>
                <a:r>
                  <a:rPr lang="en-IN" dirty="0"/>
                  <a:t> and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r>
                      <a:rPr lang="en-US" b="0" i="1" smtClean="0">
                        <a:latin typeface="Cambria Math" panose="02040503050406030204" pitchFamily="18" charset="0"/>
                      </a:rPr>
                      <m:t>=</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m:t>
                        </m:r>
                        <m:r>
                          <a:rPr lang="en-US" b="0" i="1" smtClean="0">
                            <a:latin typeface="Cambria Math" panose="02040503050406030204" pitchFamily="18" charset="0"/>
                          </a:rPr>
                          <m:t>𝐼</m:t>
                        </m:r>
                      </m:e>
                    </m:rad>
                  </m:oMath>
                </a14:m>
                <a:r>
                  <a:rPr lang="en-IN" dirty="0"/>
                  <a:t> are unreal.</a:t>
                </a:r>
              </a:p>
              <a:p>
                <a:pPr marL="0" indent="0" algn="ctr">
                  <a:buNone/>
                </a:pPr>
                <a:r>
                  <a:rPr lang="en-IN" b="1" dirty="0"/>
                  <a:t>Tonic firing, without excitation</a:t>
                </a:r>
              </a:p>
              <a:p>
                <a:pPr marL="0" indent="0" algn="ctr">
                  <a:buNone/>
                </a:pPr>
                <a:endParaRPr lang="en-IN" dirty="0"/>
              </a:p>
            </p:txBody>
          </p:sp>
        </mc:Choice>
        <mc:Fallback>
          <p:sp>
            <p:nvSpPr>
              <p:cNvPr id="3" name="Content Placeholder 2">
                <a:extLst>
                  <a:ext uri="{FF2B5EF4-FFF2-40B4-BE49-F238E27FC236}">
                    <a16:creationId xmlns:a16="http://schemas.microsoft.com/office/drawing/2014/main" id="{B070E7DA-CBA8-4116-A40D-325C8B7362C2}"/>
                  </a:ext>
                </a:extLst>
              </p:cNvPr>
              <p:cNvSpPr>
                <a:spLocks noGrp="1" noRot="1" noChangeAspect="1" noMove="1" noResize="1" noEditPoints="1" noAdjustHandles="1" noChangeArrowheads="1" noChangeShapeType="1" noTextEdit="1"/>
              </p:cNvSpPr>
              <p:nvPr>
                <p:ph idx="1"/>
              </p:nvPr>
            </p:nvSpPr>
            <p:spPr>
              <a:xfrm>
                <a:off x="838200" y="814972"/>
                <a:ext cx="10515600" cy="5313111"/>
              </a:xfrm>
              <a:blipFill>
                <a:blip r:embed="rId2"/>
                <a:stretch>
                  <a:fillRect l="-1043" t="-1952" r="-522"/>
                </a:stretch>
              </a:blipFill>
            </p:spPr>
            <p:txBody>
              <a:bodyPr/>
              <a:lstStyle/>
              <a:p>
                <a:r>
                  <a:rPr lang="en-IN">
                    <a:noFill/>
                  </a:rPr>
                  <a:t> </a:t>
                </a:r>
              </a:p>
            </p:txBody>
          </p:sp>
        </mc:Fallback>
      </mc:AlternateContent>
      <p:grpSp>
        <p:nvGrpSpPr>
          <p:cNvPr id="15" name="Group 14">
            <a:extLst>
              <a:ext uri="{FF2B5EF4-FFF2-40B4-BE49-F238E27FC236}">
                <a16:creationId xmlns:a16="http://schemas.microsoft.com/office/drawing/2014/main" id="{723409CF-D2EE-412D-8850-D6CB38E5820C}"/>
              </a:ext>
            </a:extLst>
          </p:cNvPr>
          <p:cNvGrpSpPr/>
          <p:nvPr/>
        </p:nvGrpSpPr>
        <p:grpSpPr>
          <a:xfrm>
            <a:off x="2565734" y="2612270"/>
            <a:ext cx="7060532" cy="3082677"/>
            <a:chOff x="3505200" y="2499976"/>
            <a:chExt cx="5143500" cy="1943100"/>
          </a:xfrm>
        </p:grpSpPr>
        <p:pic>
          <p:nvPicPr>
            <p:cNvPr id="4107" name="Picture 8" descr="nulc3.png">
              <a:extLst>
                <a:ext uri="{FF2B5EF4-FFF2-40B4-BE49-F238E27FC236}">
                  <a16:creationId xmlns:a16="http://schemas.microsoft.com/office/drawing/2014/main" id="{183100C7-7D5F-42C7-99F4-87E4752B4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499976"/>
              <a:ext cx="25908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28" descr="continu.png">
              <a:extLst>
                <a:ext uri="{FF2B5EF4-FFF2-40B4-BE49-F238E27FC236}">
                  <a16:creationId xmlns:a16="http://schemas.microsoft.com/office/drawing/2014/main" id="{28B4B159-D755-40A3-9DF6-E926C6E7E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511089"/>
              <a:ext cx="2552700" cy="19208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2">
            <a:extLst>
              <a:ext uri="{FF2B5EF4-FFF2-40B4-BE49-F238E27FC236}">
                <a16:creationId xmlns:a16="http://schemas.microsoft.com/office/drawing/2014/main" id="{51598F47-7F8F-4C97-829A-5815665809E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3">
            <a:extLst>
              <a:ext uri="{FF2B5EF4-FFF2-40B4-BE49-F238E27FC236}">
                <a16:creationId xmlns:a16="http://schemas.microsoft.com/office/drawing/2014/main" id="{80794DD5-69CB-474A-8DF5-477184DAF26E}"/>
              </a:ext>
            </a:extLst>
          </p:cNvPr>
          <p:cNvSpPr>
            <a:spLocks noChangeArrowheads="1"/>
          </p:cNvSpPr>
          <p:nvPr/>
        </p:nvSpPr>
        <p:spPr bwMode="auto">
          <a:xfrm>
            <a:off x="0" y="4321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Box 15">
            <a:extLst>
              <a:ext uri="{FF2B5EF4-FFF2-40B4-BE49-F238E27FC236}">
                <a16:creationId xmlns:a16="http://schemas.microsoft.com/office/drawing/2014/main" id="{F078A710-8B7B-4EA3-86BE-3AB3BF0AF2DD}"/>
              </a:ext>
            </a:extLst>
          </p:cNvPr>
          <p:cNvSpPr txBox="1"/>
          <p:nvPr/>
        </p:nvSpPr>
        <p:spPr>
          <a:xfrm>
            <a:off x="2692665" y="5855372"/>
            <a:ext cx="6991402" cy="369332"/>
          </a:xfrm>
          <a:prstGeom prst="rect">
            <a:avLst/>
          </a:prstGeom>
          <a:noFill/>
        </p:spPr>
        <p:txBody>
          <a:bodyPr wrap="none" rtlCol="0">
            <a:spAutoFit/>
          </a:bodyPr>
          <a:lstStyle/>
          <a:p>
            <a:pPr indent="114300" algn="ctr"/>
            <a:r>
              <a:rPr lang="en-US" sz="1800" b="1">
                <a:effectLst/>
                <a:latin typeface="Times New Roman" panose="02020603050405020304" pitchFamily="18" charset="0"/>
                <a:ea typeface="Times New Roman" panose="02020603050405020304" pitchFamily="18" charset="0"/>
              </a:rPr>
              <a:t>Figure 5.4.1.3:</a:t>
            </a:r>
            <a:r>
              <a:rPr lang="en-US" sz="1800">
                <a:effectLst/>
                <a:latin typeface="Times New Roman" panose="02020603050405020304" pitchFamily="18" charset="0"/>
                <a:ea typeface="Times New Roman" panose="02020603050405020304" pitchFamily="18" charset="0"/>
              </a:rPr>
              <a:t> a) Reset condition b) Voltage simulation at I = 5; v</a:t>
            </a:r>
            <a:r>
              <a:rPr lang="en-US" sz="1800" baseline="-25000">
                <a:effectLst/>
                <a:latin typeface="Times New Roman" panose="02020603050405020304" pitchFamily="18" charset="0"/>
                <a:ea typeface="Times New Roman" panose="02020603050405020304" pitchFamily="18" charset="0"/>
              </a:rPr>
              <a:t>o </a:t>
            </a:r>
            <a:r>
              <a:rPr lang="en-US" sz="1800">
                <a:effectLst/>
                <a:latin typeface="Times New Roman" panose="02020603050405020304" pitchFamily="18" charset="0"/>
                <a:ea typeface="Times New Roman" panose="02020603050405020304" pitchFamily="18" charset="0"/>
              </a:rPr>
              <a:t>= 3; </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332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CBFF-EB7C-4F0E-9C22-56FA8235BC8C}"/>
              </a:ext>
            </a:extLst>
          </p:cNvPr>
          <p:cNvSpPr>
            <a:spLocks noGrp="1"/>
          </p:cNvSpPr>
          <p:nvPr>
            <p:ph type="title"/>
          </p:nvPr>
        </p:nvSpPr>
        <p:spPr/>
        <p:txBody>
          <a:bodyPr>
            <a:normAutofit/>
          </a:bodyPr>
          <a:lstStyle/>
          <a:p>
            <a:pPr algn="ctr"/>
            <a:r>
              <a:rPr lang="en-US" sz="3000" b="1" dirty="0"/>
              <a:t>Leaky Integrate and Fire neuron</a:t>
            </a:r>
            <a:endParaRPr lang="en-IN" sz="3000" b="1" dirty="0"/>
          </a:p>
        </p:txBody>
      </p:sp>
      <p:grpSp>
        <p:nvGrpSpPr>
          <p:cNvPr id="4" name="Group 3">
            <a:extLst>
              <a:ext uri="{FF2B5EF4-FFF2-40B4-BE49-F238E27FC236}">
                <a16:creationId xmlns:a16="http://schemas.microsoft.com/office/drawing/2014/main" id="{355D235D-9897-4C10-B4B3-ECCE9376F8F4}"/>
              </a:ext>
            </a:extLst>
          </p:cNvPr>
          <p:cNvGrpSpPr/>
          <p:nvPr/>
        </p:nvGrpSpPr>
        <p:grpSpPr>
          <a:xfrm>
            <a:off x="4424199" y="1549789"/>
            <a:ext cx="3343601" cy="2492821"/>
            <a:chOff x="2928926" y="1286654"/>
            <a:chExt cx="2805012" cy="1929620"/>
          </a:xfrm>
        </p:grpSpPr>
        <p:cxnSp>
          <p:nvCxnSpPr>
            <p:cNvPr id="5" name="Straight Connector 4">
              <a:extLst>
                <a:ext uri="{FF2B5EF4-FFF2-40B4-BE49-F238E27FC236}">
                  <a16:creationId xmlns:a16="http://schemas.microsoft.com/office/drawing/2014/main" id="{EBD7E7B4-0DCF-4B51-AFCF-4C14AE89BDD4}"/>
                </a:ext>
              </a:extLst>
            </p:cNvPr>
            <p:cNvCxnSpPr/>
            <p:nvPr/>
          </p:nvCxnSpPr>
          <p:spPr>
            <a:xfrm>
              <a:off x="3214678" y="1714488"/>
              <a:ext cx="142876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C1C1E1D-009F-4D73-9F27-55E9C78808B9}"/>
                </a:ext>
              </a:extLst>
            </p:cNvPr>
            <p:cNvCxnSpPr/>
            <p:nvPr/>
          </p:nvCxnSpPr>
          <p:spPr>
            <a:xfrm>
              <a:off x="4500562" y="2357430"/>
              <a:ext cx="366714" cy="11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7A6D75-A297-4816-919A-9AEF1C127C05}"/>
                </a:ext>
              </a:extLst>
            </p:cNvPr>
            <p:cNvCxnSpPr/>
            <p:nvPr/>
          </p:nvCxnSpPr>
          <p:spPr>
            <a:xfrm>
              <a:off x="4500562" y="2500306"/>
              <a:ext cx="366714" cy="11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27DC95A-373C-4849-8021-8FC0775EC710}"/>
                </a:ext>
              </a:extLst>
            </p:cNvPr>
            <p:cNvCxnSpPr/>
            <p:nvPr/>
          </p:nvCxnSpPr>
          <p:spPr>
            <a:xfrm rot="5400000">
              <a:off x="4331491" y="2026435"/>
              <a:ext cx="63341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D21D29-076A-469C-AED5-33203E0D33B5}"/>
                </a:ext>
              </a:extLst>
            </p:cNvPr>
            <p:cNvCxnSpPr/>
            <p:nvPr/>
          </p:nvCxnSpPr>
          <p:spPr>
            <a:xfrm rot="5400000">
              <a:off x="4331491" y="2812253"/>
              <a:ext cx="633418"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156D5C-2EE4-49C3-97CC-4056E0E38518}"/>
                </a:ext>
              </a:extLst>
            </p:cNvPr>
            <p:cNvCxnSpPr/>
            <p:nvPr/>
          </p:nvCxnSpPr>
          <p:spPr>
            <a:xfrm rot="5400000">
              <a:off x="2969407" y="1959759"/>
              <a:ext cx="500066"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EBD914-70D8-47DF-A8F8-6812293A68F6}"/>
                </a:ext>
              </a:extLst>
            </p:cNvPr>
            <p:cNvCxnSpPr/>
            <p:nvPr/>
          </p:nvCxnSpPr>
          <p:spPr>
            <a:xfrm rot="5400000">
              <a:off x="2968613" y="2888453"/>
              <a:ext cx="491336" cy="794"/>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243D7DB-C2AC-45F5-AEE1-E82194176C40}"/>
                </a:ext>
              </a:extLst>
            </p:cNvPr>
            <p:cNvGrpSpPr/>
            <p:nvPr/>
          </p:nvGrpSpPr>
          <p:grpSpPr>
            <a:xfrm rot="5593743">
              <a:off x="3051613" y="2391329"/>
              <a:ext cx="425508" cy="75531"/>
              <a:chOff x="571472" y="4857760"/>
              <a:chExt cx="857256" cy="214314"/>
            </a:xfrm>
          </p:grpSpPr>
          <p:cxnSp>
            <p:nvCxnSpPr>
              <p:cNvPr id="28" name="Straight Connector 27">
                <a:extLst>
                  <a:ext uri="{FF2B5EF4-FFF2-40B4-BE49-F238E27FC236}">
                    <a16:creationId xmlns:a16="http://schemas.microsoft.com/office/drawing/2014/main" id="{1CEE2E55-ABE2-48EC-AC63-8066F95C931F}"/>
                  </a:ext>
                </a:extLst>
              </p:cNvPr>
              <p:cNvCxnSpPr/>
              <p:nvPr/>
            </p:nvCxnSpPr>
            <p:spPr>
              <a:xfrm rot="5400000" flipH="1" flipV="1">
                <a:off x="535753" y="4893479"/>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2D8B6D0-C064-425B-94FA-A93B3C84D28B}"/>
                  </a:ext>
                </a:extLst>
              </p:cNvPr>
              <p:cNvCxnSpPr/>
              <p:nvPr/>
            </p:nvCxnSpPr>
            <p:spPr>
              <a:xfrm rot="5400000" flipH="1" flipV="1">
                <a:off x="821505" y="4893479"/>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DB9EE90-8CE3-46E1-BCA9-E9661F6D08DB}"/>
                  </a:ext>
                </a:extLst>
              </p:cNvPr>
              <p:cNvCxnSpPr/>
              <p:nvPr/>
            </p:nvCxnSpPr>
            <p:spPr>
              <a:xfrm rot="5400000" flipH="1" flipV="1">
                <a:off x="1107257" y="4893479"/>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33BB55-BEC3-441D-93F9-72466608AA38}"/>
                  </a:ext>
                </a:extLst>
              </p:cNvPr>
              <p:cNvCxnSpPr/>
              <p:nvPr/>
            </p:nvCxnSpPr>
            <p:spPr>
              <a:xfrm rot="16200000" flipV="1">
                <a:off x="678629" y="4893479"/>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8D0183-BDB3-4D09-852F-0732B1DA5917}"/>
                  </a:ext>
                </a:extLst>
              </p:cNvPr>
              <p:cNvCxnSpPr/>
              <p:nvPr/>
            </p:nvCxnSpPr>
            <p:spPr>
              <a:xfrm rot="16200000" flipV="1">
                <a:off x="964381" y="4893479"/>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57D997-6C2D-4B34-8CFD-A3EAAF0E1128}"/>
                  </a:ext>
                </a:extLst>
              </p:cNvPr>
              <p:cNvCxnSpPr/>
              <p:nvPr/>
            </p:nvCxnSpPr>
            <p:spPr>
              <a:xfrm rot="16200000" flipV="1">
                <a:off x="1250133" y="4893479"/>
                <a:ext cx="214314" cy="1428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952E8063-51A8-4C26-BAE9-A306DC999D15}"/>
                </a:ext>
              </a:extLst>
            </p:cNvPr>
            <p:cNvCxnSpPr/>
            <p:nvPr/>
          </p:nvCxnSpPr>
          <p:spPr>
            <a:xfrm>
              <a:off x="4357686" y="3143248"/>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9D63DB1-DC45-46A5-B4A0-57B190B34060}"/>
                </a:ext>
              </a:extLst>
            </p:cNvPr>
            <p:cNvCxnSpPr/>
            <p:nvPr/>
          </p:nvCxnSpPr>
          <p:spPr>
            <a:xfrm>
              <a:off x="4572000" y="3214686"/>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64318BE-6A76-435E-B95E-912FDA75CE9A}"/>
                </a:ext>
              </a:extLst>
            </p:cNvPr>
            <p:cNvCxnSpPr/>
            <p:nvPr/>
          </p:nvCxnSpPr>
          <p:spPr>
            <a:xfrm>
              <a:off x="2928926" y="3143248"/>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73562B5-D47D-4469-A267-3C5CFBE8875D}"/>
                </a:ext>
              </a:extLst>
            </p:cNvPr>
            <p:cNvCxnSpPr/>
            <p:nvPr/>
          </p:nvCxnSpPr>
          <p:spPr>
            <a:xfrm>
              <a:off x="3143240" y="3214686"/>
              <a:ext cx="2143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61876FD-6AB3-4CB0-A0E0-4799C36E6086}"/>
                </a:ext>
              </a:extLst>
            </p:cNvPr>
            <p:cNvCxnSpPr/>
            <p:nvPr/>
          </p:nvCxnSpPr>
          <p:spPr>
            <a:xfrm rot="5400000">
              <a:off x="3643306" y="150017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96D9DF2-0875-44C9-8AA1-61DAB31F7C83}"/>
                </a:ext>
              </a:extLst>
            </p:cNvPr>
            <p:cNvCxnSpPr/>
            <p:nvPr/>
          </p:nvCxnSpPr>
          <p:spPr>
            <a:xfrm>
              <a:off x="4643438" y="2000240"/>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39B9AB-1A09-4F68-9AE3-C7755B870BC5}"/>
                </a:ext>
              </a:extLst>
            </p:cNvPr>
            <p:cNvCxnSpPr/>
            <p:nvPr/>
          </p:nvCxnSpPr>
          <p:spPr>
            <a:xfrm>
              <a:off x="4643438" y="2857496"/>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05D804-B1D0-447D-B048-11E40AB90E3E}"/>
                </a:ext>
              </a:extLst>
            </p:cNvPr>
            <p:cNvCxnSpPr/>
            <p:nvPr/>
          </p:nvCxnSpPr>
          <p:spPr>
            <a:xfrm rot="5400000">
              <a:off x="5041109" y="2174073"/>
              <a:ext cx="357190" cy="9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0F4CD4E-4469-47A1-AB25-A42600F52663}"/>
                </a:ext>
              </a:extLst>
            </p:cNvPr>
            <p:cNvCxnSpPr/>
            <p:nvPr/>
          </p:nvCxnSpPr>
          <p:spPr>
            <a:xfrm rot="5400000">
              <a:off x="5071272" y="2714620"/>
              <a:ext cx="28654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DA33F8-7EFF-44AF-93F6-0C990663B0A6}"/>
                </a:ext>
              </a:extLst>
            </p:cNvPr>
            <p:cNvCxnSpPr/>
            <p:nvPr/>
          </p:nvCxnSpPr>
          <p:spPr>
            <a:xfrm rot="16200000" flipH="1">
              <a:off x="5143504" y="2428868"/>
              <a:ext cx="21431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6A24A73-D331-4807-AB18-16EDFC991DC6}"/>
                </a:ext>
              </a:extLst>
            </p:cNvPr>
            <p:cNvSpPr/>
            <p:nvPr/>
          </p:nvSpPr>
          <p:spPr>
            <a:xfrm>
              <a:off x="5286380" y="2500306"/>
              <a:ext cx="57144"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4" name="TextBox 69">
              <a:extLst>
                <a:ext uri="{FF2B5EF4-FFF2-40B4-BE49-F238E27FC236}">
                  <a16:creationId xmlns:a16="http://schemas.microsoft.com/office/drawing/2014/main" id="{343BC067-6E2B-4F17-9F94-CE6C52B10288}"/>
                </a:ext>
              </a:extLst>
            </p:cNvPr>
            <p:cNvSpPr txBox="1"/>
            <p:nvPr/>
          </p:nvSpPr>
          <p:spPr>
            <a:xfrm>
              <a:off x="3929058" y="1357298"/>
              <a:ext cx="65409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I</a:t>
              </a:r>
              <a:r>
                <a:rPr lang="en-US" baseline="-25000" dirty="0" err="1"/>
                <a:t>ext</a:t>
              </a:r>
              <a:r>
                <a:rPr lang="en-US" dirty="0"/>
                <a:t>(t)</a:t>
              </a:r>
              <a:endParaRPr lang="en-IN" baseline="-25000" dirty="0"/>
            </a:p>
          </p:txBody>
        </p:sp>
        <p:sp>
          <p:nvSpPr>
            <p:cNvPr id="25" name="TextBox 70">
              <a:extLst>
                <a:ext uri="{FF2B5EF4-FFF2-40B4-BE49-F238E27FC236}">
                  <a16:creationId xmlns:a16="http://schemas.microsoft.com/office/drawing/2014/main" id="{E3FCB8FF-7CAF-447D-839B-474647A39243}"/>
                </a:ext>
              </a:extLst>
            </p:cNvPr>
            <p:cNvSpPr txBox="1"/>
            <p:nvPr/>
          </p:nvSpPr>
          <p:spPr>
            <a:xfrm>
              <a:off x="2928926" y="2428868"/>
              <a:ext cx="38113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a:t>
              </a:r>
              <a:endParaRPr lang="en-IN" dirty="0"/>
            </a:p>
          </p:txBody>
        </p:sp>
        <p:sp>
          <p:nvSpPr>
            <p:cNvPr id="26" name="TextBox 71">
              <a:extLst>
                <a:ext uri="{FF2B5EF4-FFF2-40B4-BE49-F238E27FC236}">
                  <a16:creationId xmlns:a16="http://schemas.microsoft.com/office/drawing/2014/main" id="{10CF4233-AA51-4B17-953D-933F790053E1}"/>
                </a:ext>
              </a:extLst>
            </p:cNvPr>
            <p:cNvSpPr txBox="1"/>
            <p:nvPr/>
          </p:nvSpPr>
          <p:spPr>
            <a:xfrm>
              <a:off x="4286248" y="2500306"/>
              <a:ext cx="30809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t>
              </a:r>
              <a:endParaRPr lang="en-IN" dirty="0"/>
            </a:p>
          </p:txBody>
        </p:sp>
        <p:sp>
          <p:nvSpPr>
            <p:cNvPr id="27" name="TextBox 72">
              <a:extLst>
                <a:ext uri="{FF2B5EF4-FFF2-40B4-BE49-F238E27FC236}">
                  <a16:creationId xmlns:a16="http://schemas.microsoft.com/office/drawing/2014/main" id="{C3656756-F328-4928-9716-0425A9C4971B}"/>
                </a:ext>
              </a:extLst>
            </p:cNvPr>
            <p:cNvSpPr txBox="1"/>
            <p:nvPr/>
          </p:nvSpPr>
          <p:spPr>
            <a:xfrm>
              <a:off x="5286380" y="2285992"/>
              <a:ext cx="44755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V</a:t>
              </a:r>
              <a:r>
                <a:rPr lang="en-US" baseline="-25000" dirty="0" err="1"/>
                <a:t>th</a:t>
              </a:r>
              <a:endParaRPr lang="en-IN" baseline="-25000" dirty="0"/>
            </a:p>
          </p:txBody>
        </p:sp>
      </p:grpSp>
      <p:sp>
        <p:nvSpPr>
          <p:cNvPr id="34" name="TextBox 33">
            <a:extLst>
              <a:ext uri="{FF2B5EF4-FFF2-40B4-BE49-F238E27FC236}">
                <a16:creationId xmlns:a16="http://schemas.microsoft.com/office/drawing/2014/main" id="{8413509F-FCE8-4F82-87C9-BDB685C9D114}"/>
              </a:ext>
            </a:extLst>
          </p:cNvPr>
          <p:cNvSpPr txBox="1"/>
          <p:nvPr/>
        </p:nvSpPr>
        <p:spPr>
          <a:xfrm>
            <a:off x="3338354" y="4407486"/>
            <a:ext cx="5515292" cy="369332"/>
          </a:xfrm>
          <a:prstGeom prst="rect">
            <a:avLst/>
          </a:prstGeom>
          <a:noFill/>
        </p:spPr>
        <p:txBody>
          <a:bodyPr wrap="none" rtlCol="0">
            <a:spAutoFit/>
          </a:bodyPr>
          <a:lstStyle/>
          <a:p>
            <a:pPr indent="114300" algn="ctr"/>
            <a:r>
              <a:rPr lang="en-US" sz="1800" b="1">
                <a:effectLst/>
                <a:latin typeface="Times New Roman" panose="02020603050405020304" pitchFamily="18" charset="0"/>
                <a:ea typeface="Times New Roman" panose="02020603050405020304" pitchFamily="18" charset="0"/>
              </a:rPr>
              <a:t>Figure 5.4.2.1:</a:t>
            </a:r>
            <a:r>
              <a:rPr lang="en-US" sz="1800">
                <a:effectLst/>
                <a:latin typeface="Times New Roman" panose="02020603050405020304" pitchFamily="18" charset="0"/>
                <a:ea typeface="Times New Roman" panose="02020603050405020304" pitchFamily="18" charset="0"/>
              </a:rPr>
              <a:t> Leaky Integrate and Fire circuit diagram</a:t>
            </a:r>
            <a:endParaRPr lang="en-IN" sz="180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7069DAB9-DC04-42EA-B41C-C3B111529769}"/>
                  </a:ext>
                </a:extLst>
              </p:cNvPr>
              <p:cNvSpPr txBox="1"/>
              <p:nvPr/>
            </p:nvSpPr>
            <p:spPr>
              <a:xfrm>
                <a:off x="748407" y="4942095"/>
                <a:ext cx="10515600" cy="1143775"/>
              </a:xfrm>
              <a:prstGeom prst="rect">
                <a:avLst/>
              </a:prstGeom>
              <a:noFill/>
            </p:spPr>
            <p:txBody>
              <a:bodyPr wrap="square" rtlCol="0">
                <a:spAutoFit/>
              </a:bodyPr>
              <a:lstStyle/>
              <a:p>
                <a:r>
                  <a:rPr lang="en-US" sz="2800" dirty="0"/>
                  <a:t>Applying </a:t>
                </a:r>
                <a:r>
                  <a:rPr lang="en-US" sz="2800" dirty="0" err="1"/>
                  <a:t>Kirchoff’s</a:t>
                </a:r>
                <a:r>
                  <a:rPr lang="en-US" sz="2800" dirty="0"/>
                  <a:t> Current Law,</a:t>
                </a:r>
              </a:p>
              <a:p>
                <a:r>
                  <a:rPr lang="en-US" sz="2800" b="0" dirty="0"/>
                  <a:t>				</a:t>
                </a:r>
                <a14:m>
                  <m:oMath xmlns:m="http://schemas.openxmlformats.org/officeDocument/2006/math">
                    <m:r>
                      <a:rPr lang="en-US" sz="2800" b="0" i="1" smtClean="0">
                        <a:latin typeface="Cambria Math" panose="02040503050406030204" pitchFamily="18" charset="0"/>
                      </a:rPr>
                      <m:t>𝐶</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𝑑𝑉</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𝑉</m:t>
                        </m:r>
                      </m:num>
                      <m:den>
                        <m:r>
                          <a:rPr lang="en-US" sz="2800" b="0" i="1" smtClean="0">
                            <a:latin typeface="Cambria Math" panose="02040503050406030204" pitchFamily="18" charset="0"/>
                          </a:rPr>
                          <m:t>𝑅</m:t>
                        </m:r>
                      </m:den>
                    </m:f>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𝑒𝑥𝑡</m:t>
                        </m:r>
                      </m:sub>
                    </m:sSub>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r>
                  <a:rPr lang="en-IN" sz="2800" dirty="0"/>
                  <a:t>                                  (11)</a:t>
                </a:r>
              </a:p>
            </p:txBody>
          </p:sp>
        </mc:Choice>
        <mc:Fallback>
          <p:sp>
            <p:nvSpPr>
              <p:cNvPr id="35" name="TextBox 34">
                <a:extLst>
                  <a:ext uri="{FF2B5EF4-FFF2-40B4-BE49-F238E27FC236}">
                    <a16:creationId xmlns:a16="http://schemas.microsoft.com/office/drawing/2014/main" id="{7069DAB9-DC04-42EA-B41C-C3B111529769}"/>
                  </a:ext>
                </a:extLst>
              </p:cNvPr>
              <p:cNvSpPr txBox="1">
                <a:spLocks noRot="1" noChangeAspect="1" noMove="1" noResize="1" noEditPoints="1" noAdjustHandles="1" noChangeArrowheads="1" noChangeShapeType="1" noTextEdit="1"/>
              </p:cNvSpPr>
              <p:nvPr/>
            </p:nvSpPr>
            <p:spPr>
              <a:xfrm>
                <a:off x="748407" y="4942095"/>
                <a:ext cx="10515600" cy="1143775"/>
              </a:xfrm>
              <a:prstGeom prst="rect">
                <a:avLst/>
              </a:prstGeom>
              <a:blipFill>
                <a:blip r:embed="rId2"/>
                <a:stretch>
                  <a:fillRect l="-1217" t="-5348" b="-6952"/>
                </a:stretch>
              </a:blipFill>
            </p:spPr>
            <p:txBody>
              <a:bodyPr/>
              <a:lstStyle/>
              <a:p>
                <a:r>
                  <a:rPr lang="en-IN">
                    <a:noFill/>
                  </a:rPr>
                  <a:t> </a:t>
                </a:r>
              </a:p>
            </p:txBody>
          </p:sp>
        </mc:Fallback>
      </mc:AlternateContent>
    </p:spTree>
    <p:extLst>
      <p:ext uri="{BB962C8B-B14F-4D97-AF65-F5344CB8AC3E}">
        <p14:creationId xmlns:p14="http://schemas.microsoft.com/office/powerpoint/2010/main" val="31345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D107E3-2AFD-4E93-B248-225C9AD1182F}"/>
                  </a:ext>
                </a:extLst>
              </p:cNvPr>
              <p:cNvSpPr>
                <a:spLocks noGrp="1"/>
              </p:cNvSpPr>
              <p:nvPr>
                <p:ph idx="1"/>
              </p:nvPr>
            </p:nvSpPr>
            <p:spPr>
              <a:xfrm>
                <a:off x="838200" y="882316"/>
                <a:ext cx="10515600" cy="5294647"/>
              </a:xfrm>
            </p:spPr>
            <p:txBody>
              <a:bodyPr>
                <a:normAutofit fontScale="85000" lnSpcReduction="20000"/>
              </a:bodyPr>
              <a:lstStyle/>
              <a:p>
                <a:r>
                  <a:rPr lang="en-IN" dirty="0"/>
                  <a:t>If the capacitance starts off at 0 voltage, let us consider the time taken by the capacitance to reach the threshold, </a:t>
                </a:r>
                <a:r>
                  <a:rPr lang="el-GR" dirty="0"/>
                  <a:t>θ</a:t>
                </a:r>
                <a:r>
                  <a:rPr lang="en-IN" dirty="0"/>
                  <a:t>. </a:t>
                </a:r>
              </a:p>
              <a:p>
                <a:r>
                  <a:rPr lang="en-IN" dirty="0"/>
                  <a:t>If </a:t>
                </a:r>
                <a:r>
                  <a:rPr lang="en-IN" dirty="0" err="1"/>
                  <a:t>I</a:t>
                </a:r>
                <a:r>
                  <a:rPr lang="en-IN" baseline="-25000" dirty="0" err="1"/>
                  <a:t>ext</a:t>
                </a:r>
                <a:r>
                  <a:rPr lang="en-IN" dirty="0"/>
                  <a:t> is a constant current, I</a:t>
                </a:r>
                <a:r>
                  <a:rPr lang="en-IN" baseline="-25000" dirty="0"/>
                  <a:t>0</a:t>
                </a:r>
                <a:r>
                  <a:rPr lang="en-IN" dirty="0"/>
                  <a:t>, voltage variation while the capacitance is charging may be  expressed as,</a:t>
                </a:r>
              </a:p>
              <a:p>
                <a:pPr marL="0" indent="0">
                  <a:buNone/>
                </a:pPr>
                <a:r>
                  <a:rPr lang="en-IN" dirty="0"/>
                  <a:t>				</a:t>
                </a:r>
                <a:r>
                  <a:rPr lang="en-IN" dirty="0">
                    <a:ea typeface="Cambria Math" panose="02040503050406030204" pitchFamily="18" charset="0"/>
                  </a:rPr>
                  <a:t> V</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num>
                      <m:den>
                        <m:r>
                          <a:rPr lang="en-US" b="0" i="1" smtClean="0">
                            <a:latin typeface="Cambria Math" panose="02040503050406030204" pitchFamily="18" charset="0"/>
                            <a:ea typeface="Cambria Math" panose="02040503050406030204" pitchFamily="18" charset="0"/>
                          </a:rPr>
                          <m:t>𝜏</m:t>
                        </m:r>
                      </m:den>
                    </m:f>
                    <m:r>
                      <a:rPr lang="en-US" b="0" i="1" smtClean="0">
                        <a:latin typeface="Cambria Math" panose="02040503050406030204" pitchFamily="18" charset="0"/>
                        <a:ea typeface="Cambria Math" panose="02040503050406030204" pitchFamily="18" charset="0"/>
                      </a:rPr>
                      <m:t>))</m:t>
                    </m:r>
                  </m:oMath>
                </a14:m>
                <a:r>
                  <a:rPr lang="en-IN" dirty="0"/>
                  <a:t>            (12)</a:t>
                </a:r>
              </a:p>
              <a:p>
                <a:endParaRPr lang="en-IN" dirty="0"/>
              </a:p>
              <a:p>
                <a:r>
                  <a:rPr lang="en-IN" dirty="0"/>
                  <a:t>Where </a:t>
                </a:r>
                <a:r>
                  <a:rPr lang="el-GR" dirty="0"/>
                  <a:t>τ</a:t>
                </a:r>
                <a:r>
                  <a:rPr lang="en-IN" dirty="0"/>
                  <a:t> the time-constant of the circuit equals RC. Since the charging stops at V =</a:t>
                </a:r>
                <a:r>
                  <a:rPr lang="el-GR" dirty="0"/>
                  <a:t>θ</a:t>
                </a:r>
                <a:r>
                  <a:rPr lang="en-US" dirty="0"/>
                  <a:t> </a:t>
                </a:r>
                <a:r>
                  <a:rPr lang="en-IN" dirty="0"/>
                  <a:t>, the time taken, T,  to reach this threshold is given by setting V(t) =</a:t>
                </a:r>
                <a:r>
                  <a:rPr lang="el-GR" dirty="0"/>
                  <a:t> θ</a:t>
                </a:r>
                <a:r>
                  <a:rPr lang="en-IN" dirty="0"/>
                  <a:t>, or,</a:t>
                </a:r>
              </a:p>
              <a:p>
                <a:pPr marL="0" indent="0">
                  <a:buNone/>
                </a:pPr>
                <a:r>
                  <a:rPr lang="en-IN" dirty="0"/>
                  <a:t>				 </a:t>
                </a:r>
                <a14:m>
                  <m:oMath xmlns:m="http://schemas.openxmlformats.org/officeDocument/2006/math">
                    <m:r>
                      <a:rPr lang="en-IN"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num>
                      <m:den>
                        <m:r>
                          <a:rPr lang="en-US" b="0" i="1" smtClean="0">
                            <a:latin typeface="Cambria Math" panose="02040503050406030204" pitchFamily="18" charset="0"/>
                            <a:ea typeface="Cambria Math" panose="02040503050406030204" pitchFamily="18" charset="0"/>
                          </a:rPr>
                          <m:t>𝜏</m:t>
                        </m:r>
                      </m:den>
                    </m:f>
                    <m:r>
                      <a:rPr lang="en-US" b="0" i="1" smtClean="0">
                        <a:latin typeface="Cambria Math" panose="02040503050406030204" pitchFamily="18" charset="0"/>
                        <a:ea typeface="Cambria Math" panose="02040503050406030204" pitchFamily="18" charset="0"/>
                      </a:rPr>
                      <m:t>))</m:t>
                    </m:r>
                  </m:oMath>
                </a14:m>
                <a:r>
                  <a:rPr lang="en-IN" dirty="0"/>
                  <a:t>,  Or</a:t>
                </a:r>
              </a:p>
              <a:p>
                <a:pPr marL="0" indent="0">
                  <a:buNone/>
                </a:pPr>
                <a:r>
                  <a:rPr lang="en-IN" dirty="0"/>
                  <a:t>                                                      </a:t>
                </a:r>
                <a14:m>
                  <m:oMath xmlns:m="http://schemas.openxmlformats.org/officeDocument/2006/math">
                    <m:r>
                      <m:rPr>
                        <m:sty m:val="p"/>
                      </m:rPr>
                      <a:rPr lang="en-US" b="0" i="0" smtClean="0">
                        <a:effectLst/>
                        <a:latin typeface="Cambria Math" panose="02040503050406030204" pitchFamily="18" charset="0"/>
                      </a:rPr>
                      <m:t>T</m:t>
                    </m:r>
                    <m:r>
                      <a:rPr lang="en-US" b="0" i="0" smtClean="0">
                        <a:effectLst/>
                        <a:latin typeface="Cambria Math" panose="02040503050406030204" pitchFamily="18" charset="0"/>
                      </a:rPr>
                      <m:t>=</m:t>
                    </m:r>
                    <m:r>
                      <a:rPr lang="en-US" i="1">
                        <a:latin typeface="Cambria Math" panose="02040503050406030204" pitchFamily="18" charset="0"/>
                        <a:ea typeface="Times New Roman" panose="02020603050405020304" pitchFamily="18" charset="0"/>
                        <a:cs typeface="Times New Roman" panose="02020603050405020304" pitchFamily="18" charset="0"/>
                      </a:rPr>
                      <m:t>𝜏</m:t>
                    </m:r>
                    <m:r>
                      <m:rPr>
                        <m:sty m:val="p"/>
                      </m:rPr>
                      <a:rPr lang="en-US" i="0">
                        <a:latin typeface="Cambria Math" panose="02040503050406030204" pitchFamily="18" charset="0"/>
                        <a:ea typeface="Times New Roman" panose="02020603050405020304" pitchFamily="18" charset="0"/>
                        <a:cs typeface="Times New Roman" panose="02020603050405020304" pitchFamily="18" charset="0"/>
                      </a:rPr>
                      <m:t>ln</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effectLst/>
                            <a:latin typeface="Cambria Math" panose="020405030504060302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n-IN" i="1" smtClean="0">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𝐼</m:t>
                            </m:r>
                          </m:e>
                          <m:sub>
                            <m:r>
                              <a:rPr lang="en-US" i="1">
                                <a:latin typeface="Cambria Math" panose="02040503050406030204" pitchFamily="18" charset="0"/>
                                <a:ea typeface="Times New Roman" panose="02020603050405020304" pitchFamily="18" charset="0"/>
                                <a:cs typeface="Times New Roman" panose="02020603050405020304" pitchFamily="18" charset="0"/>
                              </a:rPr>
                              <m:t>0</m:t>
                            </m:r>
                          </m:sub>
                        </m:sSub>
                      </m:num>
                      <m:den>
                        <m:r>
                          <a:rPr lang="en-IN" i="1" smtClean="0">
                            <a:effectLst/>
                            <a:latin typeface="Cambria Math" panose="02040503050406030204" pitchFamily="18" charset="0"/>
                          </a:rPr>
                          <m:t> </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n-IN"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800" i="1">
                                <a:effectLst/>
                                <a:latin typeface="Cambria Math" panose="02040503050406030204" pitchFamily="18" charset="0"/>
                                <a:ea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𝜃</m:t>
                            </m:r>
                          </m:e>
                        </m:d>
                      </m:den>
                    </m:f>
                    <m:r>
                      <a:rPr lang="en-U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dirty="0"/>
                  <a:t>                     (13)</a:t>
                </a:r>
              </a:p>
              <a:p>
                <a:r>
                  <a:rPr lang="en-IN" dirty="0"/>
                  <a:t>Since there is a spike every time the capacitance discharges, spike frequency, f, is the reciprocal of T.</a:t>
                </a:r>
              </a:p>
              <a:p>
                <a:pPr marL="0" indent="0">
                  <a:buNone/>
                </a:pPr>
                <a:r>
                  <a:rPr lang="en-US" sz="2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effectLst/>
                            <a:latin typeface="Cambria Math" panose="020405030504060302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𝜏</m:t>
                        </m:r>
                        <m:func>
                          <m:funcPr>
                            <m:ctrlPr>
                              <a:rPr lang="en-IN" i="1">
                                <a:effectLst/>
                                <a:latin typeface="Cambria Math" panose="02040503050406030204" pitchFamily="18" charset="0"/>
                              </a:rPr>
                            </m:ctrlPr>
                          </m:funcPr>
                          <m:fNa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𝑙𝑛</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n-IN"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n-IN"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800" i="1">
                            <a:effectLst/>
                            <a:latin typeface="Cambria Math" panose="02040503050406030204" pitchFamily="18" charset="0"/>
                            <a:ea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dirty="0"/>
                  <a:t>	             (14)</a:t>
                </a:r>
              </a:p>
            </p:txBody>
          </p:sp>
        </mc:Choice>
        <mc:Fallback>
          <p:sp>
            <p:nvSpPr>
              <p:cNvPr id="3" name="Content Placeholder 2">
                <a:extLst>
                  <a:ext uri="{FF2B5EF4-FFF2-40B4-BE49-F238E27FC236}">
                    <a16:creationId xmlns:a16="http://schemas.microsoft.com/office/drawing/2014/main" id="{F3D107E3-2AFD-4E93-B248-225C9AD1182F}"/>
                  </a:ext>
                </a:extLst>
              </p:cNvPr>
              <p:cNvSpPr>
                <a:spLocks noGrp="1" noRot="1" noChangeAspect="1" noMove="1" noResize="1" noEditPoints="1" noAdjustHandles="1" noChangeArrowheads="1" noChangeShapeType="1" noTextEdit="1"/>
              </p:cNvSpPr>
              <p:nvPr>
                <p:ph idx="1"/>
              </p:nvPr>
            </p:nvSpPr>
            <p:spPr>
              <a:xfrm>
                <a:off x="838200" y="882316"/>
                <a:ext cx="10515600" cy="5294647"/>
              </a:xfrm>
              <a:blipFill>
                <a:blip r:embed="rId2"/>
                <a:stretch>
                  <a:fillRect l="-812" t="-2650" r="-58"/>
                </a:stretch>
              </a:blipFill>
            </p:spPr>
            <p:txBody>
              <a:bodyPr/>
              <a:lstStyle/>
              <a:p>
                <a:r>
                  <a:rPr lang="en-IN">
                    <a:noFill/>
                  </a:rPr>
                  <a:t> </a:t>
                </a:r>
              </a:p>
            </p:txBody>
          </p:sp>
        </mc:Fallback>
      </mc:AlternateContent>
    </p:spTree>
    <p:extLst>
      <p:ext uri="{BB962C8B-B14F-4D97-AF65-F5344CB8AC3E}">
        <p14:creationId xmlns:p14="http://schemas.microsoft.com/office/powerpoint/2010/main" val="56743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84A219-53B1-47F7-BCFC-F5B4F837D071}"/>
              </a:ext>
            </a:extLst>
          </p:cNvPr>
          <p:cNvPicPr/>
          <p:nvPr/>
        </p:nvPicPr>
        <p:blipFill>
          <a:blip r:embed="rId2"/>
          <a:stretch>
            <a:fillRect/>
          </a:stretch>
        </p:blipFill>
        <p:spPr>
          <a:xfrm>
            <a:off x="3482332" y="1042738"/>
            <a:ext cx="5227336" cy="3475572"/>
          </a:xfrm>
          <a:prstGeom prst="rect">
            <a:avLst/>
          </a:prstGeom>
        </p:spPr>
      </p:pic>
      <p:sp>
        <p:nvSpPr>
          <p:cNvPr id="5" name="TextBox 4">
            <a:extLst>
              <a:ext uri="{FF2B5EF4-FFF2-40B4-BE49-F238E27FC236}">
                <a16:creationId xmlns:a16="http://schemas.microsoft.com/office/drawing/2014/main" id="{7EACFF3A-5C84-4792-84F1-E30F329E3789}"/>
              </a:ext>
            </a:extLst>
          </p:cNvPr>
          <p:cNvSpPr txBox="1"/>
          <p:nvPr/>
        </p:nvSpPr>
        <p:spPr>
          <a:xfrm>
            <a:off x="2338080" y="4860758"/>
            <a:ext cx="7515840" cy="369332"/>
          </a:xfrm>
          <a:prstGeom prst="rect">
            <a:avLst/>
          </a:prstGeom>
          <a:noFill/>
        </p:spPr>
        <p:txBody>
          <a:bodyPr wrap="none" rtlCol="0">
            <a:spAutoFit/>
          </a:bodyPr>
          <a:lstStyle/>
          <a:p>
            <a:pPr indent="114300" algn="ctr"/>
            <a:r>
              <a:rPr lang="en-US" sz="1800" b="1">
                <a:effectLst/>
                <a:latin typeface="Times New Roman" panose="02020603050405020304" pitchFamily="18" charset="0"/>
                <a:ea typeface="Times New Roman" panose="02020603050405020304" pitchFamily="18" charset="0"/>
              </a:rPr>
              <a:t>Figure 5.4.2.2:</a:t>
            </a:r>
            <a:r>
              <a:rPr lang="en-US" sz="1800">
                <a:effectLst/>
                <a:latin typeface="Times New Roman" panose="02020603050405020304" pitchFamily="18" charset="0"/>
                <a:ea typeface="Times New Roman" panose="02020603050405020304" pitchFamily="18" charset="0"/>
              </a:rPr>
              <a:t> frequency vs I</a:t>
            </a:r>
            <a:r>
              <a:rPr lang="en-US" sz="1800" baseline="-25000">
                <a:effectLst/>
                <a:latin typeface="Times New Roman" panose="02020603050405020304" pitchFamily="18" charset="0"/>
                <a:ea typeface="Times New Roman" panose="02020603050405020304" pitchFamily="18" charset="0"/>
              </a:rPr>
              <a:t>o </a:t>
            </a:r>
            <a:r>
              <a:rPr lang="en-US" sz="1800">
                <a:effectLst/>
                <a:latin typeface="Times New Roman" panose="02020603050405020304" pitchFamily="18" charset="0"/>
                <a:ea typeface="Times New Roman" panose="02020603050405020304" pitchFamily="18" charset="0"/>
              </a:rPr>
              <a:t>without inclusion of absolute refractory period</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195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D97B06-AC90-4441-AB79-F5C26B5E4201}"/>
                  </a:ext>
                </a:extLst>
              </p:cNvPr>
              <p:cNvSpPr>
                <a:spLocks noGrp="1"/>
              </p:cNvSpPr>
              <p:nvPr>
                <p:ph idx="1"/>
              </p:nvPr>
            </p:nvSpPr>
            <p:spPr>
              <a:xfrm>
                <a:off x="838200" y="449180"/>
                <a:ext cx="10515600" cy="5519237"/>
              </a:xfrm>
            </p:spPr>
            <p:txBody>
              <a:bodyPr/>
              <a:lstStyle/>
              <a:p>
                <a:pPr algn="just"/>
                <a:r>
                  <a:rPr lang="en-US" sz="2400" dirty="0">
                    <a:ea typeface="Times New Roman" panose="02020603050405020304" pitchFamily="18" charset="0"/>
                  </a:rPr>
                  <a:t>T</a:t>
                </a:r>
                <a:r>
                  <a:rPr lang="en-US" sz="2400" dirty="0">
                    <a:effectLst/>
                    <a:ea typeface="Times New Roman" panose="02020603050405020304" pitchFamily="18" charset="0"/>
                  </a:rPr>
                  <a:t>he time taken to charge is incremented as,</a:t>
                </a:r>
                <a:endParaRPr lang="en-IN" sz="2400" dirty="0">
                  <a:effectLst/>
                  <a:ea typeface="Times New Roman" panose="02020603050405020304" pitchFamily="18" charset="0"/>
                </a:endParaRPr>
              </a:p>
              <a:p>
                <a:pPr marL="0" indent="0" algn="just">
                  <a:buNone/>
                </a:pPr>
                <a:r>
                  <a:rPr lang="en-US" sz="1800" dirty="0">
                    <a:effectLst/>
                    <a:ea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𝑇</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𝜏</m:t>
                    </m:r>
                    <m:func>
                      <m:funcPr>
                        <m:ctrlPr>
                          <a:rPr lang="en-IN" sz="1800" i="1">
                            <a:effectLst/>
                            <a:latin typeface="Cambria Math" panose="02040503050406030204" pitchFamily="18" charset="0"/>
                            <a:ea typeface="Times New Roman" panose="02020603050405020304" pitchFamily="18" charset="0"/>
                          </a:rPr>
                        </m:ctrlPr>
                      </m:funcPr>
                      <m:fName>
                        <m:r>
                          <a:rPr lang="en-US" sz="1800" i="1">
                            <a:effectLst/>
                            <a:latin typeface="Cambria Math" panose="02040503050406030204" pitchFamily="18" charset="0"/>
                            <a:ea typeface="Times New Roman" panose="02020603050405020304" pitchFamily="18" charset="0"/>
                          </a:rPr>
                          <m:t>𝑙𝑛</m:t>
                        </m:r>
                      </m:fName>
                      <m:e>
                        <m:r>
                          <a:rPr lang="en-US" sz="1800" i="1">
                            <a:effectLst/>
                            <a:latin typeface="Cambria Math" panose="02040503050406030204" pitchFamily="18" charset="0"/>
                            <a:ea typeface="Times New Roman" panose="02020603050405020304" pitchFamily="18" charset="0"/>
                          </a:rPr>
                          <m:t>(</m:t>
                        </m:r>
                      </m:e>
                    </m:func>
                    <m:r>
                      <a:rPr lang="en-US" sz="1800" i="1">
                        <a:effectLst/>
                        <a:latin typeface="Cambria Math" panose="02040503050406030204" pitchFamily="18" charset="0"/>
                        <a:ea typeface="Times New Roman" panose="02020603050405020304" pitchFamily="18" charset="0"/>
                      </a:rPr>
                      <m:t>𝑅</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𝐼</m:t>
                        </m:r>
                      </m:e>
                      <m:sub>
                        <m:r>
                          <a:rPr lang="en-US" sz="1800" i="1">
                            <a:effectLst/>
                            <a:latin typeface="Cambria Math" panose="02040503050406030204" pitchFamily="18" charset="0"/>
                            <a:ea typeface="Times New Roman" panose="02020603050405020304" pitchFamily="18" charset="0"/>
                          </a:rPr>
                          <m:t>0</m:t>
                        </m:r>
                      </m:sub>
                    </m:sSub>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𝑅</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𝐼</m:t>
                        </m:r>
                      </m:e>
                      <m:sub>
                        <m:r>
                          <a:rPr lang="en-US" sz="1800" i="1">
                            <a:effectLst/>
                            <a:latin typeface="Cambria Math" panose="02040503050406030204" pitchFamily="18" charset="0"/>
                            <a:ea typeface="Times New Roman" panose="02020603050405020304" pitchFamily="18" charset="0"/>
                          </a:rPr>
                          <m:t>0</m:t>
                        </m:r>
                      </m:sub>
                    </m:sSub>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rPr>
                          <m:t>𝑟𝑒𝑓</m:t>
                        </m:r>
                      </m:sub>
                    </m:sSub>
                  </m:oMath>
                </a14:m>
                <a:r>
                  <a:rPr lang="en-IN" sz="1800" dirty="0">
                    <a:effectLst/>
                    <a:latin typeface="Times New Roman" panose="02020603050405020304" pitchFamily="18" charset="0"/>
                    <a:ea typeface="Times New Roman" panose="02020603050405020304" pitchFamily="18" charset="0"/>
                  </a:rPr>
                  <a:t>                     	(15)</a:t>
                </a:r>
              </a:p>
              <a:p>
                <a:pPr algn="just"/>
                <a:r>
                  <a:rPr lang="en-US" sz="2400" dirty="0">
                    <a:effectLst/>
                    <a:ea typeface="Times New Roman" panose="02020603050405020304" pitchFamily="18" charset="0"/>
                    <a:cs typeface="Times New Roman" panose="02020603050405020304" pitchFamily="18" charset="0"/>
                  </a:rPr>
                  <a:t>And the new firing rate is,</a:t>
                </a:r>
                <a:endParaRPr lang="en-IN" sz="2400" dirty="0">
                  <a:effectLst/>
                  <a:ea typeface="Times New Roman" panose="02020603050405020304" pitchFamily="18" charset="0"/>
                  <a:cs typeface="Times New Roman" panose="02020603050405020304" pitchFamily="18" charset="0"/>
                </a:endParaRPr>
              </a:p>
              <a:p>
                <a:pPr marL="0" indent="0">
                  <a:buNone/>
                </a:pPr>
                <a:r>
                  <a:rPr lang="en-US" sz="1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𝜏</m:t>
                        </m:r>
                        <m:func>
                          <m:funcPr>
                            <m:ctrlPr>
                              <a:rPr lang="en-IN" i="1">
                                <a:effectLst/>
                                <a:latin typeface="Cambria Math" panose="02040503050406030204" pitchFamily="18" charset="0"/>
                              </a:rPr>
                            </m:ctrlPr>
                          </m:funcPr>
                          <m:fNa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𝑙𝑛</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e>
                        </m:func>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𝑟𝑒𝑓</m:t>
                            </m:r>
                          </m:sub>
                        </m:sSub>
                      </m:den>
                    </m:f>
                  </m:oMath>
                </a14:m>
                <a:r>
                  <a:rPr lang="en-IN" dirty="0"/>
                  <a:t>			</a:t>
                </a:r>
                <a:r>
                  <a:rPr lang="en-IN" sz="1800" dirty="0"/>
                  <a:t>(16)</a:t>
                </a:r>
              </a:p>
              <a:p>
                <a:pPr marL="0" indent="0">
                  <a:buNone/>
                </a:pPr>
                <a:r>
                  <a:rPr lang="en-US" sz="2400" dirty="0">
                    <a:effectLst/>
                    <a:ea typeface="Times New Roman" panose="02020603050405020304" pitchFamily="18" charset="0"/>
                  </a:rPr>
                  <a:t>With the inclusion of absolute refractory period, the plot of I</a:t>
                </a:r>
                <a:r>
                  <a:rPr lang="en-US" sz="2400" baseline="-25000" dirty="0">
                    <a:effectLst/>
                    <a:ea typeface="Times New Roman" panose="02020603050405020304" pitchFamily="18" charset="0"/>
                  </a:rPr>
                  <a:t>0</a:t>
                </a:r>
                <a:r>
                  <a:rPr lang="en-US" sz="2400" dirty="0">
                    <a:effectLst/>
                    <a:ea typeface="Times New Roman" panose="02020603050405020304" pitchFamily="18" charset="0"/>
                  </a:rPr>
                  <a:t>vs f, shows saturating behavior</a:t>
                </a:r>
                <a:endParaRPr lang="en-IN" sz="2400" dirty="0"/>
              </a:p>
            </p:txBody>
          </p:sp>
        </mc:Choice>
        <mc:Fallback>
          <p:sp>
            <p:nvSpPr>
              <p:cNvPr id="3" name="Content Placeholder 2">
                <a:extLst>
                  <a:ext uri="{FF2B5EF4-FFF2-40B4-BE49-F238E27FC236}">
                    <a16:creationId xmlns:a16="http://schemas.microsoft.com/office/drawing/2014/main" id="{53D97B06-AC90-4441-AB79-F5C26B5E4201}"/>
                  </a:ext>
                </a:extLst>
              </p:cNvPr>
              <p:cNvSpPr>
                <a:spLocks noGrp="1" noRot="1" noChangeAspect="1" noMove="1" noResize="1" noEditPoints="1" noAdjustHandles="1" noChangeArrowheads="1" noChangeShapeType="1" noTextEdit="1"/>
              </p:cNvSpPr>
              <p:nvPr>
                <p:ph idx="1"/>
              </p:nvPr>
            </p:nvSpPr>
            <p:spPr>
              <a:xfrm>
                <a:off x="838200" y="449180"/>
                <a:ext cx="10515600" cy="5519237"/>
              </a:xfrm>
              <a:blipFill>
                <a:blip r:embed="rId2"/>
                <a:stretch>
                  <a:fillRect l="-928" t="-1547" r="-232"/>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628BB755-ADAF-4529-B6D2-2A769EDDB41D}"/>
              </a:ext>
            </a:extLst>
          </p:cNvPr>
          <p:cNvPicPr/>
          <p:nvPr/>
        </p:nvPicPr>
        <p:blipFill>
          <a:blip r:embed="rId3"/>
          <a:stretch>
            <a:fillRect/>
          </a:stretch>
        </p:blipFill>
        <p:spPr>
          <a:xfrm>
            <a:off x="4010527" y="2739194"/>
            <a:ext cx="4713153" cy="3294631"/>
          </a:xfrm>
          <a:prstGeom prst="rect">
            <a:avLst/>
          </a:prstGeom>
        </p:spPr>
      </p:pic>
      <p:sp>
        <p:nvSpPr>
          <p:cNvPr id="5" name="TextBox 4">
            <a:extLst>
              <a:ext uri="{FF2B5EF4-FFF2-40B4-BE49-F238E27FC236}">
                <a16:creationId xmlns:a16="http://schemas.microsoft.com/office/drawing/2014/main" id="{665C4EAC-D21F-4D65-B6C4-62C5F52F5418}"/>
              </a:ext>
            </a:extLst>
          </p:cNvPr>
          <p:cNvSpPr txBox="1"/>
          <p:nvPr/>
        </p:nvSpPr>
        <p:spPr>
          <a:xfrm>
            <a:off x="2885965" y="6272463"/>
            <a:ext cx="7105471" cy="369332"/>
          </a:xfrm>
          <a:prstGeom prst="rect">
            <a:avLst/>
          </a:prstGeom>
          <a:noFill/>
        </p:spPr>
        <p:txBody>
          <a:bodyPr wrap="none" rtlCol="0">
            <a:spAutoFit/>
          </a:bodyPr>
          <a:lstStyle/>
          <a:p>
            <a:r>
              <a:rPr lang="en-US" sz="1800" b="1">
                <a:effectLst/>
                <a:latin typeface="Times New Roman" panose="02020603050405020304" pitchFamily="18" charset="0"/>
                <a:ea typeface="Times New Roman" panose="02020603050405020304" pitchFamily="18" charset="0"/>
              </a:rPr>
              <a:t>Figure 5.4.2.3:</a:t>
            </a:r>
            <a:r>
              <a:rPr lang="en-US" sz="1800">
                <a:effectLst/>
                <a:latin typeface="Times New Roman" panose="02020603050405020304" pitchFamily="18" charset="0"/>
                <a:ea typeface="Times New Roman" panose="02020603050405020304" pitchFamily="18" charset="0"/>
              </a:rPr>
              <a:t> frequency vs I</a:t>
            </a:r>
            <a:r>
              <a:rPr lang="en-US" sz="1800" baseline="-25000">
                <a:effectLst/>
                <a:latin typeface="Times New Roman" panose="02020603050405020304" pitchFamily="18" charset="0"/>
                <a:ea typeface="Times New Roman" panose="02020603050405020304" pitchFamily="18" charset="0"/>
              </a:rPr>
              <a:t>o </a:t>
            </a:r>
            <a:r>
              <a:rPr lang="en-US" sz="1800">
                <a:effectLst/>
                <a:latin typeface="Times New Roman" panose="02020603050405020304" pitchFamily="18" charset="0"/>
                <a:ea typeface="Times New Roman" panose="02020603050405020304" pitchFamily="18" charset="0"/>
              </a:rPr>
              <a:t>with inclusion of absolute refractory period</a:t>
            </a:r>
            <a:endParaRPr lang="en-IN"/>
          </a:p>
        </p:txBody>
      </p:sp>
    </p:spTree>
    <p:extLst>
      <p:ext uri="{BB962C8B-B14F-4D97-AF65-F5344CB8AC3E}">
        <p14:creationId xmlns:p14="http://schemas.microsoft.com/office/powerpoint/2010/main" val="347429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0DDB-8A90-495A-B48F-92A558352C10}"/>
              </a:ext>
            </a:extLst>
          </p:cNvPr>
          <p:cNvSpPr>
            <a:spLocks noGrp="1"/>
          </p:cNvSpPr>
          <p:nvPr>
            <p:ph type="title"/>
          </p:nvPr>
        </p:nvSpPr>
        <p:spPr/>
        <p:txBody>
          <a:bodyPr>
            <a:normAutofit/>
          </a:bodyPr>
          <a:lstStyle/>
          <a:p>
            <a:pPr algn="ctr"/>
            <a:r>
              <a:rPr lang="en-US" sz="3000" b="1" dirty="0"/>
              <a:t>Binary Neuron Models</a:t>
            </a:r>
            <a:endParaRPr lang="en-IN" sz="3000" b="1" dirty="0"/>
          </a:p>
        </p:txBody>
      </p:sp>
      <p:sp>
        <p:nvSpPr>
          <p:cNvPr id="3" name="Content Placeholder 2">
            <a:extLst>
              <a:ext uri="{FF2B5EF4-FFF2-40B4-BE49-F238E27FC236}">
                <a16:creationId xmlns:a16="http://schemas.microsoft.com/office/drawing/2014/main" id="{39DA4443-1019-4C6B-B1AD-A3F68FCE60FF}"/>
              </a:ext>
            </a:extLst>
          </p:cNvPr>
          <p:cNvSpPr>
            <a:spLocks noGrp="1"/>
          </p:cNvSpPr>
          <p:nvPr>
            <p:ph idx="1"/>
          </p:nvPr>
        </p:nvSpPr>
        <p:spPr/>
        <p:txBody>
          <a:bodyPr>
            <a:normAutofit/>
          </a:bodyPr>
          <a:lstStyle/>
          <a:p>
            <a:r>
              <a:rPr lang="en-US" dirty="0">
                <a:effectLst/>
                <a:ea typeface="Times New Roman" panose="02020603050405020304" pitchFamily="18" charset="0"/>
              </a:rPr>
              <a:t>To simplify the single neuron model further, we may consider rate-coded models which represent the neuron state in terms of the spike rate. </a:t>
            </a:r>
          </a:p>
          <a:p>
            <a:r>
              <a:rPr lang="en-US" dirty="0">
                <a:effectLst/>
                <a:ea typeface="Times New Roman" panose="02020603050405020304" pitchFamily="18" charset="0"/>
              </a:rPr>
              <a:t>These models typically describe neurons as binary elements, with a high (excited state) and a low (resting) state.</a:t>
            </a:r>
            <a:endParaRPr lang="en-IN" dirty="0"/>
          </a:p>
        </p:txBody>
      </p:sp>
    </p:spTree>
    <p:extLst>
      <p:ext uri="{BB962C8B-B14F-4D97-AF65-F5344CB8AC3E}">
        <p14:creationId xmlns:p14="http://schemas.microsoft.com/office/powerpoint/2010/main" val="403022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1BC9-DE12-4208-96BE-1648CA631652}"/>
              </a:ext>
            </a:extLst>
          </p:cNvPr>
          <p:cNvSpPr>
            <a:spLocks noGrp="1"/>
          </p:cNvSpPr>
          <p:nvPr>
            <p:ph type="title"/>
          </p:nvPr>
        </p:nvSpPr>
        <p:spPr/>
        <p:txBody>
          <a:bodyPr>
            <a:normAutofit/>
          </a:bodyPr>
          <a:lstStyle/>
          <a:p>
            <a:pPr algn="ctr"/>
            <a:r>
              <a:rPr lang="en-US" sz="3000" b="1" dirty="0"/>
              <a:t>Dynamic Binary Neuron Model</a:t>
            </a:r>
            <a:endParaRPr lang="en-IN" sz="30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39B3FF-9D1D-46F4-B668-A66E6C154330}"/>
                  </a:ext>
                </a:extLst>
              </p:cNvPr>
              <p:cNvSpPr>
                <a:spLocks noGrp="1"/>
              </p:cNvSpPr>
              <p:nvPr>
                <p:ph idx="1"/>
              </p:nvPr>
            </p:nvSpPr>
            <p:spPr>
              <a:xfrm>
                <a:off x="838200" y="1440617"/>
                <a:ext cx="10515600" cy="4351338"/>
              </a:xfrm>
            </p:spPr>
            <p:txBody>
              <a:bodyPr/>
              <a:lstStyle/>
              <a:p>
                <a:r>
                  <a:rPr lang="en-IN" dirty="0"/>
                  <a:t>A dynamic version of a binary neuron is a </a:t>
                </a:r>
                <a:r>
                  <a:rPr lang="en-IN" dirty="0" err="1"/>
                  <a:t>bistableneuron</a:t>
                </a:r>
                <a:r>
                  <a:rPr lang="en-IN" dirty="0"/>
                  <a:t> whose dynamics is described as,</a:t>
                </a:r>
              </a:p>
              <a:p>
                <a:pPr marL="0" indent="0" algn="ctr">
                  <a:buNone/>
                </a:pPr>
                <a:r>
                  <a:rPr lang="en-IN" dirty="0"/>
                  <a:t>                      </a:t>
                </a:r>
                <a14:m>
                  <m:oMath xmlns:m="http://schemas.openxmlformats.org/officeDocument/2006/math">
                    <m:acc>
                      <m:accPr>
                        <m:chr m:val="̇"/>
                        <m:ctrlPr>
                          <a:rPr lang="en-IN" i="1" smtClean="0">
                            <a:latin typeface="Cambria Math" panose="02040503050406030204" pitchFamily="18" charset="0"/>
                          </a:rPr>
                        </m:ctrlPr>
                      </m:accPr>
                      <m:e>
                        <m:r>
                          <a:rPr lang="en-IN"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𝑢</m:t>
                        </m:r>
                      </m:e>
                    </m:acc>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IN" dirty="0"/>
                  <a:t>              (17)</a:t>
                </a:r>
              </a:p>
              <a:p>
                <a:pPr marL="0" indent="0" algn="ctr">
                  <a:buNone/>
                </a:pPr>
                <a:r>
                  <a:rPr lang="en-US" b="0" dirty="0"/>
                  <a:t>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m:rPr>
                            <m:sty m:val="p"/>
                          </m:rPr>
                          <a:rPr lang="el-GR" b="0" i="1" smtClean="0">
                            <a:latin typeface="Cambria Math" panose="02040503050406030204" pitchFamily="18" charset="0"/>
                          </a:rPr>
                          <m:t>λ</m:t>
                        </m:r>
                        <m:r>
                          <a:rPr lang="en-US" b="0" i="1" smtClean="0">
                            <a:latin typeface="Cambria Math" panose="02040503050406030204" pitchFamily="18" charset="0"/>
                          </a:rPr>
                          <m:t>𝑢</m:t>
                        </m:r>
                        <m:r>
                          <a:rPr lang="en-US" b="0" i="1" smtClean="0">
                            <a:latin typeface="Cambria Math" panose="02040503050406030204" pitchFamily="18" charset="0"/>
                          </a:rPr>
                          <m:t>)</m:t>
                        </m:r>
                      </m:e>
                    </m:func>
                  </m:oMath>
                </a14:m>
                <a:r>
                  <a:rPr lang="en-IN" dirty="0"/>
                  <a:t>                 (18)</a:t>
                </a:r>
              </a:p>
              <a:p>
                <a:pPr marL="0" indent="0" algn="ctr">
                  <a:buNone/>
                </a:pPr>
                <a:endParaRPr lang="en-IN" dirty="0"/>
              </a:p>
            </p:txBody>
          </p:sp>
        </mc:Choice>
        <mc:Fallback>
          <p:sp>
            <p:nvSpPr>
              <p:cNvPr id="3" name="Content Placeholder 2">
                <a:extLst>
                  <a:ext uri="{FF2B5EF4-FFF2-40B4-BE49-F238E27FC236}">
                    <a16:creationId xmlns:a16="http://schemas.microsoft.com/office/drawing/2014/main" id="{5939B3FF-9D1D-46F4-B668-A66E6C154330}"/>
                  </a:ext>
                </a:extLst>
              </p:cNvPr>
              <p:cNvSpPr>
                <a:spLocks noGrp="1" noRot="1" noChangeAspect="1" noMove="1" noResize="1" noEditPoints="1" noAdjustHandles="1" noChangeArrowheads="1" noChangeShapeType="1" noTextEdit="1"/>
              </p:cNvSpPr>
              <p:nvPr>
                <p:ph idx="1"/>
              </p:nvPr>
            </p:nvSpPr>
            <p:spPr>
              <a:xfrm>
                <a:off x="838200" y="1440617"/>
                <a:ext cx="10515600" cy="4351338"/>
              </a:xfrm>
              <a:blipFill>
                <a:blip r:embed="rId2"/>
                <a:stretch>
                  <a:fillRect l="-1043"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9A436213-187D-4E7B-8387-2EAD0B82B185}"/>
              </a:ext>
            </a:extLst>
          </p:cNvPr>
          <p:cNvPicPr/>
          <p:nvPr/>
        </p:nvPicPr>
        <p:blipFill>
          <a:blip r:embed="rId3"/>
          <a:stretch>
            <a:fillRect/>
          </a:stretch>
        </p:blipFill>
        <p:spPr>
          <a:xfrm>
            <a:off x="3999573" y="3334115"/>
            <a:ext cx="4192854" cy="3097865"/>
          </a:xfrm>
          <a:prstGeom prst="rect">
            <a:avLst/>
          </a:prstGeom>
        </p:spPr>
      </p:pic>
      <p:sp>
        <p:nvSpPr>
          <p:cNvPr id="5" name="TextBox 4">
            <a:extLst>
              <a:ext uri="{FF2B5EF4-FFF2-40B4-BE49-F238E27FC236}">
                <a16:creationId xmlns:a16="http://schemas.microsoft.com/office/drawing/2014/main" id="{14AD3D61-0EE8-4CE7-9009-C7E206F14ABD}"/>
              </a:ext>
            </a:extLst>
          </p:cNvPr>
          <p:cNvSpPr txBox="1"/>
          <p:nvPr/>
        </p:nvSpPr>
        <p:spPr>
          <a:xfrm>
            <a:off x="4639371" y="6309379"/>
            <a:ext cx="3065904" cy="369332"/>
          </a:xfrm>
          <a:prstGeom prst="rect">
            <a:avLst/>
          </a:prstGeom>
          <a:noFill/>
        </p:spPr>
        <p:txBody>
          <a:bodyPr wrap="none" rtlCol="0">
            <a:spAutoFit/>
          </a:bodyPr>
          <a:lstStyle/>
          <a:p>
            <a:pPr algn="ctr"/>
            <a:r>
              <a:rPr lang="en-US" sz="1800" b="1" dirty="0">
                <a:effectLst/>
                <a:latin typeface="Times New Roman" panose="02020603050405020304" pitchFamily="18" charset="0"/>
                <a:ea typeface="Times New Roman" panose="02020603050405020304" pitchFamily="18" charset="0"/>
              </a:rPr>
              <a:t>Figure 5.4.3.1.1</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u,v</a:t>
            </a:r>
            <a:r>
              <a:rPr lang="en-US" sz="1800" dirty="0">
                <a:effectLst/>
                <a:latin typeface="Times New Roman" panose="02020603050405020304" pitchFamily="18" charset="0"/>
                <a:ea typeface="Times New Roman" panose="02020603050405020304" pitchFamily="18" charset="0"/>
              </a:rPr>
              <a:t> nullclines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872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61AE7-8380-4881-92A5-B7C75C942645}"/>
              </a:ext>
            </a:extLst>
          </p:cNvPr>
          <p:cNvSpPr>
            <a:spLocks noGrp="1"/>
          </p:cNvSpPr>
          <p:nvPr>
            <p:ph idx="1"/>
          </p:nvPr>
        </p:nvSpPr>
        <p:spPr>
          <a:xfrm>
            <a:off x="838200" y="397934"/>
            <a:ext cx="10515600" cy="5439026"/>
          </a:xfrm>
        </p:spPr>
        <p:txBody>
          <a:bodyPr>
            <a:noAutofit/>
          </a:bodyPr>
          <a:lstStyle/>
          <a:p>
            <a:pPr algn="just"/>
            <a:r>
              <a:rPr lang="en-US" sz="2400" dirty="0">
                <a:effectLst/>
                <a:ea typeface="Times New Roman" panose="02020603050405020304" pitchFamily="18" charset="0"/>
              </a:rPr>
              <a:t>V is an abstract quantity that denotes if the neuron is excited (V is close to 1) or in the resting state (V is close to -1).</a:t>
            </a:r>
            <a:endParaRPr lang="en-IN" sz="2400" dirty="0">
              <a:effectLst/>
              <a:ea typeface="Times New Roman" panose="02020603050405020304" pitchFamily="18" charset="0"/>
            </a:endParaRPr>
          </a:p>
          <a:p>
            <a:pPr algn="just"/>
            <a:r>
              <a:rPr lang="en-US" sz="2400" dirty="0">
                <a:effectLst/>
                <a:ea typeface="Times New Roman" panose="02020603050405020304" pitchFamily="18" charset="0"/>
              </a:rPr>
              <a:t>For I = 0 and l&gt; 1, the above system has three fixed points. The fixed point at the origin can be shown to be unstable, while the ones on the flanks can be shown to be stable. When released from a random initial condition, the neuron state, V, settles near +1 or -1. </a:t>
            </a:r>
            <a:endParaRPr lang="en-IN" sz="2400" dirty="0">
              <a:effectLst/>
              <a:ea typeface="Times New Roman" panose="02020603050405020304" pitchFamily="18" charset="0"/>
            </a:endParaRPr>
          </a:p>
          <a:p>
            <a:pPr algn="just"/>
            <a:r>
              <a:rPr lang="en-US" sz="2400" dirty="0">
                <a:effectLst/>
                <a:ea typeface="Times New Roman" panose="02020603050405020304" pitchFamily="18" charset="0"/>
              </a:rPr>
              <a:t>For I &gt; b, where b = 2.63, and l&gt; 1, Eqn 17 above has only a single, stable fixed point at V close to +1.</a:t>
            </a:r>
            <a:endParaRPr lang="en-IN" sz="2400" dirty="0">
              <a:effectLst/>
              <a:ea typeface="Times New Roman" panose="02020603050405020304" pitchFamily="18" charset="0"/>
            </a:endParaRPr>
          </a:p>
          <a:p>
            <a:pPr algn="just"/>
            <a:r>
              <a:rPr lang="en-US" sz="2400" dirty="0">
                <a:effectLst/>
                <a:ea typeface="Times New Roman" panose="02020603050405020304" pitchFamily="18" charset="0"/>
              </a:rPr>
              <a:t>For I &lt; -b,  and l&gt; 1, eqn 17 above has only a single, stable fixed point at V close to -1.</a:t>
            </a:r>
            <a:endParaRPr lang="en-IN" sz="2400" dirty="0">
              <a:effectLst/>
              <a:ea typeface="Times New Roman" panose="02020603050405020304" pitchFamily="18" charset="0"/>
            </a:endParaRPr>
          </a:p>
          <a:p>
            <a:pPr algn="just"/>
            <a:r>
              <a:rPr lang="en-US" sz="2400" dirty="0">
                <a:effectLst/>
                <a:ea typeface="Times New Roman" panose="02020603050405020304" pitchFamily="18" charset="0"/>
              </a:rPr>
              <a:t>For –b &lt; I &lt; b, there are again three fixed points, two close to + 1 and -1 respectively, and the third somewhere in the middle, not necessarily at the origin. </a:t>
            </a:r>
            <a:endParaRPr lang="en-IN" sz="2400" dirty="0">
              <a:effectLst/>
              <a:ea typeface="Times New Roman" panose="02020603050405020304" pitchFamily="18" charset="0"/>
            </a:endParaRPr>
          </a:p>
          <a:p>
            <a:pPr algn="just"/>
            <a:r>
              <a:rPr lang="en-US" sz="2400" dirty="0">
                <a:effectLst/>
                <a:ea typeface="Times New Roman" panose="02020603050405020304" pitchFamily="18" charset="0"/>
              </a:rPr>
              <a:t>The above neuron model also shows hysteresis effect. If I is reduced from a large positive value to a large negative value and back, the points at which V makes transitions from (+1 to -1 and vice versa) are different in the forward pass and the reverse pass.</a:t>
            </a:r>
            <a:endParaRPr lang="en-IN" sz="2400" dirty="0">
              <a:effectLst/>
              <a:ea typeface="Times New Roman" panose="02020603050405020304" pitchFamily="18" charset="0"/>
            </a:endParaRPr>
          </a:p>
        </p:txBody>
      </p:sp>
    </p:spTree>
    <p:extLst>
      <p:ext uri="{BB962C8B-B14F-4D97-AF65-F5344CB8AC3E}">
        <p14:creationId xmlns:p14="http://schemas.microsoft.com/office/powerpoint/2010/main" val="1612653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309A3A-8C7A-4549-8F55-0B99EA00B3E3}"/>
              </a:ext>
            </a:extLst>
          </p:cNvPr>
          <p:cNvPicPr/>
          <p:nvPr/>
        </p:nvPicPr>
        <p:blipFill>
          <a:blip r:embed="rId2"/>
          <a:stretch>
            <a:fillRect/>
          </a:stretch>
        </p:blipFill>
        <p:spPr>
          <a:xfrm>
            <a:off x="2958958" y="1443787"/>
            <a:ext cx="6274084" cy="3293010"/>
          </a:xfrm>
          <a:prstGeom prst="rect">
            <a:avLst/>
          </a:prstGeom>
        </p:spPr>
      </p:pic>
      <p:sp>
        <p:nvSpPr>
          <p:cNvPr id="5" name="TextBox 4">
            <a:extLst>
              <a:ext uri="{FF2B5EF4-FFF2-40B4-BE49-F238E27FC236}">
                <a16:creationId xmlns:a16="http://schemas.microsoft.com/office/drawing/2014/main" id="{6CCCB6C7-69C7-4C49-9745-C0090E6A63AF}"/>
              </a:ext>
            </a:extLst>
          </p:cNvPr>
          <p:cNvSpPr txBox="1"/>
          <p:nvPr/>
        </p:nvSpPr>
        <p:spPr>
          <a:xfrm>
            <a:off x="3112523" y="4989096"/>
            <a:ext cx="6151685" cy="369332"/>
          </a:xfrm>
          <a:prstGeom prst="rect">
            <a:avLst/>
          </a:prstGeom>
          <a:noFill/>
        </p:spPr>
        <p:txBody>
          <a:bodyPr wrap="none" rtlCol="0">
            <a:spAutoFit/>
          </a:bodyPr>
          <a:lstStyle/>
          <a:p>
            <a:pPr algn="ctr"/>
            <a:r>
              <a:rPr lang="en-US" sz="1800" b="1">
                <a:effectLst/>
                <a:latin typeface="Times New Roman" panose="02020603050405020304" pitchFamily="18" charset="0"/>
                <a:ea typeface="Times New Roman" panose="02020603050405020304" pitchFamily="18" charset="0"/>
              </a:rPr>
              <a:t>Figure 5.4.3.1.2</a:t>
            </a:r>
            <a:r>
              <a:rPr lang="en-US" sz="1800">
                <a:effectLst/>
                <a:latin typeface="Times New Roman" panose="02020603050405020304" pitchFamily="18" charset="0"/>
                <a:ea typeface="Times New Roman" panose="02020603050405020304" pitchFamily="18" charset="0"/>
              </a:rPr>
              <a:t> :</a:t>
            </a:r>
            <a:r>
              <a:rPr lang="en-US" sz="1800" kern="1200">
                <a:solidFill>
                  <a:srgbClr val="000000"/>
                </a:solidFill>
                <a:effectLst/>
                <a:latin typeface="Calibri" panose="020F0502020204030204" pitchFamily="34" charset="0"/>
                <a:ea typeface="+mn-ea"/>
                <a:cs typeface="+mn-cs"/>
              </a:rPr>
              <a:t> </a:t>
            </a:r>
            <a:r>
              <a:rPr lang="en-US" sz="1800">
                <a:effectLst/>
                <a:latin typeface="Times New Roman" panose="02020603050405020304" pitchFamily="18" charset="0"/>
                <a:ea typeface="Times New Roman" panose="02020603050405020304" pitchFamily="18" charset="0"/>
              </a:rPr>
              <a:t>Hysteresis curve for a dynamic binary neuron </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690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4B12-2E33-4BD4-ACB7-9C2D68D853B4}"/>
              </a:ext>
            </a:extLst>
          </p:cNvPr>
          <p:cNvSpPr>
            <a:spLocks noGrp="1"/>
          </p:cNvSpPr>
          <p:nvPr>
            <p:ph type="title"/>
          </p:nvPr>
        </p:nvSpPr>
        <p:spPr>
          <a:xfrm>
            <a:off x="838200" y="773499"/>
            <a:ext cx="10515600" cy="744584"/>
          </a:xfrm>
        </p:spPr>
        <p:txBody>
          <a:bodyPr>
            <a:normAutofit/>
          </a:bodyPr>
          <a:lstStyle/>
          <a:p>
            <a:pPr algn="ctr"/>
            <a:r>
              <a:rPr lang="en-US" sz="3200" b="1" dirty="0"/>
              <a:t>A simplified 2-dimensional model</a:t>
            </a:r>
            <a:endParaRPr lang="en-IN" sz="3200" b="1" dirty="0"/>
          </a:p>
        </p:txBody>
      </p:sp>
      <p:sp>
        <p:nvSpPr>
          <p:cNvPr id="3" name="Content Placeholder 2">
            <a:extLst>
              <a:ext uri="{FF2B5EF4-FFF2-40B4-BE49-F238E27FC236}">
                <a16:creationId xmlns:a16="http://schemas.microsoft.com/office/drawing/2014/main" id="{9C208DE9-317E-455B-8AC6-9357B028CEBA}"/>
              </a:ext>
            </a:extLst>
          </p:cNvPr>
          <p:cNvSpPr>
            <a:spLocks noGrp="1"/>
          </p:cNvSpPr>
          <p:nvPr>
            <p:ph idx="1"/>
          </p:nvPr>
        </p:nvSpPr>
        <p:spPr>
          <a:xfrm>
            <a:off x="838200" y="2015231"/>
            <a:ext cx="10515600" cy="4161732"/>
          </a:xfrm>
        </p:spPr>
        <p:txBody>
          <a:bodyPr>
            <a:normAutofit/>
          </a:bodyPr>
          <a:lstStyle/>
          <a:p>
            <a:r>
              <a:rPr lang="en-US" dirty="0"/>
              <a:t>Three models discussed previously have following common feature,</a:t>
            </a:r>
          </a:p>
          <a:p>
            <a:pPr marL="800100" lvl="1" indent="-342900" algn="just">
              <a:buFont typeface="Times New Roman" panose="02020603050405020304" pitchFamily="18" charset="0"/>
              <a:buChar char="-"/>
            </a:pPr>
            <a:r>
              <a:rPr lang="en-US" dirty="0">
                <a:effectLst/>
                <a:ea typeface="Times New Roman" panose="02020603050405020304" pitchFamily="18" charset="0"/>
              </a:rPr>
              <a:t>Resting state for I = 0</a:t>
            </a:r>
            <a:endParaRPr lang="en-IN" dirty="0">
              <a:effectLst/>
              <a:ea typeface="Times New Roman" panose="02020603050405020304" pitchFamily="18" charset="0"/>
            </a:endParaRPr>
          </a:p>
          <a:p>
            <a:pPr marL="800100" lvl="1" indent="-342900" algn="just">
              <a:buFont typeface="Times New Roman" panose="02020603050405020304" pitchFamily="18" charset="0"/>
              <a:buChar char="-"/>
            </a:pPr>
            <a:r>
              <a:rPr lang="en-US" dirty="0">
                <a:effectLst/>
                <a:ea typeface="Times New Roman" panose="02020603050405020304" pitchFamily="18" charset="0"/>
              </a:rPr>
              <a:t>Spikes/oscillations/limit cycles for a sufficiently large I.</a:t>
            </a:r>
            <a:endParaRPr lang="en-IN" dirty="0">
              <a:effectLst/>
              <a:ea typeface="Times New Roman" panose="02020603050405020304" pitchFamily="18" charset="0"/>
            </a:endParaRPr>
          </a:p>
          <a:p>
            <a:pPr marL="800100" lvl="1" indent="-342900" algn="just">
              <a:buFont typeface="Times New Roman" panose="02020603050405020304" pitchFamily="18" charset="0"/>
              <a:buChar char="-"/>
            </a:pPr>
            <a:r>
              <a:rPr lang="en-US" dirty="0">
                <a:effectLst/>
                <a:ea typeface="Times New Roman" panose="02020603050405020304" pitchFamily="18" charset="0"/>
              </a:rPr>
              <a:t>An N-shaped V-nullcline. The shape of the second </a:t>
            </a:r>
            <a:r>
              <a:rPr lang="en-US" dirty="0" err="1">
                <a:effectLst/>
                <a:ea typeface="Times New Roman" panose="02020603050405020304" pitchFamily="18" charset="0"/>
              </a:rPr>
              <a:t>nullcine</a:t>
            </a:r>
            <a:r>
              <a:rPr lang="en-US" dirty="0">
                <a:effectLst/>
                <a:ea typeface="Times New Roman" panose="02020603050405020304" pitchFamily="18" charset="0"/>
              </a:rPr>
              <a:t> is linear in the FN model, and sigmoidal  in ML and INAPK model.</a:t>
            </a:r>
            <a:endParaRPr lang="en-IN" dirty="0">
              <a:effectLst/>
              <a:ea typeface="Times New Roman" panose="02020603050405020304" pitchFamily="18" charset="0"/>
            </a:endParaRPr>
          </a:p>
          <a:p>
            <a:pPr marL="800100" lvl="1" indent="-342900" algn="just">
              <a:buFont typeface="Times New Roman" panose="02020603050405020304" pitchFamily="18" charset="0"/>
              <a:buChar char="-"/>
            </a:pPr>
            <a:r>
              <a:rPr lang="en-US" dirty="0">
                <a:effectLst/>
                <a:ea typeface="Times New Roman" panose="02020603050405020304" pitchFamily="18" charset="0"/>
              </a:rPr>
              <a:t>The intersection between the V-</a:t>
            </a:r>
            <a:r>
              <a:rPr lang="en-US" dirty="0" err="1">
                <a:effectLst/>
                <a:ea typeface="Times New Roman" panose="02020603050405020304" pitchFamily="18" charset="0"/>
              </a:rPr>
              <a:t>nullcine</a:t>
            </a:r>
            <a:r>
              <a:rPr lang="en-US" dirty="0">
                <a:effectLst/>
                <a:ea typeface="Times New Roman" panose="02020603050405020304" pitchFamily="18" charset="0"/>
              </a:rPr>
              <a:t> and the second nullcline near the U-shaped, lower arch of the V-nullcline plays a crucial role in neuron dynamics. </a:t>
            </a:r>
          </a:p>
          <a:p>
            <a:pPr algn="just"/>
            <a:endParaRPr lang="en-IN" dirty="0">
              <a:effectLst/>
              <a:ea typeface="Times New Roman" panose="02020603050405020304" pitchFamily="18" charset="0"/>
            </a:endParaRPr>
          </a:p>
          <a:p>
            <a:pPr lvl="1"/>
            <a:endParaRPr lang="en-US" dirty="0"/>
          </a:p>
        </p:txBody>
      </p:sp>
    </p:spTree>
    <p:extLst>
      <p:ext uri="{BB962C8B-B14F-4D97-AF65-F5344CB8AC3E}">
        <p14:creationId xmlns:p14="http://schemas.microsoft.com/office/powerpoint/2010/main" val="4238323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2098-D6D3-4C76-97E2-EA50C4F6B351}"/>
              </a:ext>
            </a:extLst>
          </p:cNvPr>
          <p:cNvSpPr>
            <a:spLocks noGrp="1"/>
          </p:cNvSpPr>
          <p:nvPr>
            <p:ph type="title"/>
          </p:nvPr>
        </p:nvSpPr>
        <p:spPr/>
        <p:txBody>
          <a:bodyPr>
            <a:normAutofit/>
          </a:bodyPr>
          <a:lstStyle/>
          <a:p>
            <a:pPr algn="ctr"/>
            <a:r>
              <a:rPr lang="en-US" sz="3000" b="1" dirty="0"/>
              <a:t>Static Binary Neuron Model</a:t>
            </a:r>
            <a:endParaRPr lang="en-IN" sz="30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432971-6E2E-4A1C-ADD3-ADAC65E05BAA}"/>
                  </a:ext>
                </a:extLst>
              </p:cNvPr>
              <p:cNvSpPr>
                <a:spLocks noGrp="1"/>
              </p:cNvSpPr>
              <p:nvPr>
                <p:ph idx="1"/>
              </p:nvPr>
            </p:nvSpPr>
            <p:spPr/>
            <p:txBody>
              <a:bodyPr/>
              <a:lstStyle/>
              <a:p>
                <a:r>
                  <a:rPr lang="en-US" dirty="0"/>
                  <a:t>McCulloch and Pitts is an example of Static Binary Neuron Model</a:t>
                </a:r>
              </a:p>
              <a:p>
                <a:r>
                  <a:rPr lang="en-US" dirty="0"/>
                  <a:t>Combines inputs x</a:t>
                </a:r>
                <a:r>
                  <a:rPr lang="en-US" baseline="-25000" dirty="0"/>
                  <a:t>i</a:t>
                </a:r>
                <a:r>
                  <a:rPr lang="en-US" dirty="0"/>
                  <a:t> received from other neurons and computes output y, given as,</a:t>
                </a:r>
              </a:p>
              <a:p>
                <a:pPr marL="0" indent="0" algn="ctr">
                  <a:buNone/>
                </a:pPr>
                <a:r>
                  <a:rPr lang="en-US" b="0"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oMath>
                </a14:m>
                <a:r>
                  <a:rPr lang="en-IN" dirty="0"/>
                  <a:t>                    (19)</a:t>
                </a:r>
              </a:p>
              <a:p>
                <a:pPr marL="0" indent="0">
                  <a:buNone/>
                </a:pPr>
                <a:r>
                  <a:rPr lang="en-US" sz="1800" dirty="0">
                    <a:effectLst/>
                    <a:latin typeface="Times New Roman" panose="02020603050405020304" pitchFamily="18" charset="0"/>
                    <a:ea typeface="Times New Roman" panose="02020603050405020304" pitchFamily="18" charset="0"/>
                  </a:rPr>
                  <a:t>	</a:t>
                </a:r>
                <a:r>
                  <a:rPr lang="en-US" dirty="0">
                    <a:effectLst/>
                    <a:ea typeface="Times New Roman" panose="02020603050405020304" pitchFamily="18" charset="0"/>
                  </a:rPr>
                  <a:t>Where </a:t>
                </a:r>
                <a:r>
                  <a:rPr lang="en-US" dirty="0" err="1">
                    <a:effectLst/>
                    <a:ea typeface="Times New Roman" panose="02020603050405020304" pitchFamily="18" charset="0"/>
                  </a:rPr>
                  <a:t>w</a:t>
                </a:r>
                <a:r>
                  <a:rPr lang="en-US" baseline="-25000" dirty="0" err="1">
                    <a:effectLst/>
                    <a:ea typeface="Times New Roman" panose="02020603050405020304" pitchFamily="18" charset="0"/>
                  </a:rPr>
                  <a:t>i</a:t>
                </a:r>
                <a:r>
                  <a:rPr lang="en-US" dirty="0">
                    <a:effectLst/>
                    <a:ea typeface="Times New Roman" panose="02020603050405020304" pitchFamily="18" charset="0"/>
                  </a:rPr>
                  <a:t> s are the synaptic strengths, or the “weights” of the connections from the neurons that send inputs to the neuron of interest; q is the threshold for excitation; g(.) is known as a transfer function, which typically has a sigmoidal shape. </a:t>
                </a:r>
                <a:endParaRPr lang="en-IN" dirty="0">
                  <a:effectLst/>
                  <a:ea typeface="Times New Roman" panose="02020603050405020304" pitchFamily="18" charset="0"/>
                </a:endParaRPr>
              </a:p>
              <a:p>
                <a:pPr marL="0" indent="0" algn="ctr">
                  <a:buNone/>
                </a:pPr>
                <a:endParaRPr lang="en-IN" dirty="0"/>
              </a:p>
            </p:txBody>
          </p:sp>
        </mc:Choice>
        <mc:Fallback>
          <p:sp>
            <p:nvSpPr>
              <p:cNvPr id="3" name="Content Placeholder 2">
                <a:extLst>
                  <a:ext uri="{FF2B5EF4-FFF2-40B4-BE49-F238E27FC236}">
                    <a16:creationId xmlns:a16="http://schemas.microsoft.com/office/drawing/2014/main" id="{99432971-6E2E-4A1C-ADD3-ADAC65E05BA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535835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F0DA3-F8A8-4315-AAFB-F492B9140798}"/>
              </a:ext>
            </a:extLst>
          </p:cNvPr>
          <p:cNvSpPr>
            <a:spLocks noGrp="1"/>
          </p:cNvSpPr>
          <p:nvPr>
            <p:ph idx="1"/>
          </p:nvPr>
        </p:nvSpPr>
        <p:spPr>
          <a:xfrm>
            <a:off x="838200" y="705853"/>
            <a:ext cx="10515600" cy="5471110"/>
          </a:xfrm>
        </p:spPr>
        <p:txBody>
          <a:bodyPr>
            <a:normAutofit/>
          </a:bodyPr>
          <a:lstStyle/>
          <a:p>
            <a:pPr algn="just"/>
            <a:r>
              <a:rPr lang="en-US" b="1" dirty="0" err="1">
                <a:effectLst/>
                <a:ea typeface="Times New Roman" panose="02020603050405020304" pitchFamily="18" charset="0"/>
              </a:rPr>
              <a:t>Hardlimiting</a:t>
            </a:r>
            <a:r>
              <a:rPr lang="en-US" b="1" dirty="0">
                <a:effectLst/>
                <a:ea typeface="Times New Roman" panose="02020603050405020304" pitchFamily="18" charset="0"/>
              </a:rPr>
              <a:t> nonlinearity:</a:t>
            </a:r>
            <a:endParaRPr lang="en-IN" b="1" dirty="0">
              <a:effectLst/>
              <a:ea typeface="Times New Roman" panose="02020603050405020304" pitchFamily="18" charset="0"/>
            </a:endParaRPr>
          </a:p>
          <a:p>
            <a:pPr marL="0" indent="0" algn="just">
              <a:buNone/>
            </a:pPr>
            <a:r>
              <a:rPr lang="en-US" dirty="0">
                <a:effectLst/>
                <a:ea typeface="Times New Roman" panose="02020603050405020304" pitchFamily="18" charset="0"/>
              </a:rPr>
              <a:t>	y = 1/0:</a:t>
            </a:r>
            <a:endParaRPr lang="en-IN"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EC39594E-8EBE-42B6-9A6F-FC4412D1466A}"/>
              </a:ext>
            </a:extLst>
          </p:cNvPr>
          <p:cNvPicPr/>
          <p:nvPr/>
        </p:nvPicPr>
        <p:blipFill>
          <a:blip r:embed="rId2"/>
          <a:stretch>
            <a:fillRect/>
          </a:stretch>
        </p:blipFill>
        <p:spPr>
          <a:xfrm>
            <a:off x="3520557" y="1793047"/>
            <a:ext cx="5150886" cy="3677311"/>
          </a:xfrm>
          <a:prstGeom prst="rect">
            <a:avLst/>
          </a:prstGeom>
        </p:spPr>
      </p:pic>
    </p:spTree>
    <p:extLst>
      <p:ext uri="{BB962C8B-B14F-4D97-AF65-F5344CB8AC3E}">
        <p14:creationId xmlns:p14="http://schemas.microsoft.com/office/powerpoint/2010/main" val="133884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F0DA3-F8A8-4315-AAFB-F492B9140798}"/>
              </a:ext>
            </a:extLst>
          </p:cNvPr>
          <p:cNvSpPr>
            <a:spLocks noGrp="1"/>
          </p:cNvSpPr>
          <p:nvPr>
            <p:ph idx="1"/>
          </p:nvPr>
        </p:nvSpPr>
        <p:spPr>
          <a:xfrm>
            <a:off x="838200" y="705853"/>
            <a:ext cx="10515600" cy="5471110"/>
          </a:xfrm>
        </p:spPr>
        <p:txBody>
          <a:bodyPr>
            <a:normAutofit/>
          </a:bodyPr>
          <a:lstStyle/>
          <a:p>
            <a:pPr algn="just"/>
            <a:r>
              <a:rPr lang="en-US" b="1" dirty="0" err="1">
                <a:effectLst/>
                <a:ea typeface="Times New Roman" panose="02020603050405020304" pitchFamily="18" charset="0"/>
              </a:rPr>
              <a:t>Hardlimiting</a:t>
            </a:r>
            <a:r>
              <a:rPr lang="en-US" b="1" dirty="0">
                <a:effectLst/>
                <a:ea typeface="Times New Roman" panose="02020603050405020304" pitchFamily="18" charset="0"/>
              </a:rPr>
              <a:t> nonlinearity:</a:t>
            </a:r>
            <a:endParaRPr lang="en-IN" b="1" dirty="0">
              <a:effectLst/>
              <a:ea typeface="Times New Roman" panose="02020603050405020304" pitchFamily="18" charset="0"/>
            </a:endParaRPr>
          </a:p>
          <a:p>
            <a:pPr marL="0" indent="0" algn="just">
              <a:buNone/>
            </a:pPr>
            <a:r>
              <a:rPr lang="en-US" dirty="0">
                <a:effectLst/>
                <a:ea typeface="Times New Roman" panose="02020603050405020304" pitchFamily="18" charset="0"/>
              </a:rPr>
              <a:t>	y = </a:t>
            </a:r>
            <a:r>
              <a:rPr lang="en-US" u="sng" dirty="0">
                <a:effectLst/>
                <a:ea typeface="Times New Roman" panose="02020603050405020304" pitchFamily="18" charset="0"/>
              </a:rPr>
              <a:t>+</a:t>
            </a:r>
            <a:r>
              <a:rPr lang="en-US" dirty="0">
                <a:effectLst/>
                <a:ea typeface="Times New Roman" panose="02020603050405020304" pitchFamily="18" charset="0"/>
              </a:rPr>
              <a:t>1:</a:t>
            </a:r>
            <a:endParaRPr lang="en-IN" dirty="0">
              <a:effectLst/>
              <a:ea typeface="Times New Roman" panose="02020603050405020304" pitchFamily="18" charset="0"/>
            </a:endParaRPr>
          </a:p>
        </p:txBody>
      </p:sp>
      <p:pic>
        <p:nvPicPr>
          <p:cNvPr id="5" name="Picture 4">
            <a:extLst>
              <a:ext uri="{FF2B5EF4-FFF2-40B4-BE49-F238E27FC236}">
                <a16:creationId xmlns:a16="http://schemas.microsoft.com/office/drawing/2014/main" id="{12A45F8D-16A5-4AD9-B9F7-18054360734C}"/>
              </a:ext>
            </a:extLst>
          </p:cNvPr>
          <p:cNvPicPr/>
          <p:nvPr/>
        </p:nvPicPr>
        <p:blipFill>
          <a:blip r:embed="rId2"/>
          <a:stretch>
            <a:fillRect/>
          </a:stretch>
        </p:blipFill>
        <p:spPr>
          <a:xfrm>
            <a:off x="3383764" y="1777883"/>
            <a:ext cx="5424471" cy="4109570"/>
          </a:xfrm>
          <a:prstGeom prst="rect">
            <a:avLst/>
          </a:prstGeom>
        </p:spPr>
      </p:pic>
    </p:spTree>
    <p:extLst>
      <p:ext uri="{BB962C8B-B14F-4D97-AF65-F5344CB8AC3E}">
        <p14:creationId xmlns:p14="http://schemas.microsoft.com/office/powerpoint/2010/main" val="2230320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F0DA3-F8A8-4315-AAFB-F492B9140798}"/>
              </a:ext>
            </a:extLst>
          </p:cNvPr>
          <p:cNvSpPr>
            <a:spLocks noGrp="1"/>
          </p:cNvSpPr>
          <p:nvPr>
            <p:ph idx="1"/>
          </p:nvPr>
        </p:nvSpPr>
        <p:spPr>
          <a:xfrm>
            <a:off x="838200" y="705853"/>
            <a:ext cx="10515600" cy="5471110"/>
          </a:xfrm>
        </p:spPr>
        <p:txBody>
          <a:bodyPr>
            <a:normAutofit/>
          </a:bodyPr>
          <a:lstStyle/>
          <a:p>
            <a:pPr algn="just"/>
            <a:r>
              <a:rPr lang="en-US" b="1" dirty="0">
                <a:effectLst/>
                <a:ea typeface="Times New Roman" panose="02020603050405020304" pitchFamily="18" charset="0"/>
              </a:rPr>
              <a:t>Smooth Sigmoid nonlinearity:</a:t>
            </a:r>
            <a:endParaRPr lang="en-IN" b="1" dirty="0">
              <a:effectLst/>
              <a:ea typeface="Times New Roman" panose="02020603050405020304" pitchFamily="18" charset="0"/>
            </a:endParaRPr>
          </a:p>
          <a:p>
            <a:pPr marL="0" indent="0" algn="just">
              <a:buNone/>
            </a:pPr>
            <a:r>
              <a:rPr lang="en-US" dirty="0">
                <a:effectLst/>
                <a:ea typeface="Times New Roman" panose="02020603050405020304" pitchFamily="18" charset="0"/>
              </a:rPr>
              <a:t>	Logistic function, y </a:t>
            </a:r>
            <a:r>
              <a:rPr lang="en-US" dirty="0">
                <a:ea typeface="Times New Roman" panose="02020603050405020304" pitchFamily="18" charset="0"/>
              </a:rPr>
              <a:t>ϵ (0,1)</a:t>
            </a:r>
            <a:endParaRPr lang="en-IN"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892C9E7E-B353-45C2-91A2-178D28366714}"/>
              </a:ext>
            </a:extLst>
          </p:cNvPr>
          <p:cNvPicPr/>
          <p:nvPr/>
        </p:nvPicPr>
        <p:blipFill>
          <a:blip r:embed="rId2"/>
          <a:stretch>
            <a:fillRect/>
          </a:stretch>
        </p:blipFill>
        <p:spPr>
          <a:xfrm>
            <a:off x="3778617" y="2081562"/>
            <a:ext cx="4634765" cy="3517131"/>
          </a:xfrm>
          <a:prstGeom prst="rect">
            <a:avLst/>
          </a:prstGeom>
        </p:spPr>
      </p:pic>
    </p:spTree>
    <p:extLst>
      <p:ext uri="{BB962C8B-B14F-4D97-AF65-F5344CB8AC3E}">
        <p14:creationId xmlns:p14="http://schemas.microsoft.com/office/powerpoint/2010/main" val="2835979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F0DA3-F8A8-4315-AAFB-F492B9140798}"/>
              </a:ext>
            </a:extLst>
          </p:cNvPr>
          <p:cNvSpPr>
            <a:spLocks noGrp="1"/>
          </p:cNvSpPr>
          <p:nvPr>
            <p:ph idx="1"/>
          </p:nvPr>
        </p:nvSpPr>
        <p:spPr>
          <a:xfrm>
            <a:off x="838200" y="705853"/>
            <a:ext cx="10515600" cy="5471110"/>
          </a:xfrm>
        </p:spPr>
        <p:txBody>
          <a:bodyPr>
            <a:normAutofit/>
          </a:bodyPr>
          <a:lstStyle/>
          <a:p>
            <a:pPr algn="just"/>
            <a:r>
              <a:rPr lang="en-US" b="1" dirty="0">
                <a:effectLst/>
                <a:ea typeface="Times New Roman" panose="02020603050405020304" pitchFamily="18" charset="0"/>
              </a:rPr>
              <a:t>Smooth Sigmoid nonlinearity:</a:t>
            </a:r>
            <a:endParaRPr lang="en-IN" b="1" dirty="0">
              <a:effectLst/>
              <a:ea typeface="Times New Roman" panose="02020603050405020304" pitchFamily="18" charset="0"/>
            </a:endParaRPr>
          </a:p>
          <a:p>
            <a:pPr marL="0" indent="0" algn="just">
              <a:buNone/>
            </a:pPr>
            <a:r>
              <a:rPr lang="en-US" dirty="0">
                <a:effectLst/>
                <a:ea typeface="Times New Roman" panose="02020603050405020304" pitchFamily="18" charset="0"/>
              </a:rPr>
              <a:t>	Tanh(.) function, y </a:t>
            </a:r>
            <a:r>
              <a:rPr lang="en-US" dirty="0">
                <a:ea typeface="Times New Roman" panose="02020603050405020304" pitchFamily="18" charset="0"/>
              </a:rPr>
              <a:t>ϵ (-1,1)</a:t>
            </a:r>
            <a:endParaRPr lang="en-IN" dirty="0">
              <a:effectLst/>
              <a:ea typeface="Times New Roman" panose="02020603050405020304" pitchFamily="18" charset="0"/>
            </a:endParaRPr>
          </a:p>
        </p:txBody>
      </p:sp>
      <p:pic>
        <p:nvPicPr>
          <p:cNvPr id="5" name="Picture 4">
            <a:extLst>
              <a:ext uri="{FF2B5EF4-FFF2-40B4-BE49-F238E27FC236}">
                <a16:creationId xmlns:a16="http://schemas.microsoft.com/office/drawing/2014/main" id="{B191D96A-4256-4D61-984B-686F800663D9}"/>
              </a:ext>
            </a:extLst>
          </p:cNvPr>
          <p:cNvPicPr/>
          <p:nvPr/>
        </p:nvPicPr>
        <p:blipFill>
          <a:blip r:embed="rId2"/>
          <a:stretch>
            <a:fillRect/>
          </a:stretch>
        </p:blipFill>
        <p:spPr>
          <a:xfrm>
            <a:off x="3594467" y="1953410"/>
            <a:ext cx="5003065" cy="3877895"/>
          </a:xfrm>
          <a:prstGeom prst="rect">
            <a:avLst/>
          </a:prstGeom>
        </p:spPr>
      </p:pic>
    </p:spTree>
    <p:extLst>
      <p:ext uri="{BB962C8B-B14F-4D97-AF65-F5344CB8AC3E}">
        <p14:creationId xmlns:p14="http://schemas.microsoft.com/office/powerpoint/2010/main" val="2387522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93B2F-2290-4386-8A15-34616853E55B}"/>
              </a:ext>
            </a:extLst>
          </p:cNvPr>
          <p:cNvSpPr>
            <a:spLocks noGrp="1"/>
          </p:cNvSpPr>
          <p:nvPr>
            <p:ph idx="1"/>
          </p:nvPr>
        </p:nvSpPr>
        <p:spPr>
          <a:xfrm>
            <a:off x="838200" y="834189"/>
            <a:ext cx="10515600" cy="5342774"/>
          </a:xfrm>
        </p:spPr>
        <p:txBody>
          <a:bodyPr>
            <a:normAutofit fontScale="92500" lnSpcReduction="10000"/>
          </a:bodyPr>
          <a:lstStyle/>
          <a:p>
            <a:r>
              <a:rPr lang="en-IN" dirty="0"/>
              <a:t>References:</a:t>
            </a:r>
          </a:p>
          <a:p>
            <a:r>
              <a:rPr lang="en-IN" dirty="0"/>
              <a:t>E. M. </a:t>
            </a:r>
            <a:r>
              <a:rPr lang="en-IN" dirty="0" err="1"/>
              <a:t>Izhikevich</a:t>
            </a:r>
            <a:r>
              <a:rPr lang="en-IN" dirty="0"/>
              <a:t>, J. A. Gally, and G. M. Edelman, “Spike-timing dynamics of neuronal groups,” Cerebral Cortex, vol. 14, pp. 933–944,2004.</a:t>
            </a:r>
          </a:p>
          <a:p>
            <a:endParaRPr lang="en-IN" dirty="0"/>
          </a:p>
          <a:p>
            <a:r>
              <a:rPr lang="en-IN" dirty="0"/>
              <a:t> E. M. </a:t>
            </a:r>
            <a:r>
              <a:rPr lang="en-IN" dirty="0" err="1"/>
              <a:t>Izhikevich</a:t>
            </a:r>
            <a:r>
              <a:rPr lang="en-IN" dirty="0"/>
              <a:t>, N. S. Desai, E. C. Walcott, and F. C. </a:t>
            </a:r>
            <a:r>
              <a:rPr lang="en-IN" dirty="0" err="1"/>
              <a:t>Hoppensteadt</a:t>
            </a:r>
            <a:r>
              <a:rPr lang="en-IN" dirty="0"/>
              <a:t>, “Bursts as a unit of neural information: Selective communication via resonance ,” Trends </a:t>
            </a:r>
            <a:r>
              <a:rPr lang="en-IN" dirty="0" err="1"/>
              <a:t>Neurosci</a:t>
            </a:r>
            <a:r>
              <a:rPr lang="en-IN" dirty="0"/>
              <a:t>., vol. 26, pp. 161–167, 2003.</a:t>
            </a:r>
          </a:p>
          <a:p>
            <a:r>
              <a:rPr lang="en-IN" dirty="0"/>
              <a:t>E. M. </a:t>
            </a:r>
            <a:r>
              <a:rPr lang="en-IN" dirty="0" err="1"/>
              <a:t>Izhikevich</a:t>
            </a:r>
            <a:r>
              <a:rPr lang="en-IN" dirty="0"/>
              <a:t>, “Simple model of spiking neurons,” IEEE Trans. Neural Networks, vol. 14, pp. 1569–1572, Nov. 2003.</a:t>
            </a:r>
          </a:p>
          <a:p>
            <a:endParaRPr lang="en-IN" dirty="0"/>
          </a:p>
          <a:p>
            <a:r>
              <a:rPr lang="en-IN" dirty="0"/>
              <a:t>Latham, P. E., B. J. Richmond, P. G. Nelson, and S. Nirenberg. (2000). "Intrinsic Dynamics in Neuronal Networks. I. Theory.". Journal of Neurophysiology 88 (2): 808–27.</a:t>
            </a:r>
          </a:p>
          <a:p>
            <a:endParaRPr lang="en-IN" dirty="0"/>
          </a:p>
        </p:txBody>
      </p:sp>
    </p:spTree>
    <p:extLst>
      <p:ext uri="{BB962C8B-B14F-4D97-AF65-F5344CB8AC3E}">
        <p14:creationId xmlns:p14="http://schemas.microsoft.com/office/powerpoint/2010/main" val="5856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3DF93E-EBBC-40D1-A8D0-FFEBAF3189F9}"/>
              </a:ext>
            </a:extLst>
          </p:cNvPr>
          <p:cNvPicPr/>
          <p:nvPr/>
        </p:nvPicPr>
        <p:blipFill>
          <a:blip r:embed="rId2"/>
          <a:srcRect t="5743"/>
          <a:stretch>
            <a:fillRect/>
          </a:stretch>
        </p:blipFill>
        <p:spPr>
          <a:xfrm>
            <a:off x="2814637" y="1112689"/>
            <a:ext cx="6562725" cy="3752850"/>
          </a:xfrm>
          <a:prstGeom prst="rect">
            <a:avLst/>
          </a:prstGeom>
        </p:spPr>
      </p:pic>
      <p:sp>
        <p:nvSpPr>
          <p:cNvPr id="5" name="TextBox 4">
            <a:extLst>
              <a:ext uri="{FF2B5EF4-FFF2-40B4-BE49-F238E27FC236}">
                <a16:creationId xmlns:a16="http://schemas.microsoft.com/office/drawing/2014/main" id="{76F75739-9B14-4317-A819-98ECC8AF4736}"/>
              </a:ext>
            </a:extLst>
          </p:cNvPr>
          <p:cNvSpPr txBox="1"/>
          <p:nvPr/>
        </p:nvSpPr>
        <p:spPr>
          <a:xfrm>
            <a:off x="-110837" y="5295217"/>
            <a:ext cx="12238181" cy="400110"/>
          </a:xfrm>
          <a:prstGeom prst="rect">
            <a:avLst/>
          </a:prstGeom>
          <a:noFill/>
        </p:spPr>
        <p:txBody>
          <a:bodyPr wrap="square" rtlCol="0">
            <a:spAutoFit/>
          </a:bodyPr>
          <a:lstStyle/>
          <a:p>
            <a:pPr marL="342900" algn="ctr"/>
            <a:r>
              <a:rPr lang="en-US" sz="1800" b="1" dirty="0">
                <a:effectLst/>
                <a:latin typeface="Times New Roman" panose="02020603050405020304" pitchFamily="18" charset="0"/>
                <a:ea typeface="Times New Roman" panose="02020603050405020304" pitchFamily="18" charset="0"/>
              </a:rPr>
              <a:t>Figure 5.4.1</a:t>
            </a:r>
            <a:r>
              <a:rPr lang="en-US" sz="1800" dirty="0">
                <a:effectLst/>
                <a:latin typeface="Times New Roman" panose="02020603050405020304" pitchFamily="18" charset="0"/>
                <a:ea typeface="Times New Roman" panose="02020603050405020304" pitchFamily="18" charset="0"/>
              </a:rPr>
              <a:t> : Area of interest for the upstroke</a:t>
            </a:r>
            <a:r>
              <a:rPr lang="en-US" sz="2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Phase plane analysis- Oscillations (FN model) at a=0.5; b = 0.1; r=0.1; </a:t>
            </a:r>
            <a:r>
              <a:rPr lang="en-US" sz="1800" dirty="0" err="1">
                <a:effectLst/>
                <a:latin typeface="Times New Roman" panose="02020603050405020304" pitchFamily="18" charset="0"/>
                <a:ea typeface="Times New Roman" panose="02020603050405020304" pitchFamily="18" charset="0"/>
              </a:rPr>
              <a:t>I</a:t>
            </a:r>
            <a:r>
              <a:rPr lang="en-US" sz="1800" baseline="-25000" dirty="0" err="1">
                <a:effectLst/>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=0.6</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921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280B83-6BB3-4513-AD6D-F5CE1E70EF27}"/>
                  </a:ext>
                </a:extLst>
              </p:cNvPr>
              <p:cNvSpPr>
                <a:spLocks noGrp="1"/>
              </p:cNvSpPr>
              <p:nvPr>
                <p:ph idx="1"/>
              </p:nvPr>
            </p:nvSpPr>
            <p:spPr>
              <a:xfrm>
                <a:off x="359855" y="694899"/>
                <a:ext cx="11463178" cy="5737985"/>
              </a:xfrm>
            </p:spPr>
            <p:txBody>
              <a:bodyPr>
                <a:normAutofit fontScale="85000" lnSpcReduction="10000"/>
              </a:bodyPr>
              <a:lstStyle/>
              <a:p>
                <a:r>
                  <a:rPr lang="en-US" dirty="0"/>
                  <a:t>The quadratic approximation of the V-nullcline at its minimum is given by,</a:t>
                </a:r>
              </a:p>
              <a:p>
                <a:pPr marL="0" indent="0" algn="ctr">
                  <a:buNone/>
                </a:pPr>
                <a:r>
                  <a:rPr lang="en-US" b="0" dirty="0"/>
                  <a:t>                                 </a:t>
                </a:r>
                <a:r>
                  <a:rPr lang="en-IN" dirty="0"/>
                  <a:t>                           </a:t>
                </a:r>
              </a:p>
              <a:p>
                <a:pPr marL="0" indent="0">
                  <a:buNone/>
                </a:pPr>
                <a:endParaRPr lang="en-IN" dirty="0"/>
              </a:p>
              <a:p>
                <a:pPr marL="0" indent="0">
                  <a:buNone/>
                </a:pPr>
                <a:r>
                  <a:rPr lang="en-IN" dirty="0"/>
                  <a:t>The linear approximation of the second nullcline may be expressed as,</a:t>
                </a:r>
              </a:p>
              <a:p>
                <a:pPr marL="0" indent="0" algn="ctr">
                  <a:buNone/>
                </a:pPr>
                <a:r>
                  <a:rPr lang="en-US" b="0" dirty="0"/>
                  <a:t>                                            </a:t>
                </a:r>
                <a:r>
                  <a:rPr lang="en-IN" dirty="0"/>
                  <a:t>                                     </a:t>
                </a:r>
              </a:p>
              <a:p>
                <a:pPr marL="0" indent="0">
                  <a:buNone/>
                </a:pPr>
                <a:r>
                  <a:rPr lang="en-IN" dirty="0"/>
                  <a:t>The dynamics of the reduced system the becomes, </a:t>
                </a:r>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where,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𝑣</m:t>
                        </m:r>
                      </m:sub>
                    </m:sSub>
                  </m:oMath>
                </a14:m>
                <a:r>
                  <a:rPr lang="en-IN" dirty="0"/>
                  <a:t>and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𝑢</m:t>
                        </m:r>
                      </m:sub>
                    </m:sSub>
                  </m:oMath>
                </a14:m>
                <a:r>
                  <a:rPr lang="en-IN" dirty="0"/>
                  <a:t> denote time-scales of V and u-dynamics with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𝑉</m:t>
                        </m:r>
                      </m:sub>
                    </m:sSub>
                  </m:oMath>
                </a14:m>
                <a:r>
                  <a:rPr lang="en-IN" dirty="0"/>
                  <a:t>&lt;&lt;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𝑢</m:t>
                        </m:r>
                      </m:sub>
                    </m:sSub>
                  </m:oMath>
                </a14:m>
                <a:endParaRPr lang="en-IN" dirty="0"/>
              </a:p>
              <a:p>
                <a:pPr marL="0" indent="0" algn="ctr">
                  <a:buNone/>
                </a:pPr>
                <a:endParaRPr lang="en-IN" dirty="0"/>
              </a:p>
            </p:txBody>
          </p:sp>
        </mc:Choice>
        <mc:Fallback>
          <p:sp>
            <p:nvSpPr>
              <p:cNvPr id="3" name="Content Placeholder 2">
                <a:extLst>
                  <a:ext uri="{FF2B5EF4-FFF2-40B4-BE49-F238E27FC236}">
                    <a16:creationId xmlns:a16="http://schemas.microsoft.com/office/drawing/2014/main" id="{E2280B83-6BB3-4513-AD6D-F5CE1E70EF27}"/>
                  </a:ext>
                </a:extLst>
              </p:cNvPr>
              <p:cNvSpPr>
                <a:spLocks noGrp="1" noRot="1" noChangeAspect="1" noMove="1" noResize="1" noEditPoints="1" noAdjustHandles="1" noChangeArrowheads="1" noChangeShapeType="1" noTextEdit="1"/>
              </p:cNvSpPr>
              <p:nvPr>
                <p:ph idx="1"/>
              </p:nvPr>
            </p:nvSpPr>
            <p:spPr>
              <a:xfrm>
                <a:off x="359855" y="694899"/>
                <a:ext cx="11463178" cy="5737985"/>
              </a:xfrm>
              <a:blipFill>
                <a:blip r:embed="rId2"/>
                <a:stretch>
                  <a:fillRect l="-798" t="-201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EA528E3B-7B9D-45AB-A883-569C3A5DE165}"/>
                  </a:ext>
                </a:extLst>
              </p:cNvPr>
              <p:cNvGraphicFramePr>
                <a:graphicFrameLocks noGrp="1"/>
              </p:cNvGraphicFramePr>
              <p:nvPr>
                <p:extLst>
                  <p:ext uri="{D42A27DB-BD31-4B8C-83A1-F6EECF244321}">
                    <p14:modId xmlns:p14="http://schemas.microsoft.com/office/powerpoint/2010/main" val="52736623"/>
                  </p:ext>
                </p:extLst>
              </p:nvPr>
            </p:nvGraphicFramePr>
            <p:xfrm>
              <a:off x="2032000" y="1265099"/>
              <a:ext cx="8128000" cy="483489"/>
            </p:xfrm>
            <a:graphic>
              <a:graphicData uri="http://schemas.openxmlformats.org/drawingml/2006/table">
                <a:tbl>
                  <a:tblPr firstRow="1" bandRow="1">
                    <a:tableStyleId>{5C22544A-7EE6-4342-B048-85BDC9FD1C3A}</a:tableStyleId>
                  </a:tblPr>
                  <a:tblGrid>
                    <a:gridCol w="7448884">
                      <a:extLst>
                        <a:ext uri="{9D8B030D-6E8A-4147-A177-3AD203B41FA5}">
                          <a16:colId xmlns:a16="http://schemas.microsoft.com/office/drawing/2014/main" val="869577736"/>
                        </a:ext>
                      </a:extLst>
                    </a:gridCol>
                    <a:gridCol w="679116">
                      <a:extLst>
                        <a:ext uri="{9D8B030D-6E8A-4147-A177-3AD203B41FA5}">
                          <a16:colId xmlns:a16="http://schemas.microsoft.com/office/drawing/2014/main" val="984133600"/>
                        </a:ext>
                      </a:extLst>
                    </a:gridCol>
                  </a:tblGrid>
                  <a:tr h="483489">
                    <a:tc>
                      <a:txBody>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𝑢</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𝑢</m:t>
                                    </m:r>
                                  </m:e>
                                  <m:sub>
                                    <m:r>
                                      <a:rPr lang="en-US" sz="2400" b="0" i="1" smtClean="0">
                                        <a:solidFill>
                                          <a:schemeClr val="tx1"/>
                                        </a:solidFill>
                                        <a:latin typeface="Cambria Math" panose="02040503050406030204" pitchFamily="18" charset="0"/>
                                      </a:rPr>
                                      <m:t>𝑚𝑖𝑛</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𝑝</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𝑉</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𝑉</m:t>
                                        </m:r>
                                      </m:e>
                                      <m:sub>
                                        <m:r>
                                          <a:rPr lang="en-US" sz="2400" b="0" i="1" smtClean="0">
                                            <a:solidFill>
                                              <a:schemeClr val="tx1"/>
                                            </a:solidFill>
                                            <a:latin typeface="Cambria Math" panose="02040503050406030204" pitchFamily="18" charset="0"/>
                                          </a:rPr>
                                          <m:t>𝑚𝑖𝑛</m:t>
                                        </m:r>
                                      </m:sub>
                                    </m:sSub>
                                    <m:r>
                                      <a:rPr lang="en-US" sz="2400" b="0" i="1" smtClean="0">
                                        <a:solidFill>
                                          <a:schemeClr val="tx1"/>
                                        </a:solidFill>
                                        <a:latin typeface="Cambria Math" panose="02040503050406030204" pitchFamily="18" charset="0"/>
                                      </a:rPr>
                                      <m:t>)</m:t>
                                    </m:r>
                                  </m:e>
                                  <m:sup>
                                    <m:r>
                                      <a:rPr lang="en-US" sz="2400" b="0" i="1" smtClean="0">
                                        <a:solidFill>
                                          <a:schemeClr val="tx1"/>
                                        </a:solidFill>
                                        <a:latin typeface="Cambria Math" panose="02040503050406030204" pitchFamily="18" charset="0"/>
                                      </a:rPr>
                                      <m:t>2</m:t>
                                    </m:r>
                                  </m:sup>
                                </m:sSup>
                              </m:oMath>
                            </m:oMathPara>
                          </a14:m>
                          <a:endParaRPr lang="en-IN"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400" b="0" dirty="0">
                              <a:solidFill>
                                <a:schemeClr val="tx1"/>
                              </a:solidFill>
                            </a:rPr>
                            <a:t>(1)</a:t>
                          </a:r>
                          <a:endParaRPr lang="en-IN"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7490727"/>
                      </a:ext>
                    </a:extLst>
                  </a:tr>
                </a:tbl>
              </a:graphicData>
            </a:graphic>
          </p:graphicFrame>
        </mc:Choice>
        <mc:Fallback>
          <p:graphicFrame>
            <p:nvGraphicFramePr>
              <p:cNvPr id="4" name="Table 4">
                <a:extLst>
                  <a:ext uri="{FF2B5EF4-FFF2-40B4-BE49-F238E27FC236}">
                    <a16:creationId xmlns:a16="http://schemas.microsoft.com/office/drawing/2014/main" id="{EA528E3B-7B9D-45AB-A883-569C3A5DE165}"/>
                  </a:ext>
                </a:extLst>
              </p:cNvPr>
              <p:cNvGraphicFramePr>
                <a:graphicFrameLocks noGrp="1"/>
              </p:cNvGraphicFramePr>
              <p:nvPr>
                <p:extLst>
                  <p:ext uri="{D42A27DB-BD31-4B8C-83A1-F6EECF244321}">
                    <p14:modId xmlns:p14="http://schemas.microsoft.com/office/powerpoint/2010/main" val="52736623"/>
                  </p:ext>
                </p:extLst>
              </p:nvPr>
            </p:nvGraphicFramePr>
            <p:xfrm>
              <a:off x="2032000" y="1265099"/>
              <a:ext cx="8128000" cy="483489"/>
            </p:xfrm>
            <a:graphic>
              <a:graphicData uri="http://schemas.openxmlformats.org/drawingml/2006/table">
                <a:tbl>
                  <a:tblPr firstRow="1" bandRow="1">
                    <a:tableStyleId>{5C22544A-7EE6-4342-B048-85BDC9FD1C3A}</a:tableStyleId>
                  </a:tblPr>
                  <a:tblGrid>
                    <a:gridCol w="7448884">
                      <a:extLst>
                        <a:ext uri="{9D8B030D-6E8A-4147-A177-3AD203B41FA5}">
                          <a16:colId xmlns:a16="http://schemas.microsoft.com/office/drawing/2014/main" val="869577736"/>
                        </a:ext>
                      </a:extLst>
                    </a:gridCol>
                    <a:gridCol w="679116">
                      <a:extLst>
                        <a:ext uri="{9D8B030D-6E8A-4147-A177-3AD203B41FA5}">
                          <a16:colId xmlns:a16="http://schemas.microsoft.com/office/drawing/2014/main" val="984133600"/>
                        </a:ext>
                      </a:extLst>
                    </a:gridCol>
                  </a:tblGrid>
                  <a:tr h="483489">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8750" r="-9076" b="-23750"/>
                          </a:stretch>
                        </a:blipFill>
                      </a:tcPr>
                    </a:tc>
                    <a:tc>
                      <a:txBody>
                        <a:bodyPr/>
                        <a:lstStyle/>
                        <a:p>
                          <a:pPr algn="r"/>
                          <a:r>
                            <a:rPr lang="en-US" sz="2400" b="0" dirty="0">
                              <a:solidFill>
                                <a:schemeClr val="tx1"/>
                              </a:solidFill>
                            </a:rPr>
                            <a:t>(1)</a:t>
                          </a:r>
                          <a:endParaRPr lang="en-IN"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749072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A901D777-B603-44F4-B1F5-A0F2AFFB7E04}"/>
                  </a:ext>
                </a:extLst>
              </p:cNvPr>
              <p:cNvGraphicFramePr>
                <a:graphicFrameLocks noGrp="1"/>
              </p:cNvGraphicFramePr>
              <p:nvPr>
                <p:extLst>
                  <p:ext uri="{D42A27DB-BD31-4B8C-83A1-F6EECF244321}">
                    <p14:modId xmlns:p14="http://schemas.microsoft.com/office/powerpoint/2010/main" val="2711020963"/>
                  </p:ext>
                </p:extLst>
              </p:nvPr>
            </p:nvGraphicFramePr>
            <p:xfrm>
              <a:off x="2147410" y="2312351"/>
              <a:ext cx="8128000" cy="518160"/>
            </p:xfrm>
            <a:graphic>
              <a:graphicData uri="http://schemas.openxmlformats.org/drawingml/2006/table">
                <a:tbl>
                  <a:tblPr firstRow="1" bandRow="1">
                    <a:tableStyleId>{5C22544A-7EE6-4342-B048-85BDC9FD1C3A}</a:tableStyleId>
                  </a:tblPr>
                  <a:tblGrid>
                    <a:gridCol w="7484862">
                      <a:extLst>
                        <a:ext uri="{9D8B030D-6E8A-4147-A177-3AD203B41FA5}">
                          <a16:colId xmlns:a16="http://schemas.microsoft.com/office/drawing/2014/main" val="1027025257"/>
                        </a:ext>
                      </a:extLst>
                    </a:gridCol>
                    <a:gridCol w="643138">
                      <a:extLst>
                        <a:ext uri="{9D8B030D-6E8A-4147-A177-3AD203B41FA5}">
                          <a16:colId xmlns:a16="http://schemas.microsoft.com/office/drawing/2014/main" val="95308921"/>
                        </a:ext>
                      </a:extLst>
                    </a:gridCol>
                  </a:tblGrid>
                  <a:tr h="483489">
                    <a:tc>
                      <a:txBody>
                        <a:bodyPr/>
                        <a:lstStyle/>
                        <a:p>
                          <a:pPr algn="ctr"/>
                          <a14:m>
                            <m:oMath xmlns:m="http://schemas.openxmlformats.org/officeDocument/2006/math">
                              <m:r>
                                <a:rPr lang="en-US" sz="2400" b="0" i="1" smtClean="0">
                                  <a:solidFill>
                                    <a:schemeClr val="tx1"/>
                                  </a:solidFill>
                                  <a:latin typeface="Cambria Math" panose="02040503050406030204" pitchFamily="18" charset="0"/>
                                </a:rPr>
                                <m:t>𝑢</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𝑉</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𝑉</m:t>
                                      </m:r>
                                    </m:e>
                                    <m:sub>
                                      <m:r>
                                        <a:rPr lang="en-US" sz="2400" b="0" i="1" smtClean="0">
                                          <a:solidFill>
                                            <a:schemeClr val="tx1"/>
                                          </a:solidFill>
                                          <a:latin typeface="Cambria Math" panose="02040503050406030204" pitchFamily="18" charset="0"/>
                                        </a:rPr>
                                        <m:t>𝑜</m:t>
                                      </m:r>
                                    </m:sub>
                                  </m:sSub>
                                </m:e>
                              </m:d>
                            </m:oMath>
                          </a14:m>
                          <a:r>
                            <a:rPr lang="en-IN" sz="2800" dirty="0">
                              <a:solidFill>
                                <a:schemeClr val="tx1"/>
                              </a:solidFill>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dirty="0">
                              <a:solidFill>
                                <a:schemeClr val="tx1"/>
                              </a:solidFill>
                            </a:rPr>
                            <a:t>(2)</a:t>
                          </a:r>
                          <a:endParaRPr lang="en-IN"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8602627"/>
                      </a:ext>
                    </a:extLst>
                  </a:tr>
                </a:tbl>
              </a:graphicData>
            </a:graphic>
          </p:graphicFrame>
        </mc:Choice>
        <mc:Fallback>
          <p:graphicFrame>
            <p:nvGraphicFramePr>
              <p:cNvPr id="7" name="Table 7">
                <a:extLst>
                  <a:ext uri="{FF2B5EF4-FFF2-40B4-BE49-F238E27FC236}">
                    <a16:creationId xmlns:a16="http://schemas.microsoft.com/office/drawing/2014/main" id="{A901D777-B603-44F4-B1F5-A0F2AFFB7E04}"/>
                  </a:ext>
                </a:extLst>
              </p:cNvPr>
              <p:cNvGraphicFramePr>
                <a:graphicFrameLocks noGrp="1"/>
              </p:cNvGraphicFramePr>
              <p:nvPr>
                <p:extLst>
                  <p:ext uri="{D42A27DB-BD31-4B8C-83A1-F6EECF244321}">
                    <p14:modId xmlns:p14="http://schemas.microsoft.com/office/powerpoint/2010/main" val="2711020963"/>
                  </p:ext>
                </p:extLst>
              </p:nvPr>
            </p:nvGraphicFramePr>
            <p:xfrm>
              <a:off x="2147410" y="2312351"/>
              <a:ext cx="8128000" cy="518160"/>
            </p:xfrm>
            <a:graphic>
              <a:graphicData uri="http://schemas.openxmlformats.org/drawingml/2006/table">
                <a:tbl>
                  <a:tblPr firstRow="1" bandRow="1">
                    <a:tableStyleId>{5C22544A-7EE6-4342-B048-85BDC9FD1C3A}</a:tableStyleId>
                  </a:tblPr>
                  <a:tblGrid>
                    <a:gridCol w="7484862">
                      <a:extLst>
                        <a:ext uri="{9D8B030D-6E8A-4147-A177-3AD203B41FA5}">
                          <a16:colId xmlns:a16="http://schemas.microsoft.com/office/drawing/2014/main" val="1027025257"/>
                        </a:ext>
                      </a:extLst>
                    </a:gridCol>
                    <a:gridCol w="643138">
                      <a:extLst>
                        <a:ext uri="{9D8B030D-6E8A-4147-A177-3AD203B41FA5}">
                          <a16:colId xmlns:a16="http://schemas.microsoft.com/office/drawing/2014/main" val="95308921"/>
                        </a:ext>
                      </a:extLst>
                    </a:gridCol>
                  </a:tblGrid>
                  <a:tr h="5181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302" r="-8632" b="-13953"/>
                          </a:stretch>
                        </a:blipFill>
                      </a:tcPr>
                    </a:tc>
                    <a:tc>
                      <a:txBody>
                        <a:bodyPr/>
                        <a:lstStyle/>
                        <a:p>
                          <a:r>
                            <a:rPr lang="en-US" sz="2400" b="0" dirty="0">
                              <a:solidFill>
                                <a:schemeClr val="tx1"/>
                              </a:solidFill>
                            </a:rPr>
                            <a:t>(2)</a:t>
                          </a:r>
                          <a:endParaRPr lang="en-IN"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860262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7">
                <a:extLst>
                  <a:ext uri="{FF2B5EF4-FFF2-40B4-BE49-F238E27FC236}">
                    <a16:creationId xmlns:a16="http://schemas.microsoft.com/office/drawing/2014/main" id="{1E808A6E-8B5C-4BF4-9544-C65C37E34EE3}"/>
                  </a:ext>
                </a:extLst>
              </p:cNvPr>
              <p:cNvGraphicFramePr>
                <a:graphicFrameLocks noGrp="1"/>
              </p:cNvGraphicFramePr>
              <p:nvPr>
                <p:extLst>
                  <p:ext uri="{D42A27DB-BD31-4B8C-83A1-F6EECF244321}">
                    <p14:modId xmlns:p14="http://schemas.microsoft.com/office/powerpoint/2010/main" val="4152235546"/>
                  </p:ext>
                </p:extLst>
              </p:nvPr>
            </p:nvGraphicFramePr>
            <p:xfrm>
              <a:off x="2157769" y="3210476"/>
              <a:ext cx="8128000" cy="785876"/>
            </p:xfrm>
            <a:graphic>
              <a:graphicData uri="http://schemas.openxmlformats.org/drawingml/2006/table">
                <a:tbl>
                  <a:tblPr firstRow="1" bandRow="1">
                    <a:tableStyleId>{5C22544A-7EE6-4342-B048-85BDC9FD1C3A}</a:tableStyleId>
                  </a:tblPr>
                  <a:tblGrid>
                    <a:gridCol w="7484862">
                      <a:extLst>
                        <a:ext uri="{9D8B030D-6E8A-4147-A177-3AD203B41FA5}">
                          <a16:colId xmlns:a16="http://schemas.microsoft.com/office/drawing/2014/main" val="1027025257"/>
                        </a:ext>
                      </a:extLst>
                    </a:gridCol>
                    <a:gridCol w="643138">
                      <a:extLst>
                        <a:ext uri="{9D8B030D-6E8A-4147-A177-3AD203B41FA5}">
                          <a16:colId xmlns:a16="http://schemas.microsoft.com/office/drawing/2014/main" val="95308921"/>
                        </a:ext>
                      </a:extLst>
                    </a:gridCol>
                  </a:tblGrid>
                  <a:tr h="483489">
                    <a:tc>
                      <a:txBody>
                        <a:bodyPr/>
                        <a:lstStyle/>
                        <a:p>
                          <a:pPr algn="ctr"/>
                          <a14:m>
                            <m:oMathPara xmlns:m="http://schemas.openxmlformats.org/officeDocument/2006/math">
                              <m:oMathParaPr>
                                <m:jc m:val="centerGroup"/>
                              </m:oMathParaPr>
                              <m:oMath xmlns:m="http://schemas.openxmlformats.org/officeDocument/2006/math">
                                <m:sSub>
                                  <m:sSubPr>
                                    <m:ctrlPr>
                                      <a:rPr lang="en-IN" sz="2400" i="1" smtClean="0">
                                        <a:solidFill>
                                          <a:schemeClr val="tx1"/>
                                        </a:solidFill>
                                        <a:latin typeface="Cambria Math" panose="02040503050406030204" pitchFamily="18" charset="0"/>
                                      </a:rPr>
                                    </m:ctrlPr>
                                  </m:sSubPr>
                                  <m:e>
                                    <m:r>
                                      <a:rPr lang="en-IN" sz="2400" i="1" smtClean="0">
                                        <a:solidFill>
                                          <a:schemeClr val="tx1"/>
                                        </a:solidFill>
                                        <a:latin typeface="Cambria Math" panose="02040503050406030204" pitchFamily="18" charset="0"/>
                                        <a:ea typeface="Cambria Math" panose="02040503050406030204" pitchFamily="18" charset="0"/>
                                      </a:rPr>
                                      <m:t>𝜏</m:t>
                                    </m:r>
                                  </m:e>
                                  <m:sub>
                                    <m:r>
                                      <a:rPr lang="en-US" sz="2400" b="0" i="1" smtClean="0">
                                        <a:solidFill>
                                          <a:schemeClr val="tx1"/>
                                        </a:solidFill>
                                        <a:latin typeface="Cambria Math" panose="02040503050406030204" pitchFamily="18" charset="0"/>
                                      </a:rPr>
                                      <m:t>𝑣</m:t>
                                    </m:r>
                                  </m:sub>
                                </m:sSub>
                                <m:f>
                                  <m:fPr>
                                    <m:ctrlPr>
                                      <a:rPr lang="en-IN"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𝑑𝑉</m:t>
                                    </m:r>
                                  </m:num>
                                  <m:den>
                                    <m:r>
                                      <a:rPr lang="en-US" sz="2400" b="0" i="1" smtClean="0">
                                        <a:solidFill>
                                          <a:schemeClr val="tx1"/>
                                        </a:solidFill>
                                        <a:latin typeface="Cambria Math" panose="02040503050406030204" pitchFamily="18" charset="0"/>
                                      </a:rPr>
                                      <m:t>𝑑𝑡</m:t>
                                    </m:r>
                                  </m:den>
                                </m:f>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𝑢</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𝑢</m:t>
                                    </m:r>
                                  </m:e>
                                  <m:sub>
                                    <m:r>
                                      <a:rPr lang="en-US" sz="2400" b="0" i="1" smtClean="0">
                                        <a:solidFill>
                                          <a:schemeClr val="tx1"/>
                                        </a:solidFill>
                                        <a:latin typeface="Cambria Math" panose="02040503050406030204" pitchFamily="18" charset="0"/>
                                      </a:rPr>
                                      <m:t>𝑚𝑖𝑛</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𝑝</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𝑉</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𝑉</m:t>
                                            </m:r>
                                          </m:e>
                                          <m:sub>
                                            <m:r>
                                              <a:rPr lang="en-US" sz="2400" b="0" i="1" smtClean="0">
                                                <a:solidFill>
                                                  <a:schemeClr val="tx1"/>
                                                </a:solidFill>
                                                <a:latin typeface="Cambria Math" panose="02040503050406030204" pitchFamily="18" charset="0"/>
                                              </a:rPr>
                                              <m:t>𝑚𝑖𝑛</m:t>
                                            </m:r>
                                          </m:sub>
                                        </m:sSub>
                                      </m:e>
                                    </m:d>
                                  </m:e>
                                  <m:sup>
                                    <m:r>
                                      <a:rPr lang="en-US" sz="2400" b="0" i="1" smtClean="0">
                                        <a:solidFill>
                                          <a:schemeClr val="tx1"/>
                                        </a:solidFill>
                                        <a:latin typeface="Cambria Math" panose="02040503050406030204" pitchFamily="18" charset="0"/>
                                      </a:rPr>
                                      <m:t>2</m:t>
                                    </m:r>
                                  </m:sup>
                                </m:sSup>
                              </m:oMath>
                            </m:oMathPara>
                          </a14:m>
                          <a:endParaRPr lang="en-IN"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dirty="0">
                              <a:solidFill>
                                <a:schemeClr val="tx1"/>
                              </a:solidFill>
                            </a:rPr>
                            <a:t>(3)</a:t>
                          </a:r>
                          <a:endParaRPr lang="en-IN"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8602627"/>
                      </a:ext>
                    </a:extLst>
                  </a:tr>
                </a:tbl>
              </a:graphicData>
            </a:graphic>
          </p:graphicFrame>
        </mc:Choice>
        <mc:Fallback>
          <p:graphicFrame>
            <p:nvGraphicFramePr>
              <p:cNvPr id="9" name="Table 7">
                <a:extLst>
                  <a:ext uri="{FF2B5EF4-FFF2-40B4-BE49-F238E27FC236}">
                    <a16:creationId xmlns:a16="http://schemas.microsoft.com/office/drawing/2014/main" id="{1E808A6E-8B5C-4BF4-9544-C65C37E34EE3}"/>
                  </a:ext>
                </a:extLst>
              </p:cNvPr>
              <p:cNvGraphicFramePr>
                <a:graphicFrameLocks noGrp="1"/>
              </p:cNvGraphicFramePr>
              <p:nvPr>
                <p:extLst>
                  <p:ext uri="{D42A27DB-BD31-4B8C-83A1-F6EECF244321}">
                    <p14:modId xmlns:p14="http://schemas.microsoft.com/office/powerpoint/2010/main" val="4152235546"/>
                  </p:ext>
                </p:extLst>
              </p:nvPr>
            </p:nvGraphicFramePr>
            <p:xfrm>
              <a:off x="2157769" y="3210476"/>
              <a:ext cx="8128000" cy="785876"/>
            </p:xfrm>
            <a:graphic>
              <a:graphicData uri="http://schemas.openxmlformats.org/drawingml/2006/table">
                <a:tbl>
                  <a:tblPr firstRow="1" bandRow="1">
                    <a:tableStyleId>{5C22544A-7EE6-4342-B048-85BDC9FD1C3A}</a:tableStyleId>
                  </a:tblPr>
                  <a:tblGrid>
                    <a:gridCol w="7484862">
                      <a:extLst>
                        <a:ext uri="{9D8B030D-6E8A-4147-A177-3AD203B41FA5}">
                          <a16:colId xmlns:a16="http://schemas.microsoft.com/office/drawing/2014/main" val="1027025257"/>
                        </a:ext>
                      </a:extLst>
                    </a:gridCol>
                    <a:gridCol w="643138">
                      <a:extLst>
                        <a:ext uri="{9D8B030D-6E8A-4147-A177-3AD203B41FA5}">
                          <a16:colId xmlns:a16="http://schemas.microsoft.com/office/drawing/2014/main" val="95308921"/>
                        </a:ext>
                      </a:extLst>
                    </a:gridCol>
                  </a:tblGrid>
                  <a:tr h="78587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t="-5385" r="-8625"/>
                          </a:stretch>
                        </a:blipFill>
                      </a:tcPr>
                    </a:tc>
                    <a:tc>
                      <a:txBody>
                        <a:bodyPr/>
                        <a:lstStyle/>
                        <a:p>
                          <a:r>
                            <a:rPr lang="en-US" sz="2400" b="0" dirty="0">
                              <a:solidFill>
                                <a:schemeClr val="tx1"/>
                              </a:solidFill>
                            </a:rPr>
                            <a:t>(3)</a:t>
                          </a:r>
                          <a:endParaRPr lang="en-IN"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860262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Table 7">
                <a:extLst>
                  <a:ext uri="{FF2B5EF4-FFF2-40B4-BE49-F238E27FC236}">
                    <a16:creationId xmlns:a16="http://schemas.microsoft.com/office/drawing/2014/main" id="{3F097D1E-FAE0-4509-83A9-AD246C5D5F7F}"/>
                  </a:ext>
                </a:extLst>
              </p:cNvPr>
              <p:cNvGraphicFramePr>
                <a:graphicFrameLocks noGrp="1"/>
              </p:cNvGraphicFramePr>
              <p:nvPr>
                <p:extLst>
                  <p:ext uri="{D42A27DB-BD31-4B8C-83A1-F6EECF244321}">
                    <p14:modId xmlns:p14="http://schemas.microsoft.com/office/powerpoint/2010/main" val="2931357038"/>
                  </p:ext>
                </p:extLst>
              </p:nvPr>
            </p:nvGraphicFramePr>
            <p:xfrm>
              <a:off x="2168123" y="4055340"/>
              <a:ext cx="8128000" cy="785876"/>
            </p:xfrm>
            <a:graphic>
              <a:graphicData uri="http://schemas.openxmlformats.org/drawingml/2006/table">
                <a:tbl>
                  <a:tblPr firstRow="1" bandRow="1">
                    <a:tableStyleId>{5C22544A-7EE6-4342-B048-85BDC9FD1C3A}</a:tableStyleId>
                  </a:tblPr>
                  <a:tblGrid>
                    <a:gridCol w="7484862">
                      <a:extLst>
                        <a:ext uri="{9D8B030D-6E8A-4147-A177-3AD203B41FA5}">
                          <a16:colId xmlns:a16="http://schemas.microsoft.com/office/drawing/2014/main" val="1027025257"/>
                        </a:ext>
                      </a:extLst>
                    </a:gridCol>
                    <a:gridCol w="643138">
                      <a:extLst>
                        <a:ext uri="{9D8B030D-6E8A-4147-A177-3AD203B41FA5}">
                          <a16:colId xmlns:a16="http://schemas.microsoft.com/office/drawing/2014/main" val="95308921"/>
                        </a:ext>
                      </a:extLst>
                    </a:gridCol>
                  </a:tblGrid>
                  <a:tr h="483489">
                    <a:tc>
                      <a:txBody>
                        <a:bodyPr/>
                        <a:lstStyle/>
                        <a:p>
                          <a:pPr algn="ctr"/>
                          <a14:m>
                            <m:oMathPara xmlns:m="http://schemas.openxmlformats.org/officeDocument/2006/math">
                              <m:oMathParaPr>
                                <m:jc m:val="centerGroup"/>
                              </m:oMathParaPr>
                              <m:oMath xmlns:m="http://schemas.openxmlformats.org/officeDocument/2006/math">
                                <m:sSub>
                                  <m:sSubPr>
                                    <m:ctrlPr>
                                      <a:rPr lang="en-IN" sz="2400" i="1" smtClean="0">
                                        <a:solidFill>
                                          <a:schemeClr val="tx1"/>
                                        </a:solidFill>
                                        <a:latin typeface="Cambria Math" panose="02040503050406030204" pitchFamily="18" charset="0"/>
                                      </a:rPr>
                                    </m:ctrlPr>
                                  </m:sSubPr>
                                  <m:e>
                                    <m:r>
                                      <a:rPr lang="en-IN" sz="2400" i="1" smtClean="0">
                                        <a:solidFill>
                                          <a:schemeClr val="tx1"/>
                                        </a:solidFill>
                                        <a:latin typeface="Cambria Math" panose="02040503050406030204" pitchFamily="18" charset="0"/>
                                        <a:ea typeface="Cambria Math" panose="02040503050406030204" pitchFamily="18" charset="0"/>
                                      </a:rPr>
                                      <m:t>𝜏</m:t>
                                    </m:r>
                                  </m:e>
                                  <m:sub>
                                    <m:r>
                                      <a:rPr lang="en-US" sz="2400" b="0" i="1" smtClean="0">
                                        <a:solidFill>
                                          <a:schemeClr val="tx1"/>
                                        </a:solidFill>
                                        <a:latin typeface="Cambria Math" panose="02040503050406030204" pitchFamily="18" charset="0"/>
                                        <a:ea typeface="Cambria Math" panose="02040503050406030204" pitchFamily="18" charset="0"/>
                                      </a:rPr>
                                      <m:t>𝑢</m:t>
                                    </m:r>
                                  </m:sub>
                                </m:sSub>
                                <m:f>
                                  <m:fPr>
                                    <m:ctrlPr>
                                      <a:rPr lang="en-IN"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𝑑𝑢</m:t>
                                    </m:r>
                                  </m:num>
                                  <m:den>
                                    <m:r>
                                      <a:rPr lang="en-US" sz="2400" b="0" i="1" smtClean="0">
                                        <a:solidFill>
                                          <a:schemeClr val="tx1"/>
                                        </a:solidFill>
                                        <a:latin typeface="Cambria Math" panose="02040503050406030204" pitchFamily="18" charset="0"/>
                                      </a:rPr>
                                      <m:t>𝑑𝑡</m:t>
                                    </m:r>
                                  </m:den>
                                </m:f>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𝑢</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𝑉</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𝑉</m:t>
                                    </m:r>
                                  </m:e>
                                  <m:sub>
                                    <m:r>
                                      <a:rPr lang="en-US" sz="2400" b="0" i="1" smtClean="0">
                                        <a:solidFill>
                                          <a:schemeClr val="tx1"/>
                                        </a:solidFill>
                                        <a:latin typeface="Cambria Math" panose="02040503050406030204" pitchFamily="18" charset="0"/>
                                      </a:rPr>
                                      <m:t>𝑜</m:t>
                                    </m:r>
                                  </m:sub>
                                </m:sSub>
                                <m:r>
                                  <a:rPr lang="en-US" sz="2400" b="0" i="1" smtClean="0">
                                    <a:solidFill>
                                      <a:schemeClr val="tx1"/>
                                    </a:solidFill>
                                    <a:latin typeface="Cambria Math" panose="02040503050406030204" pitchFamily="18" charset="0"/>
                                  </a:rPr>
                                  <m:t>)</m:t>
                                </m:r>
                              </m:oMath>
                            </m:oMathPara>
                          </a14:m>
                          <a:endParaRPr lang="en-IN" sz="2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b="0" dirty="0">
                              <a:solidFill>
                                <a:schemeClr val="tx1"/>
                              </a:solidFill>
                            </a:rPr>
                            <a:t>(2)</a:t>
                          </a:r>
                          <a:endParaRPr lang="en-IN"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8602627"/>
                      </a:ext>
                    </a:extLst>
                  </a:tr>
                </a:tbl>
              </a:graphicData>
            </a:graphic>
          </p:graphicFrame>
        </mc:Choice>
        <mc:Fallback>
          <p:graphicFrame>
            <p:nvGraphicFramePr>
              <p:cNvPr id="11" name="Table 7">
                <a:extLst>
                  <a:ext uri="{FF2B5EF4-FFF2-40B4-BE49-F238E27FC236}">
                    <a16:creationId xmlns:a16="http://schemas.microsoft.com/office/drawing/2014/main" id="{3F097D1E-FAE0-4509-83A9-AD246C5D5F7F}"/>
                  </a:ext>
                </a:extLst>
              </p:cNvPr>
              <p:cNvGraphicFramePr>
                <a:graphicFrameLocks noGrp="1"/>
              </p:cNvGraphicFramePr>
              <p:nvPr>
                <p:extLst>
                  <p:ext uri="{D42A27DB-BD31-4B8C-83A1-F6EECF244321}">
                    <p14:modId xmlns:p14="http://schemas.microsoft.com/office/powerpoint/2010/main" val="2931357038"/>
                  </p:ext>
                </p:extLst>
              </p:nvPr>
            </p:nvGraphicFramePr>
            <p:xfrm>
              <a:off x="2168123" y="4055340"/>
              <a:ext cx="8128000" cy="785876"/>
            </p:xfrm>
            <a:graphic>
              <a:graphicData uri="http://schemas.openxmlformats.org/drawingml/2006/table">
                <a:tbl>
                  <a:tblPr firstRow="1" bandRow="1">
                    <a:tableStyleId>{5C22544A-7EE6-4342-B048-85BDC9FD1C3A}</a:tableStyleId>
                  </a:tblPr>
                  <a:tblGrid>
                    <a:gridCol w="7484862">
                      <a:extLst>
                        <a:ext uri="{9D8B030D-6E8A-4147-A177-3AD203B41FA5}">
                          <a16:colId xmlns:a16="http://schemas.microsoft.com/office/drawing/2014/main" val="1027025257"/>
                        </a:ext>
                      </a:extLst>
                    </a:gridCol>
                    <a:gridCol w="643138">
                      <a:extLst>
                        <a:ext uri="{9D8B030D-6E8A-4147-A177-3AD203B41FA5}">
                          <a16:colId xmlns:a16="http://schemas.microsoft.com/office/drawing/2014/main" val="95308921"/>
                        </a:ext>
                      </a:extLst>
                    </a:gridCol>
                  </a:tblGrid>
                  <a:tr h="78587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t="-6154" r="-8632"/>
                          </a:stretch>
                        </a:blipFill>
                      </a:tcPr>
                    </a:tc>
                    <a:tc>
                      <a:txBody>
                        <a:bodyPr/>
                        <a:lstStyle/>
                        <a:p>
                          <a:r>
                            <a:rPr lang="en-US" sz="2400" b="0" dirty="0">
                              <a:solidFill>
                                <a:schemeClr val="tx1"/>
                              </a:solidFill>
                            </a:rPr>
                            <a:t>(2)</a:t>
                          </a:r>
                          <a:endParaRPr lang="en-IN" sz="2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8602627"/>
                      </a:ext>
                    </a:extLst>
                  </a:tr>
                </a:tbl>
              </a:graphicData>
            </a:graphic>
          </p:graphicFrame>
        </mc:Fallback>
      </mc:AlternateContent>
    </p:spTree>
    <p:extLst>
      <p:ext uri="{BB962C8B-B14F-4D97-AF65-F5344CB8AC3E}">
        <p14:creationId xmlns:p14="http://schemas.microsoft.com/office/powerpoint/2010/main" val="389246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8BE2A7-D336-49B3-ACBA-261E08B5F09C}"/>
                  </a:ext>
                </a:extLst>
              </p:cNvPr>
              <p:cNvSpPr>
                <a:spLocks noGrp="1"/>
              </p:cNvSpPr>
              <p:nvPr>
                <p:ph idx="1"/>
              </p:nvPr>
            </p:nvSpPr>
            <p:spPr>
              <a:xfrm>
                <a:off x="838200" y="753979"/>
                <a:ext cx="10515600" cy="5422984"/>
              </a:xfrm>
            </p:spPr>
            <p:txBody>
              <a:bodyPr/>
              <a:lstStyle/>
              <a:p>
                <a:r>
                  <a:rPr lang="en-US" dirty="0"/>
                  <a:t>To prevent V from blowing up, eqn 3 is changed to,</a:t>
                </a:r>
              </a:p>
              <a:p>
                <a:pPr marL="0" indent="0" algn="ctr">
                  <a:buNone/>
                </a:pPr>
                <a:r>
                  <a:rPr lang="en-US" b="0" dirty="0"/>
                  <a:t>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tan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(5)</a:t>
                </a:r>
              </a:p>
              <a:p>
                <a:pPr marL="0" indent="0">
                  <a:buNone/>
                </a:pPr>
                <a:r>
                  <a:rPr lang="en-US" dirty="0"/>
                  <a:t>V is reset upon reaching peak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𝑚𝑎𝑥</m:t>
                        </m:r>
                      </m:sub>
                    </m:sSub>
                    <m:r>
                      <a:rPr lang="en-US" b="0" i="0" smtClean="0">
                        <a:latin typeface="Cambria Math" panose="02040503050406030204" pitchFamily="18" charset="0"/>
                      </a:rPr>
                      <m:t> </m:t>
                    </m:r>
                  </m:oMath>
                </a14:m>
                <a:r>
                  <a:rPr lang="en-US" dirty="0"/>
                  <a:t>as,</a:t>
                </a:r>
              </a:p>
              <a:p>
                <a:pPr marL="0" indent="0" algn="ctr">
                  <a:buNone/>
                </a:pPr>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𝑟𝑒𝑠𝑒𝑡</m:t>
                        </m:r>
                      </m:sub>
                    </m:sSub>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𝑟𝑒𝑠𝑒𝑡</m:t>
                        </m:r>
                      </m:sub>
                    </m:sSub>
                    <m:r>
                      <a:rPr lang="en-US" b="0" i="1" smtClean="0">
                        <a:latin typeface="Cambria Math" panose="02040503050406030204" pitchFamily="18" charset="0"/>
                        <a:ea typeface="Cambria Math" panose="02040503050406030204" pitchFamily="18" charset="0"/>
                      </a:rPr>
                      <m:t>)</m:t>
                    </m:r>
                  </m:oMath>
                </a14:m>
                <a:r>
                  <a:rPr lang="en-US" dirty="0"/>
                  <a:t>                  (6)</a:t>
                </a:r>
              </a:p>
              <a:p>
                <a:pPr marL="0" indent="0">
                  <a:buNone/>
                </a:pPr>
                <a:r>
                  <a:rPr lang="en-US" dirty="0"/>
                  <a:t>Eqn 3 and 4 rewritten as follows, </a:t>
                </a:r>
              </a:p>
              <a:p>
                <a:pPr marL="0" indent="0" algn="ctr">
                  <a:buNone/>
                </a:pP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𝑑𝑣</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                               (7)</a:t>
                </a:r>
              </a:p>
              <a:p>
                <a:pPr marL="0" indent="0" algn="ctr">
                  <a:buNone/>
                </a:pP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𝑑𝑢</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𝑏𝑣</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(8)</a:t>
                </a:r>
              </a:p>
              <a:p>
                <a:pPr marL="0" indent="0" algn="ctr">
                  <a:buNone/>
                </a:pPr>
                <a:r>
                  <a:rPr lang="en-US" dirty="0"/>
                  <a:t>If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oMath>
                </a14:m>
                <a:r>
                  <a:rPr lang="en-US" dirty="0"/>
                  <a:t>, </a:t>
                </a:r>
                <a:r>
                  <a:rPr lang="en-US" dirty="0" err="1"/>
                  <a:t>a,b,c,d</a:t>
                </a:r>
                <a:r>
                  <a:rPr lang="en-US" dirty="0"/>
                  <a:t> are constants</a:t>
                </a:r>
              </a:p>
              <a:p>
                <a:pPr marL="0" indent="0">
                  <a:buNone/>
                </a:pPr>
                <a:endParaRPr lang="en-US" dirty="0"/>
              </a:p>
              <a:p>
                <a:pPr marL="0" indent="0">
                  <a:buNone/>
                </a:pPr>
                <a:endParaRPr lang="en-IN" dirty="0"/>
              </a:p>
            </p:txBody>
          </p:sp>
        </mc:Choice>
        <mc:Fallback>
          <p:sp>
            <p:nvSpPr>
              <p:cNvPr id="3" name="Content Placeholder 2">
                <a:extLst>
                  <a:ext uri="{FF2B5EF4-FFF2-40B4-BE49-F238E27FC236}">
                    <a16:creationId xmlns:a16="http://schemas.microsoft.com/office/drawing/2014/main" id="{838BE2A7-D336-49B3-ACBA-261E08B5F09C}"/>
                  </a:ext>
                </a:extLst>
              </p:cNvPr>
              <p:cNvSpPr>
                <a:spLocks noGrp="1" noRot="1" noChangeAspect="1" noMove="1" noResize="1" noEditPoints="1" noAdjustHandles="1" noChangeArrowheads="1" noChangeShapeType="1" noTextEdit="1"/>
              </p:cNvSpPr>
              <p:nvPr>
                <p:ph idx="1"/>
              </p:nvPr>
            </p:nvSpPr>
            <p:spPr>
              <a:xfrm>
                <a:off x="838200" y="753979"/>
                <a:ext cx="10515600" cy="5422984"/>
              </a:xfrm>
              <a:blipFill>
                <a:blip r:embed="rId2"/>
                <a:stretch>
                  <a:fillRect l="-1217" t="-1912"/>
                </a:stretch>
              </a:blipFill>
            </p:spPr>
            <p:txBody>
              <a:bodyPr/>
              <a:lstStyle/>
              <a:p>
                <a:r>
                  <a:rPr lang="en-IN">
                    <a:noFill/>
                  </a:rPr>
                  <a:t> </a:t>
                </a:r>
              </a:p>
            </p:txBody>
          </p:sp>
        </mc:Fallback>
      </mc:AlternateContent>
    </p:spTree>
    <p:extLst>
      <p:ext uri="{BB962C8B-B14F-4D97-AF65-F5344CB8AC3E}">
        <p14:creationId xmlns:p14="http://schemas.microsoft.com/office/powerpoint/2010/main" val="114588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16C-558E-42B8-9785-E893C4F816D9}"/>
              </a:ext>
            </a:extLst>
          </p:cNvPr>
          <p:cNvSpPr>
            <a:spLocks noGrp="1"/>
          </p:cNvSpPr>
          <p:nvPr>
            <p:ph type="title"/>
          </p:nvPr>
        </p:nvSpPr>
        <p:spPr/>
        <p:txBody>
          <a:bodyPr>
            <a:normAutofit/>
          </a:bodyPr>
          <a:lstStyle/>
          <a:p>
            <a:pPr algn="ctr"/>
            <a:r>
              <a:rPr lang="en-US" sz="3000" b="1" dirty="0"/>
              <a:t>Quadratic Integrate and fire neuron</a:t>
            </a:r>
            <a:endParaRPr lang="en-IN" sz="30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C48642-430F-420C-8425-C2A4D29A5B67}"/>
                  </a:ext>
                </a:extLst>
              </p:cNvPr>
              <p:cNvSpPr>
                <a:spLocks noGrp="1"/>
              </p:cNvSpPr>
              <p:nvPr>
                <p:ph idx="1"/>
              </p:nvPr>
            </p:nvSpPr>
            <p:spPr/>
            <p:txBody>
              <a:bodyPr/>
              <a:lstStyle/>
              <a:p>
                <a:r>
                  <a:rPr lang="en-US" dirty="0"/>
                  <a:t>Simpler, one-dimensional version of the </a:t>
                </a:r>
                <a:r>
                  <a:rPr lang="en-US" dirty="0" err="1"/>
                  <a:t>Izhikevich</a:t>
                </a:r>
                <a:r>
                  <a:rPr lang="en-US" dirty="0"/>
                  <a:t> model (described above)</a:t>
                </a:r>
              </a:p>
              <a:p>
                <a:r>
                  <a:rPr lang="en-US" dirty="0"/>
                  <a:t>Consists only of membrane voltage dynamics with quadratic non-linearity</a:t>
                </a:r>
              </a:p>
              <a:p>
                <a:pPr marL="0" indent="0" algn="ctr">
                  <a:buNone/>
                </a:pPr>
                <a:r>
                  <a:rPr lang="en-IN" dirty="0"/>
                  <a:t>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oMath>
                </a14:m>
                <a:r>
                  <a:rPr lang="en-IN" dirty="0"/>
                  <a:t>                            (9)</a:t>
                </a:r>
              </a:p>
              <a:p>
                <a:pPr marL="0" indent="0" algn="ctr">
                  <a:buNone/>
                </a:pPr>
                <a:r>
                  <a:rPr lang="en-IN" dirty="0"/>
                  <a:t>                            If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𝑝𝑒𝑎𝑘</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𝑟𝑒𝑠𝑒𝑡</m:t>
                        </m:r>
                      </m:sub>
                    </m:sSub>
                  </m:oMath>
                </a14:m>
                <a:r>
                  <a:rPr lang="en-IN" dirty="0"/>
                  <a:t>                 (10)</a:t>
                </a:r>
              </a:p>
            </p:txBody>
          </p:sp>
        </mc:Choice>
        <mc:Fallback>
          <p:sp>
            <p:nvSpPr>
              <p:cNvPr id="3" name="Content Placeholder 2">
                <a:extLst>
                  <a:ext uri="{FF2B5EF4-FFF2-40B4-BE49-F238E27FC236}">
                    <a16:creationId xmlns:a16="http://schemas.microsoft.com/office/drawing/2014/main" id="{A6C48642-430F-420C-8425-C2A4D29A5B6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99977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7278BD-4116-4C45-BDAA-44E8F29346F2}"/>
                  </a:ext>
                </a:extLst>
              </p:cNvPr>
              <p:cNvSpPr>
                <a:spLocks noGrp="1"/>
              </p:cNvSpPr>
              <p:nvPr>
                <p:ph idx="1"/>
              </p:nvPr>
            </p:nvSpPr>
            <p:spPr>
              <a:xfrm>
                <a:off x="838200" y="1507957"/>
                <a:ext cx="10515600" cy="4669005"/>
              </a:xfrm>
            </p:spPr>
            <p:txBody>
              <a:bodyPr/>
              <a:lstStyle/>
              <a:p>
                <a:r>
                  <a:rPr lang="en-US" dirty="0"/>
                  <a:t>If I&lt;0,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r>
                      <a:rPr lang="en-US" b="0" i="1" smtClean="0">
                        <a:latin typeface="Cambria Math" panose="02040503050406030204" pitchFamily="18" charset="0"/>
                      </a:rPr>
                      <m:t>=0</m:t>
                    </m:r>
                  </m:oMath>
                </a14:m>
                <a:r>
                  <a:rPr lang="en-IN" dirty="0"/>
                  <a:t> at two values,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e>
                    </m:rad>
                  </m:oMath>
                </a14:m>
                <a:endParaRPr lang="en-IN" dirty="0"/>
              </a:p>
              <a:p>
                <a:r>
                  <a:rPr lang="en-IN" dirty="0"/>
                  <a:t>These roots can be termed as,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𝑡h𝑟𝑒𝑠h𝑜𝑙𝑑</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m:t>
                        </m:r>
                        <m:r>
                          <a:rPr lang="en-US" b="0" i="1" smtClean="0">
                            <a:latin typeface="Cambria Math" panose="02040503050406030204" pitchFamily="18" charset="0"/>
                          </a:rPr>
                          <m:t>𝐼</m:t>
                        </m:r>
                      </m:e>
                    </m:rad>
                  </m:oMath>
                </a14:m>
                <a:r>
                  <a:rPr lang="en-IN" dirty="0"/>
                  <a:t> and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r>
                      <a:rPr lang="en-US" b="0" i="1" smtClean="0">
                        <a:latin typeface="Cambria Math" panose="02040503050406030204" pitchFamily="18" charset="0"/>
                      </a:rPr>
                      <m:t>=</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m:t>
                        </m:r>
                        <m:r>
                          <a:rPr lang="en-US" b="0" i="1" smtClean="0">
                            <a:latin typeface="Cambria Math" panose="02040503050406030204" pitchFamily="18" charset="0"/>
                          </a:rPr>
                          <m:t>𝐼</m:t>
                        </m:r>
                      </m:e>
                    </m:rad>
                  </m:oMath>
                </a14:m>
                <a:endParaRPr lang="en-IN" dirty="0"/>
              </a:p>
              <a:p>
                <a:r>
                  <a:rPr lang="en-IN" dirty="0"/>
                  <a:t>For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&gt;</m:t>
                    </m:r>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𝑡h𝑟𝑒𝑠h𝑜𝑙𝑑</m:t>
                        </m:r>
                      </m:sub>
                    </m:sSub>
                  </m:oMath>
                </a14:m>
                <a:r>
                  <a:rPr lang="en-IN"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r>
                      <a:rPr lang="en-US" b="0" i="1" smtClean="0">
                        <a:latin typeface="Cambria Math" panose="02040503050406030204" pitchFamily="18" charset="0"/>
                      </a:rPr>
                      <m:t>&gt;</m:t>
                    </m:r>
                    <m:r>
                      <a:rPr lang="en-US" b="0" i="1" smtClean="0">
                        <a:latin typeface="Cambria Math" panose="02040503050406030204" pitchFamily="18" charset="0"/>
                      </a:rPr>
                      <m:t>0</m:t>
                    </m:r>
                  </m:oMath>
                </a14:m>
                <a:r>
                  <a:rPr lang="en-IN" dirty="0"/>
                  <a:t>. Therefore, V increases indefinitely</a:t>
                </a:r>
              </a:p>
              <a:p>
                <a:r>
                  <a:rPr lang="en-IN" dirty="0"/>
                  <a:t>For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r>
                      <a:rPr lang="en-US" b="0" i="1" smtClean="0">
                        <a:latin typeface="Cambria Math" panose="02040503050406030204" pitchFamily="18" charset="0"/>
                      </a:rPr>
                      <m:t>&lt;</m:t>
                    </m:r>
                    <m:r>
                      <a:rPr lang="en-US" b="0" i="1" smtClean="0">
                        <a:latin typeface="Cambria Math" panose="02040503050406030204" pitchFamily="18" charset="0"/>
                      </a:rPr>
                      <m:t>𝑉</m:t>
                    </m:r>
                    <m:r>
                      <a:rPr lang="en-US" b="0" i="1" smtClean="0">
                        <a:latin typeface="Cambria Math" panose="02040503050406030204" pitchFamily="18" charset="0"/>
                      </a:rPr>
                      <m:t>&lt;</m:t>
                    </m:r>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𝑡h𝑟𝑒𝑠h𝑜𝑙𝑑</m:t>
                        </m:r>
                      </m:sub>
                    </m:sSub>
                  </m:oMath>
                </a14:m>
                <a:r>
                  <a:rPr lang="en-IN"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r>
                      <a:rPr lang="en-US" b="0" i="1" smtClean="0">
                        <a:latin typeface="Cambria Math" panose="02040503050406030204" pitchFamily="18" charset="0"/>
                      </a:rPr>
                      <m:t>&lt;</m:t>
                    </m:r>
                    <m:r>
                      <a:rPr lang="en-US" b="0" i="1" smtClean="0">
                        <a:latin typeface="Cambria Math" panose="02040503050406030204" pitchFamily="18" charset="0"/>
                      </a:rPr>
                      <m:t>0</m:t>
                    </m:r>
                  </m:oMath>
                </a14:m>
                <a:r>
                  <a:rPr lang="en-IN" dirty="0"/>
                  <a:t>, V decreases towards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oMath>
                </a14:m>
                <a:r>
                  <a:rPr lang="en-IN" dirty="0"/>
                  <a:t>. </a:t>
                </a:r>
                <a14:m>
                  <m:oMath xmlns:m="http://schemas.openxmlformats.org/officeDocument/2006/math">
                    <m:r>
                      <m:rPr>
                        <m:sty m:val="p"/>
                      </m:rPr>
                      <a:rPr lang="en-US" b="0" i="0" smtClean="0">
                        <a:latin typeface="Cambria Math" panose="02040503050406030204" pitchFamily="18" charset="0"/>
                      </a:rPr>
                      <m:t>V</m:t>
                    </m:r>
                    <m:r>
                      <a:rPr lang="en-US" b="0" i="0" smtClean="0">
                        <a:latin typeface="Cambria Math" panose="02040503050406030204" pitchFamily="18" charset="0"/>
                      </a:rPr>
                      <m:t>=</m:t>
                    </m:r>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𝑡h𝑟𝑒𝑠h𝑜𝑙𝑑</m:t>
                        </m:r>
                      </m:sub>
                    </m:sSub>
                  </m:oMath>
                </a14:m>
                <a:r>
                  <a:rPr lang="en-IN" dirty="0"/>
                  <a:t> is an unstable state</a:t>
                </a:r>
              </a:p>
              <a:p>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oMath>
                </a14:m>
                <a:r>
                  <a:rPr lang="en-IN" dirty="0"/>
                  <a:t>&gt;V,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r>
                      <a:rPr lang="en-US" b="0" i="1" smtClean="0">
                        <a:latin typeface="Cambria Math" panose="02040503050406030204" pitchFamily="18" charset="0"/>
                      </a:rPr>
                      <m:t>&gt;0</m:t>
                    </m:r>
                  </m:oMath>
                </a14:m>
                <a:r>
                  <a:rPr lang="en-IN" dirty="0"/>
                  <a:t>, V increases towards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oMath>
                </a14:m>
                <a:r>
                  <a:rPr lang="en-IN" dirty="0"/>
                  <a:t>, hence V =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oMath>
                </a14:m>
                <a:r>
                  <a:rPr lang="en-IN" dirty="0"/>
                  <a:t> is a stable state</a:t>
                </a:r>
              </a:p>
            </p:txBody>
          </p:sp>
        </mc:Choice>
        <mc:Fallback>
          <p:sp>
            <p:nvSpPr>
              <p:cNvPr id="3" name="Content Placeholder 2">
                <a:extLst>
                  <a:ext uri="{FF2B5EF4-FFF2-40B4-BE49-F238E27FC236}">
                    <a16:creationId xmlns:a16="http://schemas.microsoft.com/office/drawing/2014/main" id="{F27278BD-4116-4C45-BDAA-44E8F29346F2}"/>
                  </a:ext>
                </a:extLst>
              </p:cNvPr>
              <p:cNvSpPr>
                <a:spLocks noGrp="1" noRot="1" noChangeAspect="1" noMove="1" noResize="1" noEditPoints="1" noAdjustHandles="1" noChangeArrowheads="1" noChangeShapeType="1" noTextEdit="1"/>
              </p:cNvSpPr>
              <p:nvPr>
                <p:ph idx="1"/>
              </p:nvPr>
            </p:nvSpPr>
            <p:spPr>
              <a:xfrm>
                <a:off x="838200" y="1507957"/>
                <a:ext cx="10515600" cy="4669005"/>
              </a:xfrm>
              <a:blipFill>
                <a:blip r:embed="rId2"/>
                <a:stretch>
                  <a:fillRect l="-1043" t="-1305"/>
                </a:stretch>
              </a:blipFill>
            </p:spPr>
            <p:txBody>
              <a:bodyPr/>
              <a:lstStyle/>
              <a:p>
                <a:r>
                  <a:rPr lang="en-IN">
                    <a:noFill/>
                  </a:rPr>
                  <a:t> </a:t>
                </a:r>
              </a:p>
            </p:txBody>
          </p:sp>
        </mc:Fallback>
      </mc:AlternateContent>
    </p:spTree>
    <p:extLst>
      <p:ext uri="{BB962C8B-B14F-4D97-AF65-F5344CB8AC3E}">
        <p14:creationId xmlns:p14="http://schemas.microsoft.com/office/powerpoint/2010/main" val="383802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F0CEDE-3BE0-42B1-A1D3-90F9E4E41F9B}"/>
                  </a:ext>
                </a:extLst>
              </p:cNvPr>
              <p:cNvSpPr>
                <a:spLocks noGrp="1"/>
              </p:cNvSpPr>
              <p:nvPr>
                <p:ph idx="1"/>
              </p:nvPr>
            </p:nvSpPr>
            <p:spPr>
              <a:xfrm>
                <a:off x="838200" y="802105"/>
                <a:ext cx="10515600" cy="5374858"/>
              </a:xfrm>
            </p:spPr>
            <p:txBody>
              <a:bodyPr/>
              <a:lstStyle/>
              <a:p>
                <a:r>
                  <a:rPr lang="en-US" b="1" dirty="0"/>
                  <a:t>Case 1:</a:t>
                </a:r>
              </a:p>
              <a:p>
                <a:pPr marL="0" indent="0">
                  <a:buNone/>
                </a:pPr>
                <a:r>
                  <a:rPr lang="en-IN" dirty="0"/>
                  <a:t>	If I&lt;0,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𝑡h𝑟𝑒𝑠h𝑜𝑙𝑑</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m:t>
                        </m:r>
                        <m:r>
                          <a:rPr lang="en-US" b="0" i="1" smtClean="0">
                            <a:latin typeface="Cambria Math" panose="02040503050406030204" pitchFamily="18" charset="0"/>
                          </a:rPr>
                          <m:t>𝐼</m:t>
                        </m:r>
                      </m:e>
                    </m:rad>
                  </m:oMath>
                </a14:m>
                <a:r>
                  <a:rPr lang="en-IN" dirty="0"/>
                  <a:t> and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r>
                      <a:rPr lang="en-US" b="0" i="1" smtClean="0">
                        <a:latin typeface="Cambria Math" panose="02040503050406030204" pitchFamily="18" charset="0"/>
                      </a:rPr>
                      <m:t>=</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m:t>
                        </m:r>
                        <m:r>
                          <a:rPr lang="en-US" b="0" i="1" smtClean="0">
                            <a:latin typeface="Cambria Math" panose="02040503050406030204" pitchFamily="18" charset="0"/>
                          </a:rPr>
                          <m:t>𝐼</m:t>
                        </m:r>
                      </m:e>
                    </m:rad>
                  </m:oMath>
                </a14:m>
                <a:r>
                  <a:rPr lang="en-IN" dirty="0"/>
                  <a:t> are real numbers</a:t>
                </a:r>
              </a:p>
              <a:p>
                <a:pPr marL="0" indent="0">
                  <a:buNone/>
                </a:pPr>
                <a:r>
                  <a:rPr lang="en-IN" dirty="0"/>
                  <a:t>	If </a:t>
                </a:r>
                <a14:m>
                  <m:oMath xmlns:m="http://schemas.openxmlformats.org/officeDocument/2006/math">
                    <m:r>
                      <m:rPr>
                        <m:sty m:val="p"/>
                      </m:rPr>
                      <a:rPr lang="en-US" b="0" i="0" smtClean="0">
                        <a:latin typeface="Cambria Math" panose="02040503050406030204" pitchFamily="18" charset="0"/>
                      </a:rPr>
                      <m:t>V</m:t>
                    </m:r>
                    <m:d>
                      <m:dPr>
                        <m:ctrlPr>
                          <a:rPr lang="en-US" b="0" i="0" smtClean="0">
                            <a:latin typeface="Cambria Math" panose="02040503050406030204" pitchFamily="18" charset="0"/>
                          </a:rPr>
                        </m:ctrlPr>
                      </m:dPr>
                      <m:e>
                        <m:r>
                          <a:rPr lang="en-US" b="0" i="0" smtClean="0">
                            <a:latin typeface="Cambria Math" panose="02040503050406030204" pitchFamily="18" charset="0"/>
                          </a:rPr>
                          <m:t>0</m:t>
                        </m:r>
                      </m:e>
                    </m:d>
                    <m:r>
                      <a:rPr lang="en-US" b="0" i="0" smtClean="0">
                        <a:latin typeface="Cambria Math" panose="02040503050406030204" pitchFamily="18" charset="0"/>
                      </a:rPr>
                      <m:t>&lt;</m:t>
                    </m:r>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𝑡h𝑟𝑒𝑠h𝑜𝑙𝑑</m:t>
                        </m:r>
                      </m:sub>
                    </m:sSub>
                  </m:oMath>
                </a14:m>
                <a:r>
                  <a:rPr lang="en-IN" dirty="0"/>
                  <a:t>, V approaches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oMath>
                </a14:m>
                <a:r>
                  <a:rPr lang="en-IN" dirty="0"/>
                  <a:t> and remains there forever</a:t>
                </a:r>
              </a:p>
              <a:p>
                <a:pPr marL="0" indent="0">
                  <a:buNone/>
                </a:pPr>
                <a:r>
                  <a:rPr lang="en-IN" dirty="0"/>
                  <a:t>	 If </a:t>
                </a:r>
                <a14:m>
                  <m:oMath xmlns:m="http://schemas.openxmlformats.org/officeDocument/2006/math">
                    <m:r>
                      <m:rPr>
                        <m:sty m:val="p"/>
                      </m:rPr>
                      <a:rPr lang="en-US" b="0" i="0" smtClean="0">
                        <a:latin typeface="Cambria Math" panose="02040503050406030204" pitchFamily="18" charset="0"/>
                      </a:rPr>
                      <m:t>V</m:t>
                    </m:r>
                    <m:d>
                      <m:dPr>
                        <m:ctrlPr>
                          <a:rPr lang="en-US" b="0" i="1" smtClean="0">
                            <a:latin typeface="Cambria Math" panose="02040503050406030204" pitchFamily="18" charset="0"/>
                          </a:rPr>
                        </m:ctrlPr>
                      </m:dPr>
                      <m:e>
                        <m:r>
                          <a:rPr lang="en-US" b="0" i="0" smtClean="0">
                            <a:latin typeface="Cambria Math" panose="02040503050406030204" pitchFamily="18" charset="0"/>
                          </a:rPr>
                          <m:t>0</m:t>
                        </m:r>
                      </m:e>
                    </m:d>
                    <m:r>
                      <a:rPr lang="en-US" b="0" i="0" smtClean="0">
                        <a:latin typeface="Cambria Math" panose="02040503050406030204" pitchFamily="18" charset="0"/>
                      </a:rPr>
                      <m:t>&gt;</m:t>
                    </m:r>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𝑡h𝑟𝑒𝑠h𝑜𝑙𝑑</m:t>
                        </m:r>
                      </m:sub>
                    </m:sSub>
                  </m:oMath>
                </a14:m>
                <a:r>
                  <a:rPr lang="en-IN" dirty="0"/>
                  <a:t>, V grows indefinitely and unless clamped reaches infinity in a finite time</a:t>
                </a:r>
              </a:p>
              <a:p>
                <a:pPr marL="0" indent="0">
                  <a:buNone/>
                </a:pPr>
                <a:r>
                  <a:rPr lang="en-IN" dirty="0"/>
                  <a:t>	Reset condition of </a:t>
                </a:r>
                <a:r>
                  <a:rPr lang="en-IN" dirty="0" err="1"/>
                  <a:t>eqn</a:t>
                </a:r>
                <a:r>
                  <a:rPr lang="en-IN" dirty="0"/>
                  <a:t> 10, prevents runaway of V and resets it to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𝑟𝑒𝑠𝑒𝑡</m:t>
                        </m:r>
                      </m:sub>
                    </m:sSub>
                  </m:oMath>
                </a14:m>
                <a:r>
                  <a:rPr lang="en-IN" dirty="0"/>
                  <a:t> as soon as V reaches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𝑝𝑒𝑎𝑘</m:t>
                        </m:r>
                      </m:sub>
                    </m:sSub>
                  </m:oMath>
                </a14:m>
                <a:endParaRPr lang="en-US" b="0" dirty="0"/>
              </a:p>
              <a:p>
                <a:pPr marL="0" indent="0">
                  <a:buNone/>
                </a:pPr>
                <a:r>
                  <a:rPr lang="en-IN" dirty="0"/>
                  <a:t>	</a:t>
                </a:r>
                <a:r>
                  <a:rPr lang="en-US" b="0" dirty="0"/>
                  <a:t>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𝑟𝑒𝑠𝑒𝑡</m:t>
                        </m:r>
                      </m:sub>
                    </m:sSub>
                    <m:r>
                      <a:rPr lang="en-US" b="0" i="0" smtClean="0">
                        <a:latin typeface="Cambria Math" panose="02040503050406030204" pitchFamily="18" charset="0"/>
                      </a:rPr>
                      <m:t>&lt;</m:t>
                    </m:r>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oMath>
                </a14:m>
                <a:r>
                  <a:rPr lang="en-IN" dirty="0"/>
                  <a:t>, V tends to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𝑟𝑒𝑠𝑡</m:t>
                        </m:r>
                      </m:sub>
                    </m:sSub>
                  </m:oMath>
                </a14:m>
                <a:r>
                  <a:rPr lang="en-IN" dirty="0"/>
                  <a:t> and settles there</a:t>
                </a:r>
              </a:p>
            </p:txBody>
          </p:sp>
        </mc:Choice>
        <mc:Fallback>
          <p:sp>
            <p:nvSpPr>
              <p:cNvPr id="3" name="Content Placeholder 2">
                <a:extLst>
                  <a:ext uri="{FF2B5EF4-FFF2-40B4-BE49-F238E27FC236}">
                    <a16:creationId xmlns:a16="http://schemas.microsoft.com/office/drawing/2014/main" id="{70F0CEDE-3BE0-42B1-A1D3-90F9E4E41F9B}"/>
                  </a:ext>
                </a:extLst>
              </p:cNvPr>
              <p:cNvSpPr>
                <a:spLocks noGrp="1" noRot="1" noChangeAspect="1" noMove="1" noResize="1" noEditPoints="1" noAdjustHandles="1" noChangeArrowheads="1" noChangeShapeType="1" noTextEdit="1"/>
              </p:cNvSpPr>
              <p:nvPr>
                <p:ph idx="1"/>
              </p:nvPr>
            </p:nvSpPr>
            <p:spPr>
              <a:xfrm>
                <a:off x="838200" y="802105"/>
                <a:ext cx="10515600" cy="5374858"/>
              </a:xfrm>
              <a:blipFill>
                <a:blip r:embed="rId2"/>
                <a:stretch>
                  <a:fillRect l="-1217" t="-1930" r="-348"/>
                </a:stretch>
              </a:blipFill>
            </p:spPr>
            <p:txBody>
              <a:bodyPr/>
              <a:lstStyle/>
              <a:p>
                <a:r>
                  <a:rPr lang="en-IN">
                    <a:noFill/>
                  </a:rPr>
                  <a:t> </a:t>
                </a:r>
              </a:p>
            </p:txBody>
          </p:sp>
        </mc:Fallback>
      </mc:AlternateContent>
    </p:spTree>
    <p:extLst>
      <p:ext uri="{BB962C8B-B14F-4D97-AF65-F5344CB8AC3E}">
        <p14:creationId xmlns:p14="http://schemas.microsoft.com/office/powerpoint/2010/main" val="375528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7BA2E49-0464-40A0-A383-F219348D0022}"/>
              </a:ext>
            </a:extLst>
          </p:cNvPr>
          <p:cNvGrpSpPr/>
          <p:nvPr/>
        </p:nvGrpSpPr>
        <p:grpSpPr>
          <a:xfrm>
            <a:off x="1956656" y="976488"/>
            <a:ext cx="8278688" cy="3675687"/>
            <a:chOff x="2999874" y="2013284"/>
            <a:chExt cx="5151438" cy="1935163"/>
          </a:xfrm>
        </p:grpSpPr>
        <p:pic>
          <p:nvPicPr>
            <p:cNvPr id="2050" name="Picture 3" descr="nulc1.png">
              <a:extLst>
                <a:ext uri="{FF2B5EF4-FFF2-40B4-BE49-F238E27FC236}">
                  <a16:creationId xmlns:a16="http://schemas.microsoft.com/office/drawing/2014/main" id="{C6D9A97A-4172-4365-9574-D7600A4C9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874" y="2013284"/>
              <a:ext cx="2582863" cy="1935163"/>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4" descr="exci.png">
              <a:extLst>
                <a:ext uri="{FF2B5EF4-FFF2-40B4-BE49-F238E27FC236}">
                  <a16:creationId xmlns:a16="http://schemas.microsoft.com/office/drawing/2014/main" id="{68BDF813-350B-42A4-BCF9-940F116AF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737" y="2021222"/>
              <a:ext cx="2568575" cy="192722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A1791715-A2CB-4ECF-9097-7E2D2042FE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6BF4E591-AB61-48EB-B88D-E5C9AF0C4CF7}"/>
              </a:ext>
            </a:extLst>
          </p:cNvPr>
          <p:cNvSpPr>
            <a:spLocks noChangeArrowheads="1"/>
          </p:cNvSpPr>
          <p:nvPr/>
        </p:nvSpPr>
        <p:spPr bwMode="auto">
          <a:xfrm>
            <a:off x="0" y="23923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38EE0D-B45A-4F1E-94E6-6A82F2136FFE}"/>
              </a:ext>
            </a:extLst>
          </p:cNvPr>
          <p:cNvSpPr txBox="1"/>
          <p:nvPr/>
        </p:nvSpPr>
        <p:spPr>
          <a:xfrm>
            <a:off x="1130848" y="5345086"/>
            <a:ext cx="9930304" cy="707886"/>
          </a:xfrm>
          <a:prstGeom prst="rect">
            <a:avLst/>
          </a:prstGeom>
          <a:noFill/>
        </p:spPr>
        <p:txBody>
          <a:bodyPr wrap="square" rtlCol="0">
            <a:spAutoFit/>
          </a:bodyPr>
          <a:lstStyle/>
          <a:p>
            <a:r>
              <a:rPr lang="en-US" sz="2000" b="1" dirty="0">
                <a:effectLst/>
                <a:latin typeface="Times New Roman" panose="02020603050405020304" pitchFamily="18" charset="0"/>
                <a:ea typeface="Times New Roman" panose="02020603050405020304" pitchFamily="18" charset="0"/>
              </a:rPr>
              <a:t>Figure 5.4.1.1:</a:t>
            </a:r>
            <a:r>
              <a:rPr lang="en-US" sz="2000" dirty="0">
                <a:effectLst/>
                <a:latin typeface="Times New Roman" panose="02020603050405020304" pitchFamily="18" charset="0"/>
                <a:ea typeface="Times New Roman" panose="02020603050405020304" pitchFamily="18" charset="0"/>
              </a:rPr>
              <a:t> a) Reset condition b) Voltage simulation at I = 5; </a:t>
            </a:r>
            <a:r>
              <a:rPr lang="en-US" sz="2000" dirty="0" err="1">
                <a:effectLst/>
                <a:latin typeface="Times New Roman" panose="02020603050405020304" pitchFamily="18" charset="0"/>
                <a:ea typeface="Times New Roman" panose="02020603050405020304" pitchFamily="18" charset="0"/>
              </a:rPr>
              <a:t>v</a:t>
            </a:r>
            <a:r>
              <a:rPr lang="en-US" sz="2000" baseline="-25000" dirty="0" err="1">
                <a:effectLst/>
                <a:latin typeface="Times New Roman" panose="02020603050405020304" pitchFamily="18" charset="0"/>
                <a:ea typeface="Times New Roman" panose="02020603050405020304" pitchFamily="18" charset="0"/>
              </a:rPr>
              <a:t>o</a:t>
            </a:r>
            <a:r>
              <a:rPr lang="en-US" sz="2000" baseline="-25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3; </a:t>
            </a:r>
            <a:r>
              <a:rPr lang="en-US" sz="2000" dirty="0" err="1">
                <a:effectLst/>
                <a:latin typeface="Times New Roman" panose="02020603050405020304" pitchFamily="18" charset="0"/>
                <a:ea typeface="Times New Roman" panose="02020603050405020304" pitchFamily="18" charset="0"/>
              </a:rPr>
              <a:t>v</a:t>
            </a:r>
            <a:r>
              <a:rPr lang="en-US" sz="2000" baseline="-25000" dirty="0" err="1">
                <a:effectLst/>
                <a:latin typeface="Times New Roman" panose="02020603050405020304" pitchFamily="18" charset="0"/>
                <a:ea typeface="Times New Roman" panose="02020603050405020304" pitchFamily="18" charset="0"/>
              </a:rPr>
              <a:t>reset</a:t>
            </a:r>
            <a:r>
              <a:rPr lang="en-US" sz="2000" baseline="-25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-3; </a:t>
            </a:r>
            <a:r>
              <a:rPr lang="en-US" sz="2000" dirty="0" err="1">
                <a:effectLst/>
                <a:latin typeface="Times New Roman" panose="02020603050405020304" pitchFamily="18" charset="0"/>
                <a:ea typeface="Times New Roman" panose="02020603050405020304" pitchFamily="18" charset="0"/>
              </a:rPr>
              <a:t>v</a:t>
            </a:r>
            <a:r>
              <a:rPr lang="en-US" sz="2000" baseline="-25000" dirty="0" err="1">
                <a:effectLst/>
                <a:latin typeface="Times New Roman" panose="02020603050405020304" pitchFamily="18" charset="0"/>
                <a:ea typeface="Times New Roman" panose="02020603050405020304" pitchFamily="18" charset="0"/>
              </a:rPr>
              <a:t>threshold</a:t>
            </a:r>
            <a:r>
              <a:rPr lang="en-US" sz="2000" baseline="-25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20;</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3584896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1655</Words>
  <Application>Microsoft Office PowerPoint</Application>
  <PresentationFormat>Widescreen</PresentationFormat>
  <Paragraphs>121</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Times New Roman</vt:lpstr>
      <vt:lpstr>Office Theme</vt:lpstr>
      <vt:lpstr>Equation.DSMT4</vt:lpstr>
      <vt:lpstr>PowerPoint Presentation</vt:lpstr>
      <vt:lpstr>A simplified 2-dimensional model</vt:lpstr>
      <vt:lpstr>PowerPoint Presentation</vt:lpstr>
      <vt:lpstr>PowerPoint Presentation</vt:lpstr>
      <vt:lpstr>PowerPoint Presentation</vt:lpstr>
      <vt:lpstr>Quadratic Integrate and fire neuron</vt:lpstr>
      <vt:lpstr>PowerPoint Presentation</vt:lpstr>
      <vt:lpstr>PowerPoint Presentation</vt:lpstr>
      <vt:lpstr>PowerPoint Presentation</vt:lpstr>
      <vt:lpstr>PowerPoint Presentation</vt:lpstr>
      <vt:lpstr>PowerPoint Presentation</vt:lpstr>
      <vt:lpstr>Leaky Integrate and Fire neuron</vt:lpstr>
      <vt:lpstr>PowerPoint Presentation</vt:lpstr>
      <vt:lpstr>PowerPoint Presentation</vt:lpstr>
      <vt:lpstr>PowerPoint Presentation</vt:lpstr>
      <vt:lpstr>Binary Neuron Models</vt:lpstr>
      <vt:lpstr>Dynamic Binary Neuron Model</vt:lpstr>
      <vt:lpstr>PowerPoint Presentation</vt:lpstr>
      <vt:lpstr>PowerPoint Presentation</vt:lpstr>
      <vt:lpstr>Static Binary Neuron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Sundari</dc:creator>
  <cp:lastModifiedBy>Sundari</cp:lastModifiedBy>
  <cp:revision>27</cp:revision>
  <dcterms:created xsi:type="dcterms:W3CDTF">2020-10-12T07:26:40Z</dcterms:created>
  <dcterms:modified xsi:type="dcterms:W3CDTF">2020-10-12T10:53:31Z</dcterms:modified>
</cp:coreProperties>
</file>