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0" r:id="rId24"/>
    <p:sldId id="280" r:id="rId25"/>
    <p:sldId id="281" r:id="rId26"/>
    <p:sldId id="29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6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e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1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508-64D2-4295-8AF3-3D546CC96C2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F4F-ECCD-4E5A-9CFB-B10D540C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508-64D2-4295-8AF3-3D546CC96C2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F4F-ECCD-4E5A-9CFB-B10D540C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508-64D2-4295-8AF3-3D546CC96C2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F4F-ECCD-4E5A-9CFB-B10D540C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508-64D2-4295-8AF3-3D546CC96C2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F4F-ECCD-4E5A-9CFB-B10D540C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508-64D2-4295-8AF3-3D546CC96C2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F4F-ECCD-4E5A-9CFB-B10D540C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508-64D2-4295-8AF3-3D546CC96C2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F4F-ECCD-4E5A-9CFB-B10D540C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508-64D2-4295-8AF3-3D546CC96C2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F4F-ECCD-4E5A-9CFB-B10D540C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508-64D2-4295-8AF3-3D546CC96C2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F4F-ECCD-4E5A-9CFB-B10D540C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508-64D2-4295-8AF3-3D546CC96C2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F4F-ECCD-4E5A-9CFB-B10D540C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508-64D2-4295-8AF3-3D546CC96C2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F4F-ECCD-4E5A-9CFB-B10D540C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508-64D2-4295-8AF3-3D546CC96C2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DF4F-ECCD-4E5A-9CFB-B10D540C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5508-64D2-4295-8AF3-3D546CC96C2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DF4F-ECCD-4E5A-9CFB-B10D540CC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package" Target="../embeddings/Microsoft_Office_Word_Document1.docx"/><Relationship Id="rId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8.bin"/><Relationship Id="rId4" Type="http://schemas.openxmlformats.org/officeDocument/2006/relationships/package" Target="../embeddings/Microsoft_Office_Word_Document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9.bin"/><Relationship Id="rId4" Type="http://schemas.openxmlformats.org/officeDocument/2006/relationships/package" Target="../embeddings/Microsoft_Office_Word_Document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package" Target="../embeddings/Microsoft_Office_Word_Document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6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6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neuron model:</a:t>
            </a:r>
            <a:br>
              <a:rPr lang="en-US" dirty="0"/>
            </a:br>
            <a:r>
              <a:rPr lang="en-US" dirty="0" err="1" smtClean="0"/>
              <a:t>Hebbian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the </a:t>
            </a:r>
            <a:r>
              <a:rPr lang="en-US" sz="2400" dirty="0" err="1" smtClean="0"/>
              <a:t>eigenvalues</a:t>
            </a:r>
            <a:r>
              <a:rPr lang="en-US" sz="2400" dirty="0" smtClean="0"/>
              <a:t> of R be ordered such that,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now impose the unit norm constraint on x as follows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maximum of the above function can be found by solving the following differential equations,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There are (n-1) such equations corresponding to (n-1) components,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2,…n.</a:t>
            </a:r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066800" y="838200"/>
          <a:ext cx="1600200" cy="342900"/>
        </p:xfrm>
        <a:graphic>
          <a:graphicData uri="http://schemas.openxmlformats.org/presentationml/2006/ole">
            <p:oleObj spid="_x0000_s25601" r:id="rId3" imgW="1066800" imgH="228600" progId="">
              <p:embed/>
            </p:oleObj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066800" y="1371600"/>
          <a:ext cx="1581150" cy="638175"/>
        </p:xfrm>
        <a:graphic>
          <a:graphicData uri="http://schemas.openxmlformats.org/presentationml/2006/ole">
            <p:oleObj spid="_x0000_s25603" r:id="rId4" imgW="1054100" imgH="431800" progId="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524000" y="2590800"/>
          <a:ext cx="1238250" cy="638175"/>
        </p:xfrm>
        <a:graphic>
          <a:graphicData uri="http://schemas.openxmlformats.org/presentationml/2006/ole">
            <p:oleObj spid="_x0000_s25606" r:id="rId5" imgW="825500" imgH="431800" progId="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524000" y="3276600"/>
          <a:ext cx="2562225" cy="638175"/>
        </p:xfrm>
        <a:graphic>
          <a:graphicData uri="http://schemas.openxmlformats.org/presentationml/2006/ole">
            <p:oleObj spid="_x0000_s25605" r:id="rId6" imgW="1701800" imgH="431800" progId="">
              <p:embed/>
            </p:oleObj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733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524000" y="4724400"/>
          <a:ext cx="1485900" cy="581025"/>
        </p:xfrm>
        <a:graphic>
          <a:graphicData uri="http://schemas.openxmlformats.org/presentationml/2006/ole">
            <p:oleObj spid="_x0000_s25607" r:id="rId7" imgW="990170" imgH="393529" progId="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l-GR" sz="2400" dirty="0" smtClean="0"/>
              <a:t>λ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is the largest </a:t>
            </a:r>
            <a:r>
              <a:rPr lang="en-US" sz="2400" dirty="0" err="1" smtClean="0"/>
              <a:t>eigenvalue</a:t>
            </a:r>
            <a:r>
              <a:rPr lang="en-US" sz="2400" dirty="0" smtClean="0"/>
              <a:t>, in all the above differential equations, x</a:t>
            </a:r>
            <a:r>
              <a:rPr lang="en-US" sz="2400" baseline="-25000" dirty="0" smtClean="0"/>
              <a:t>i</a:t>
            </a:r>
            <a:r>
              <a:rPr lang="en-US" sz="2400" dirty="0" smtClean="0">
                <a:sym typeface="Wingdings"/>
              </a:rPr>
              <a:t></a:t>
            </a:r>
            <a:r>
              <a:rPr lang="en-US" sz="2400" dirty="0" smtClean="0"/>
              <a:t> 0, </a:t>
            </a:r>
            <a:r>
              <a:rPr lang="en-US" sz="2400" dirty="0" err="1" smtClean="0"/>
              <a:t>i</a:t>
            </a:r>
            <a:r>
              <a:rPr lang="en-US" sz="2400" dirty="0" smtClean="0"/>
              <a:t> = 2,…n. 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Since ||x|| = 1, the only remaining component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 1. Therefore the maximum of E(x) occurs when,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x = [1 0 0 …0].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Since w = </a:t>
            </a:r>
            <a:r>
              <a:rPr lang="en-US" sz="2400" dirty="0" err="1" smtClean="0"/>
              <a:t>Qx</a:t>
            </a:r>
            <a:r>
              <a:rPr lang="en-US" sz="2400" dirty="0" smtClean="0"/>
              <a:t>, we have, w = 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r>
              <a:rPr lang="en-US" sz="2400" dirty="0" smtClean="0"/>
              <a:t>Thus the weight vector of the linear neuron of </a:t>
            </a:r>
            <a:r>
              <a:rPr lang="en-US" sz="2400" dirty="0" err="1" smtClean="0"/>
              <a:t>eqn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converges to the eigenvector corresponding to the highest </a:t>
            </a:r>
            <a:r>
              <a:rPr lang="en-US" sz="2400" dirty="0" err="1" smtClean="0"/>
              <a:t>eigenvalue</a:t>
            </a:r>
            <a:r>
              <a:rPr lang="en-US" sz="2400" dirty="0" smtClean="0"/>
              <a:t> of E, when trained by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learning.</a:t>
            </a:r>
            <a:endParaRPr lang="en-IN" sz="2400" dirty="0" smtClean="0"/>
          </a:p>
          <a:p>
            <a:endParaRPr lang="en-US" sz="2400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990600" y="4572000"/>
          <a:ext cx="1145931" cy="323850"/>
        </p:xfrm>
        <a:graphic>
          <a:graphicData uri="http://schemas.openxmlformats.org/presentationml/2006/ole">
            <p:oleObj spid="_x0000_s24581" r:id="rId3" imgW="583693" imgH="164957" progId="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Oja’s</a:t>
            </a:r>
            <a:r>
              <a:rPr lang="en-US" dirty="0" smtClean="0"/>
              <a:t>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Under the action of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learning, weight vector of a linear neuron converged to the first eigenvector of R only when the weights are normalized as ||w||=1. </a:t>
            </a:r>
            <a:endParaRPr lang="en-IN" sz="2400" dirty="0" smtClean="0"/>
          </a:p>
          <a:p>
            <a:r>
              <a:rPr lang="en-US" sz="2400" dirty="0" smtClean="0"/>
              <a:t>But such a condition is artificial and not part of the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mechanism which is biologically motivated. Therefore, </a:t>
            </a:r>
            <a:r>
              <a:rPr lang="en-US" sz="2400" dirty="0" err="1" smtClean="0"/>
              <a:t>Oja</a:t>
            </a:r>
            <a:r>
              <a:rPr lang="en-US" sz="2400" dirty="0" smtClean="0"/>
              <a:t> (1982) proposed a modification of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mechanism in which the weight vector is automatically normalized without  explicitly an explicit step like,</a:t>
            </a:r>
            <a:endParaRPr lang="en-IN" sz="2400" dirty="0" smtClean="0"/>
          </a:p>
          <a:p>
            <a:r>
              <a:rPr lang="en-US" sz="2400" dirty="0" smtClean="0"/>
              <a:t>w </a:t>
            </a:r>
            <a:r>
              <a:rPr lang="en-US" sz="2400" dirty="0" smtClean="0">
                <a:sym typeface="Wingdings"/>
              </a:rPr>
              <a:t></a:t>
            </a:r>
            <a:r>
              <a:rPr lang="en-US" sz="2400" dirty="0" smtClean="0"/>
              <a:t> w/||w||</a:t>
            </a:r>
            <a:endParaRPr lang="en-IN" sz="2400" dirty="0" smtClean="0"/>
          </a:p>
          <a:p>
            <a:r>
              <a:rPr lang="en-US" sz="2400" dirty="0" smtClean="0"/>
              <a:t>The weight update according to </a:t>
            </a:r>
            <a:r>
              <a:rPr lang="en-US" sz="2400" dirty="0" err="1" smtClean="0"/>
              <a:t>Oja</a:t>
            </a:r>
            <a:r>
              <a:rPr lang="en-US" sz="2400" dirty="0" smtClean="0"/>
              <a:t> (1982) is as follows: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			</a:t>
            </a:r>
            <a:endParaRPr lang="en-IN" sz="2400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14400" y="5410200"/>
          <a:ext cx="2362200" cy="457200"/>
        </p:xfrm>
        <a:graphic>
          <a:graphicData uri="http://schemas.openxmlformats.org/presentationml/2006/ole">
            <p:oleObj spid="_x0000_s26628" r:id="rId3" imgW="118110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vector form, the update rule can be written as,</a:t>
            </a:r>
            <a:endParaRPr lang="en-IN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Let us prove that the above rule does the following:</a:t>
            </a:r>
            <a:endParaRPr lang="en-IN" sz="2400" dirty="0" smtClean="0"/>
          </a:p>
          <a:p>
            <a:pPr lvl="0"/>
            <a:r>
              <a:rPr lang="en-US" sz="2400" dirty="0" smtClean="0"/>
              <a:t>Maximizes </a:t>
            </a:r>
            <a:endParaRPr lang="en-IN" sz="2400" dirty="0" smtClean="0"/>
          </a:p>
          <a:p>
            <a:pPr lvl="0"/>
            <a:r>
              <a:rPr lang="en-US" sz="2400" dirty="0" smtClean="0"/>
              <a:t>||w|| = 1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Consider the average update in w for  the entire data set S, when the weight vector converges.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1066800" y="838200"/>
          <a:ext cx="2032000" cy="381000"/>
        </p:xfrm>
        <a:graphic>
          <a:graphicData uri="http://schemas.openxmlformats.org/presentationml/2006/ole">
            <p:oleObj spid="_x0000_s27649" r:id="rId3" imgW="1066337" imgH="203112" progId="">
              <p:embed/>
            </p:oleObj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438400" y="1600200"/>
          <a:ext cx="1219200" cy="533400"/>
        </p:xfrm>
        <a:graphic>
          <a:graphicData uri="http://schemas.openxmlformats.org/presentationml/2006/ole">
            <p:oleObj spid="_x0000_s27651" r:id="rId4" imgW="533169" imgH="393529" progId="">
              <p:embed/>
            </p:oleObj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990600" y="3429000"/>
          <a:ext cx="7772400" cy="2590800"/>
        </p:xfrm>
        <a:graphic>
          <a:graphicData uri="http://schemas.openxmlformats.org/presentationml/2006/ole">
            <p:oleObj spid="_x0000_s27664" name="Document" r:id="rId5" imgW="5731988" imgH="188070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last equation is the </a:t>
            </a:r>
            <a:r>
              <a:rPr lang="en-US" sz="2400" dirty="0" err="1" smtClean="0"/>
              <a:t>eigenvalue</a:t>
            </a:r>
            <a:r>
              <a:rPr lang="en-US" sz="2400" dirty="0" smtClean="0"/>
              <a:t> equation in R.</a:t>
            </a:r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Thus w is an eigenvector of R, where 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or, </a:t>
            </a:r>
            <a:endParaRPr lang="en-IN" sz="2400" dirty="0" smtClean="0"/>
          </a:p>
          <a:p>
            <a:pPr lvl="0">
              <a:buNone/>
            </a:pPr>
            <a:r>
              <a:rPr lang="en-US" sz="2400" dirty="0" smtClean="0"/>
              <a:t>		||w||=1.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Like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learning, an advantage of </a:t>
            </a:r>
            <a:r>
              <a:rPr lang="en-US" sz="2400" dirty="0" err="1" smtClean="0"/>
              <a:t>Oja’s</a:t>
            </a:r>
            <a:r>
              <a:rPr lang="en-US" sz="2400" dirty="0" smtClean="0"/>
              <a:t> rule is that it is local: update for the </a:t>
            </a:r>
            <a:r>
              <a:rPr lang="en-US" sz="2400" dirty="0" err="1" smtClean="0"/>
              <a:t>i’th</a:t>
            </a:r>
            <a:r>
              <a:rPr lang="en-US" sz="2400" dirty="0" smtClean="0"/>
              <a:t> component,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of the weight vector, w, is dependent on quantities that are locally available at the </a:t>
            </a:r>
            <a:r>
              <a:rPr lang="en-US" sz="2400" dirty="0" err="1" smtClean="0"/>
              <a:t>presynaptic</a:t>
            </a:r>
            <a:r>
              <a:rPr lang="en-US" sz="2400" dirty="0" smtClean="0"/>
              <a:t> or postsynaptic ends of the synapse that is represented by 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Example: Long term </a:t>
            </a:r>
            <a:r>
              <a:rPr lang="en-US" sz="2400" dirty="0" err="1" smtClean="0"/>
              <a:t>potentiation</a:t>
            </a:r>
            <a:r>
              <a:rPr lang="en-US" sz="2400" dirty="0" smtClean="0"/>
              <a:t> in </a:t>
            </a:r>
            <a:r>
              <a:rPr lang="en-US" sz="2400" dirty="0" err="1" smtClean="0"/>
              <a:t>hippocampal</a:t>
            </a:r>
            <a:r>
              <a:rPr lang="en-US" sz="2400" dirty="0" smtClean="0"/>
              <a:t> neurons of brain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 lvl="0"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1524000" y="838200"/>
          <a:ext cx="1600200" cy="361950"/>
        </p:xfrm>
        <a:graphic>
          <a:graphicData uri="http://schemas.openxmlformats.org/presentationml/2006/ole">
            <p:oleObj spid="_x0000_s28673" r:id="rId3" imgW="799753" imgH="177723" progId="">
              <p:embed/>
            </p:oleObj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562600" y="1219200"/>
          <a:ext cx="1251857" cy="381000"/>
        </p:xfrm>
        <a:graphic>
          <a:graphicData uri="http://schemas.openxmlformats.org/presentationml/2006/ole">
            <p:oleObj spid="_x0000_s28675" r:id="rId4" imgW="660113" imgH="203112" progId="">
              <p:embed/>
            </p:oleObj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447800" y="1676400"/>
          <a:ext cx="1219200" cy="392289"/>
        </p:xfrm>
        <a:graphic>
          <a:graphicData uri="http://schemas.openxmlformats.org/presentationml/2006/ole">
            <p:oleObj spid="_x0000_s28677" r:id="rId5" imgW="774364" imgH="228501" progId="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 (PCA)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Before we proceed to prove an interesting result relating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learning and principal component analysis (PCA) we state a result from linear algebra.</a:t>
            </a:r>
            <a:endParaRPr lang="en-IN" sz="2400" dirty="0" smtClean="0"/>
          </a:p>
          <a:p>
            <a:r>
              <a:rPr lang="en-US" sz="2400" dirty="0" smtClean="0"/>
              <a:t>Spectral Theorem: If R is a real symmetric matrix, and Q is an orthogonal, </a:t>
            </a:r>
            <a:r>
              <a:rPr lang="en-US" sz="2400" dirty="0" err="1" smtClean="0"/>
              <a:t>diagonalizing</a:t>
            </a:r>
            <a:r>
              <a:rPr lang="en-US" sz="2400" dirty="0" smtClean="0"/>
              <a:t> matrix  such that, </a:t>
            </a:r>
            <a:endParaRPr lang="en-IN" sz="2400" dirty="0" smtClean="0"/>
          </a:p>
          <a:p>
            <a:r>
              <a:rPr lang="en-US" sz="2400" dirty="0" smtClean="0"/>
              <a:t>Where</a:t>
            </a: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Then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6400800" y="3276600"/>
          <a:ext cx="1397000" cy="457200"/>
        </p:xfrm>
        <a:graphic>
          <a:graphicData uri="http://schemas.openxmlformats.org/presentationml/2006/ole">
            <p:oleObj spid="_x0000_s29697" r:id="rId3" imgW="698500" imgH="228600" progId="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676400" y="4114800"/>
          <a:ext cx="5732463" cy="1543050"/>
        </p:xfrm>
        <a:graphic>
          <a:graphicData uri="http://schemas.openxmlformats.org/presentationml/2006/ole">
            <p:oleObj spid="_x0000_s29699" name="Document" r:id="rId4" imgW="5731988" imgH="1543735" progId="Word.Document.12">
              <p:embed/>
            </p:oleObj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752600" y="5791200"/>
          <a:ext cx="1276350" cy="647700"/>
        </p:xfrm>
        <a:graphic>
          <a:graphicData uri="http://schemas.openxmlformats.org/presentationml/2006/ole">
            <p:oleObj spid="_x0000_s29700" r:id="rId5" imgW="850531" imgH="431613" progId="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Proof:</a:t>
            </a:r>
          </a:p>
          <a:p>
            <a:pPr>
              <a:buNone/>
            </a:pPr>
            <a:r>
              <a:rPr lang="en-US" sz="2400" dirty="0" smtClean="0"/>
              <a:t>Since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To derive the last result, we used the following,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									</a:t>
            </a:r>
            <a:endParaRPr lang="en-IN" sz="2400" dirty="0" smtClean="0"/>
          </a:p>
          <a:p>
            <a:r>
              <a:rPr lang="en-US" sz="2400" dirty="0" smtClean="0"/>
              <a:t>Where d(</a:t>
            </a:r>
            <a:r>
              <a:rPr lang="en-US" sz="2400" dirty="0" err="1" smtClean="0"/>
              <a:t>i,j</a:t>
            </a:r>
            <a:r>
              <a:rPr lang="en-US" sz="2400" dirty="0" smtClean="0"/>
              <a:t>) is the </a:t>
            </a:r>
            <a:r>
              <a:rPr lang="en-US" sz="2400" dirty="0" err="1" smtClean="0"/>
              <a:t>Kronecker</a:t>
            </a:r>
            <a:r>
              <a:rPr lang="en-US" sz="2400" dirty="0" smtClean="0"/>
              <a:t> delta, defined as,</a:t>
            </a: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371600" y="838200"/>
          <a:ext cx="5732463" cy="1736725"/>
        </p:xfrm>
        <a:graphic>
          <a:graphicData uri="http://schemas.openxmlformats.org/presentationml/2006/ole">
            <p:oleObj spid="_x0000_s30722" name="Document" r:id="rId3" imgW="5731988" imgH="1737062" progId="Word.Document.12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143000" y="4419600"/>
          <a:ext cx="5732463" cy="1600200"/>
        </p:xfrm>
        <a:graphic>
          <a:graphicData uri="http://schemas.openxmlformats.org/presentationml/2006/ole">
            <p:oleObj spid="_x0000_s30723" name="Document" r:id="rId4" imgW="5731988" imgH="1335648" progId="Word.Document.12">
              <p:embed/>
            </p:oleObj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295399" y="3276600"/>
          <a:ext cx="1760219" cy="533400"/>
        </p:xfrm>
        <a:graphic>
          <a:graphicData uri="http://schemas.openxmlformats.org/presentationml/2006/ole">
            <p:oleObj spid="_x0000_s30724" r:id="rId5" imgW="837836" imgH="253890" progId="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have shown earlier that,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learning of a linear neuron</a:t>
            </a:r>
            <a:endParaRPr lang="en-IN" sz="2400" dirty="0" smtClean="0"/>
          </a:p>
          <a:p>
            <a:pPr lvl="0"/>
            <a:r>
              <a:rPr lang="en-US" sz="2400" dirty="0" smtClean="0"/>
              <a:t>Maximizing the quadratic form of R = </a:t>
            </a:r>
            <a:endParaRPr lang="en-IN" sz="2400" dirty="0" smtClean="0"/>
          </a:p>
          <a:p>
            <a:pPr lvl="0"/>
            <a:r>
              <a:rPr lang="en-US" sz="2400" dirty="0" smtClean="0"/>
              <a:t>Maximizing the average squared output of the neuron. </a:t>
            </a:r>
            <a:endParaRPr lang="en-IN" sz="2400" dirty="0" smtClean="0"/>
          </a:p>
          <a:p>
            <a:pPr lvl="0"/>
            <a:r>
              <a:rPr lang="en-US" sz="2400" dirty="0" smtClean="0"/>
              <a:t>We also note that if the data is ‘zero mean’ (E[x] = 0),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learning also maximizes output variance. Since the neuron is linear, for zero-mean input data, mean squared value of the output equals output variance. i.e.,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562600" y="2362200"/>
          <a:ext cx="762000" cy="554182"/>
        </p:xfrm>
        <a:graphic>
          <a:graphicData uri="http://schemas.openxmlformats.org/presentationml/2006/ole">
            <p:oleObj spid="_x0000_s31747" r:id="rId3" imgW="533169" imgH="393529" progId="">
              <p:embed/>
            </p:oleObj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562600" y="4495800"/>
          <a:ext cx="1069731" cy="381000"/>
        </p:xfrm>
        <a:graphic>
          <a:graphicData uri="http://schemas.openxmlformats.org/presentationml/2006/ole">
            <p:oleObj spid="_x0000_s31748" r:id="rId4" imgW="710891" imgH="253890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Hebbian</a:t>
            </a:r>
            <a:r>
              <a:rPr lang="en-US" dirty="0" smtClean="0"/>
              <a:t> learning for Data Compression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vector, x, of dimension, n, can transformed into another vector, y, of dimension, m, (m &lt;n), such that x can be reconstructed from y, with minimum reconstruction error.</a:t>
            </a:r>
            <a:endParaRPr lang="en-IN" sz="2400" dirty="0" smtClean="0"/>
          </a:p>
          <a:p>
            <a:r>
              <a:rPr lang="en-US" sz="2400" dirty="0" smtClean="0"/>
              <a:t>To enable such compression, we assume, for the moment, the following: </a:t>
            </a:r>
            <a:endParaRPr lang="en-IN" sz="2400" dirty="0" smtClean="0"/>
          </a:p>
          <a:p>
            <a:pPr lvl="1"/>
            <a:r>
              <a:rPr lang="en-US" sz="2000" dirty="0" err="1" smtClean="0"/>
              <a:t>Hebbian</a:t>
            </a:r>
            <a:r>
              <a:rPr lang="en-US" sz="2000" dirty="0" smtClean="0"/>
              <a:t> learning extracts the eigenvector corresponding to the largest </a:t>
            </a:r>
            <a:r>
              <a:rPr lang="en-US" sz="2000" dirty="0" err="1" smtClean="0"/>
              <a:t>eigenvalue</a:t>
            </a:r>
            <a:r>
              <a:rPr lang="en-US" sz="2000" dirty="0" smtClean="0"/>
              <a:t> of the autocorrelation matrix, R. </a:t>
            </a:r>
          </a:p>
          <a:p>
            <a:pPr lvl="1"/>
            <a:r>
              <a:rPr lang="en-US" sz="2000" dirty="0" smtClean="0"/>
              <a:t>But we assume that it is possible to extract all the eigenvectors of R, by some sort of an extension of </a:t>
            </a:r>
            <a:r>
              <a:rPr lang="en-US" sz="2000" dirty="0" err="1" smtClean="0"/>
              <a:t>Hebbian</a:t>
            </a:r>
            <a:r>
              <a:rPr lang="en-US" sz="2000" dirty="0" smtClean="0"/>
              <a:t> learning (*???*). </a:t>
            </a:r>
          </a:p>
          <a:p>
            <a:pPr lvl="1"/>
            <a:r>
              <a:rPr lang="en-US" sz="2000" dirty="0" smtClean="0"/>
              <a:t> But for now we assume such an extension, and describe how data compression can be achieved by </a:t>
            </a:r>
            <a:r>
              <a:rPr lang="en-US" sz="2000" dirty="0" err="1" smtClean="0"/>
              <a:t>Hebbian</a:t>
            </a:r>
            <a:r>
              <a:rPr lang="en-US" sz="2000" dirty="0" smtClean="0"/>
              <a:t> learning.</a:t>
            </a:r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Let x, be a data point drawn from a data set S. R is the autocorrelation matrix associated with S. Assume that the data is zero-mean (E[x]=0). Q is a matrix constructed out of the eigenvectors of R as follows,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Q = [q</a:t>
            </a:r>
            <a:r>
              <a:rPr lang="en-US" baseline="-25000" dirty="0" smtClean="0"/>
              <a:t>1</a:t>
            </a:r>
            <a:r>
              <a:rPr lang="en-US" dirty="0" smtClean="0"/>
              <a:t>|…|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|…|</a:t>
            </a:r>
            <a:r>
              <a:rPr lang="en-US" dirty="0" err="1" smtClean="0"/>
              <a:t>q</a:t>
            </a:r>
            <a:r>
              <a:rPr lang="en-US" baseline="-25000" dirty="0" err="1" smtClean="0"/>
              <a:t>n</a:t>
            </a:r>
            <a:r>
              <a:rPr lang="en-US" dirty="0" smtClean="0"/>
              <a:t>]										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Consider the following linear transformation,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								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Note that the components of y, are the projections of x onto the first m eigenvectors of R.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								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Let us calculate the variance of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, which we will use shortly.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Since the data set, S, is zero-mean,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E[x] = 0. Therefore, from linearity of eqn. above, we have  E[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]=0. Therefore,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						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							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Thus the variance of the </a:t>
            </a:r>
            <a:r>
              <a:rPr lang="en-US" dirty="0" err="1" smtClean="0"/>
              <a:t>i’th</a:t>
            </a:r>
            <a:r>
              <a:rPr lang="en-US" dirty="0" smtClean="0"/>
              <a:t> component,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, is the corresponding </a:t>
            </a:r>
            <a:r>
              <a:rPr lang="en-US" dirty="0" err="1" smtClean="0"/>
              <a:t>eigenvalue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1066800" y="1905000"/>
          <a:ext cx="914400" cy="390144"/>
        </p:xfrm>
        <a:graphic>
          <a:graphicData uri="http://schemas.openxmlformats.org/presentationml/2006/ole">
            <p:oleObj spid="_x0000_s32769" r:id="rId3" imgW="545863" imgH="228501" progId="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066800" y="2895600"/>
          <a:ext cx="914400" cy="381000"/>
        </p:xfrm>
        <a:graphic>
          <a:graphicData uri="http://schemas.openxmlformats.org/presentationml/2006/ole">
            <p:oleObj spid="_x0000_s32771" r:id="rId4" imgW="545863" imgH="241195" progId="">
              <p:embed/>
            </p:oleObj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990600" y="4572000"/>
          <a:ext cx="2819399" cy="809993"/>
        </p:xfrm>
        <a:graphic>
          <a:graphicData uri="http://schemas.openxmlformats.org/presentationml/2006/ole">
            <p:oleObj spid="_x0000_s32773" r:id="rId5" imgW="1752600" imgH="508000" progId="">
              <p:embed/>
            </p:oleObj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990600" y="5410200"/>
          <a:ext cx="2133600" cy="381000"/>
        </p:xfrm>
        <a:graphic>
          <a:graphicData uri="http://schemas.openxmlformats.org/presentationml/2006/ole">
            <p:oleObj spid="_x0000_s32775" r:id="rId6" imgW="1320227" imgH="241195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of a linear </a:t>
            </a:r>
            <a:r>
              <a:rPr lang="en-US" dirty="0" err="1" smtClean="0"/>
              <a:t>perceptron</a:t>
            </a:r>
            <a:r>
              <a:rPr lang="en-US" dirty="0" smtClean="0"/>
              <a:t> can be given: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Applying </a:t>
            </a:r>
            <a:r>
              <a:rPr lang="en-US" dirty="0" err="1" smtClean="0"/>
              <a:t>Hebb’s</a:t>
            </a:r>
            <a:r>
              <a:rPr lang="en-US" dirty="0" smtClean="0"/>
              <a:t> rule</a:t>
            </a:r>
            <a:endParaRPr lang="en-U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04875" y="2743200"/>
          <a:ext cx="1066800" cy="638175"/>
        </p:xfrm>
        <a:graphic>
          <a:graphicData uri="http://schemas.openxmlformats.org/presentationml/2006/ole">
            <p:oleObj spid="_x0000_s1029" r:id="rId3" imgW="710891" imgH="431613" progId="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04875" y="3486150"/>
          <a:ext cx="876300" cy="247650"/>
        </p:xfrm>
        <a:graphic>
          <a:graphicData uri="http://schemas.openxmlformats.org/presentationml/2006/ole">
            <p:oleObj spid="_x0000_s1028" r:id="rId4" imgW="583693" imgH="164957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04875" y="4457700"/>
          <a:ext cx="1028700" cy="342900"/>
        </p:xfrm>
        <a:graphic>
          <a:graphicData uri="http://schemas.openxmlformats.org/presentationml/2006/ole">
            <p:oleObj spid="_x0000_s1027" r:id="rId5" imgW="685800" imgH="228600" progId="">
              <p:embed/>
            </p:oleObj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04875" y="4914900"/>
          <a:ext cx="933450" cy="304800"/>
        </p:xfrm>
        <a:graphic>
          <a:graphicData uri="http://schemas.openxmlformats.org/presentationml/2006/ole">
            <p:oleObj spid="_x0000_s1026" r:id="rId6" imgW="622030" imgH="203112" progId="">
              <p:embed/>
            </p:oleObj>
          </a:graphicData>
        </a:graphic>
      </p:graphicFrame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904875" y="5219700"/>
          <a:ext cx="3057525" cy="342900"/>
        </p:xfrm>
        <a:graphic>
          <a:graphicData uri="http://schemas.openxmlformats.org/presentationml/2006/ole">
            <p:oleObj spid="_x0000_s1025" r:id="rId7" imgW="2032000" imgH="228600" progId="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90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‘x’ can be reconstructed from y, by simply inverting the transformation</a:t>
            </a:r>
          </a:p>
          <a:p>
            <a:pPr>
              <a:buNone/>
            </a:pPr>
            <a:r>
              <a:rPr lang="en-US" dirty="0" smtClean="0"/>
              <a:t> of eqn.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						</a:t>
            </a:r>
          </a:p>
          <a:p>
            <a:pPr>
              <a:buNone/>
            </a:pPr>
            <a:r>
              <a:rPr lang="en-US" dirty="0" smtClean="0"/>
              <a:t>Which is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In the last equation, x can be expressed as a weighted sum eigenvectors as,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								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Eigenvectors are ordered such that the corresponding </a:t>
            </a:r>
            <a:r>
              <a:rPr lang="en-US" dirty="0" err="1" smtClean="0"/>
              <a:t>eigenvalues</a:t>
            </a:r>
            <a:r>
              <a:rPr lang="en-US" dirty="0" smtClean="0"/>
              <a:t> are in the descending order.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			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Now consider a reconstruction of x, denoted by  , produced by taking only a partial summation of the expression above.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								</a:t>
            </a:r>
            <a:endParaRPr lang="en-IN" dirty="0" smtClean="0"/>
          </a:p>
          <a:p>
            <a:r>
              <a:rPr lang="en-US" dirty="0" smtClean="0"/>
              <a:t>Reconstruction  error, 					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295400" y="533400"/>
          <a:ext cx="762000" cy="325120"/>
        </p:xfrm>
        <a:graphic>
          <a:graphicData uri="http://schemas.openxmlformats.org/presentationml/2006/ole">
            <p:oleObj spid="_x0000_s34817" r:id="rId3" imgW="545863" imgH="228501" progId="">
              <p:embed/>
            </p:oleObj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752600" y="1143000"/>
          <a:ext cx="838200" cy="372533"/>
        </p:xfrm>
        <a:graphic>
          <a:graphicData uri="http://schemas.openxmlformats.org/presentationml/2006/ole">
            <p:oleObj spid="_x0000_s34819" r:id="rId4" imgW="457002" imgH="203112" progId="">
              <p:embed/>
            </p:oleObj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676400" y="2057400"/>
          <a:ext cx="1295400" cy="685800"/>
        </p:xfrm>
        <a:graphic>
          <a:graphicData uri="http://schemas.openxmlformats.org/presentationml/2006/ole">
            <p:oleObj spid="_x0000_s34821" r:id="rId5" imgW="685800" imgH="431800" progId="">
              <p:embed/>
            </p:oleObj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600200" y="3657600"/>
          <a:ext cx="2133600" cy="457200"/>
        </p:xfrm>
        <a:graphic>
          <a:graphicData uri="http://schemas.openxmlformats.org/presentationml/2006/ole">
            <p:oleObj spid="_x0000_s34823" r:id="rId6" imgW="1066800" imgH="228600" progId="">
              <p:embed/>
            </p:oleObj>
          </a:graphicData>
        </a:graphic>
      </p:graphicFrame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600200" y="4953000"/>
          <a:ext cx="1447800" cy="571500"/>
        </p:xfrm>
        <a:graphic>
          <a:graphicData uri="http://schemas.openxmlformats.org/presentationml/2006/ole">
            <p:oleObj spid="_x0000_s34825" r:id="rId7" imgW="685800" imgH="431800" progId="">
              <p:embed/>
            </p:oleObj>
          </a:graphicData>
        </a:graphic>
      </p:graphicFrame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1600200" y="5867400"/>
          <a:ext cx="3048000" cy="571500"/>
        </p:xfrm>
        <a:graphic>
          <a:graphicData uri="http://schemas.openxmlformats.org/presentationml/2006/ole">
            <p:oleObj spid="_x0000_s34827" r:id="rId8" imgW="2324100" imgH="431800" progId="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Root Mean Square (RMS) value of the reconstruction error is,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Thus the reconstruction error is the sum of lower (corresponding to larger </a:t>
            </a:r>
            <a:r>
              <a:rPr lang="en-US" sz="2400" dirty="0" err="1" smtClean="0"/>
              <a:t>i</a:t>
            </a:r>
            <a:r>
              <a:rPr lang="en-US" sz="2400" dirty="0" smtClean="0"/>
              <a:t>) </a:t>
            </a:r>
            <a:r>
              <a:rPr lang="en-US" sz="2400" dirty="0" err="1" smtClean="0"/>
              <a:t>eigenvalues</a:t>
            </a:r>
            <a:r>
              <a:rPr lang="en-US" sz="2400" dirty="0" smtClean="0"/>
              <a:t> of R. As m increases, and approaches n, error reduces since there are fewer terms in the expansion of </a:t>
            </a:r>
            <a:r>
              <a:rPr lang="en-US" sz="2400" dirty="0" err="1" smtClean="0"/>
              <a:t>eqn</a:t>
            </a:r>
            <a:r>
              <a:rPr lang="en-US" sz="2400" dirty="0" smtClean="0"/>
              <a:t> above.</a:t>
            </a:r>
          </a:p>
          <a:p>
            <a:pPr>
              <a:buNone/>
            </a:pPr>
            <a:r>
              <a:rPr lang="en-US" sz="2400" dirty="0" smtClean="0"/>
              <a:t>But error decreases also because the </a:t>
            </a:r>
            <a:r>
              <a:rPr lang="en-US" sz="2400" dirty="0" err="1" smtClean="0"/>
              <a:t>eigenvalues</a:t>
            </a:r>
            <a:r>
              <a:rPr lang="en-US" sz="2400" dirty="0" smtClean="0"/>
              <a:t> are sorted and lower </a:t>
            </a:r>
            <a:r>
              <a:rPr lang="en-US" sz="2400" dirty="0" err="1" smtClean="0"/>
              <a:t>eigenvalues</a:t>
            </a:r>
            <a:r>
              <a:rPr lang="en-US" sz="2400" dirty="0" smtClean="0"/>
              <a:t> are smaller in magnitude than higher ones (larger </a:t>
            </a:r>
            <a:r>
              <a:rPr lang="en-US" sz="2400" dirty="0" err="1" smtClean="0"/>
              <a:t>i</a:t>
            </a:r>
            <a:r>
              <a:rPr lang="en-US" sz="2400" dirty="0" smtClean="0"/>
              <a:t>).</a:t>
            </a:r>
          </a:p>
          <a:p>
            <a:pPr>
              <a:buNone/>
            </a:pPr>
            <a:r>
              <a:rPr lang="en-US" sz="2400" dirty="0" smtClean="0"/>
              <a:t>If ‘m’ is chosen such that the larger </a:t>
            </a:r>
            <a:r>
              <a:rPr lang="en-US" sz="2400" dirty="0" err="1" smtClean="0"/>
              <a:t>eigenvalues</a:t>
            </a:r>
            <a:r>
              <a:rPr lang="en-US" sz="2400" dirty="0" smtClean="0"/>
              <a:t> are included, x can be expressed in a compressed form, y, and reconstructed again,  , with minimal loss.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1600200" y="914400"/>
          <a:ext cx="2695575" cy="571500"/>
        </p:xfrm>
        <a:graphic>
          <a:graphicData uri="http://schemas.openxmlformats.org/presentationml/2006/ole">
            <p:oleObj spid="_x0000_s35841" r:id="rId3" imgW="2057400" imgH="431800" progId="">
              <p:embed/>
            </p:oleObj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600200" y="1676400"/>
          <a:ext cx="2762250" cy="1171575"/>
        </p:xfrm>
        <a:graphic>
          <a:graphicData uri="http://schemas.openxmlformats.org/presentationml/2006/ole">
            <p:oleObj spid="_x0000_s35843" r:id="rId4" imgW="2108200" imgH="889000" progId="">
              <p:embed/>
            </p:oleObj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7696200" y="5334000"/>
          <a:ext cx="161925" cy="228600"/>
        </p:xfrm>
        <a:graphic>
          <a:graphicData uri="http://schemas.openxmlformats.org/presentationml/2006/ole">
            <p:oleObj spid="_x0000_s35845" r:id="rId5" imgW="126725" imgH="177415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to ‘m’ principle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Hebb’s</a:t>
            </a:r>
            <a:r>
              <a:rPr lang="en-US" sz="2400" dirty="0" smtClean="0"/>
              <a:t> </a:t>
            </a:r>
            <a:r>
              <a:rPr lang="en-US" sz="2400" dirty="0"/>
              <a:t>rule gives the weight vector that is the first eigenvector of the autocorrelation matrix 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Oja’s</a:t>
            </a:r>
            <a:r>
              <a:rPr lang="en-US" sz="2400" dirty="0"/>
              <a:t> rule also essentially provided the same result, with the distinction that it achieved normalization naturally. </a:t>
            </a:r>
            <a:endParaRPr lang="en-US" sz="2400" dirty="0" smtClean="0"/>
          </a:p>
          <a:p>
            <a:r>
              <a:rPr lang="en-US" sz="2400" b="1" i="1" dirty="0" smtClean="0"/>
              <a:t>It </a:t>
            </a:r>
            <a:r>
              <a:rPr lang="en-US" sz="2400" b="1" i="1" dirty="0"/>
              <a:t>would be desirable to extend these results to the case of m-principal components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Two </a:t>
            </a:r>
            <a:r>
              <a:rPr lang="en-US" sz="2400" dirty="0"/>
              <a:t>such extensions are </a:t>
            </a:r>
            <a:r>
              <a:rPr lang="en-US" sz="2400" dirty="0" smtClean="0"/>
              <a:t>available</a:t>
            </a:r>
          </a:p>
          <a:p>
            <a:pPr lvl="1"/>
            <a:r>
              <a:rPr lang="en-US" sz="2000" dirty="0" smtClean="0"/>
              <a:t>Sanger’s rule for extension </a:t>
            </a:r>
            <a:r>
              <a:rPr lang="en-US" sz="2000" dirty="0"/>
              <a:t>(1989) and </a:t>
            </a:r>
            <a:endParaRPr lang="en-US" sz="2000" dirty="0" smtClean="0"/>
          </a:p>
          <a:p>
            <a:pPr lvl="1"/>
            <a:r>
              <a:rPr lang="en-US" sz="2000" dirty="0" err="1" smtClean="0"/>
              <a:t>Oja’s</a:t>
            </a:r>
            <a:r>
              <a:rPr lang="en-US" sz="2000" dirty="0" smtClean="0"/>
              <a:t> rule for extension(1989</a:t>
            </a:r>
            <a:r>
              <a:rPr lang="en-US" sz="2000" dirty="0"/>
              <a:t>).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81400" cy="3429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Example:</a:t>
            </a:r>
            <a:endParaRPr lang="en-IN" dirty="0" smtClean="0"/>
          </a:p>
          <a:p>
            <a:pPr lvl="0"/>
            <a:r>
              <a:rPr lang="en-US" dirty="0" smtClean="0"/>
              <a:t>Take random 100 dim data. Show the distribution of </a:t>
            </a:r>
            <a:r>
              <a:rPr lang="en-US" dirty="0" err="1" smtClean="0"/>
              <a:t>eigenvalues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US" dirty="0" smtClean="0"/>
              <a:t>Taken a random 100 dim data distributed between 0 and 1. The Eigen value is </a:t>
            </a:r>
            <a:r>
              <a:rPr lang="en-US" dirty="0" smtClean="0"/>
              <a:t>distributed is shown in the figure:.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eval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600" y="1905000"/>
            <a:ext cx="4295775" cy="32160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Sanger’s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/>
              <a:t>Since M-principal components need to be discovered in this case, we have a network with ‘m’ output neurons.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neurons are linear as before.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output of the </a:t>
            </a:r>
            <a:r>
              <a:rPr lang="en-US" sz="2400" dirty="0" err="1"/>
              <a:t>i’th</a:t>
            </a:r>
            <a:r>
              <a:rPr lang="en-US" sz="2400" dirty="0"/>
              <a:t> output neuron can therefore be expressed as</a:t>
            </a:r>
            <a:r>
              <a:rPr lang="en-US" sz="2400" dirty="0" smtClean="0"/>
              <a:t>,</a:t>
            </a:r>
          </a:p>
          <a:p>
            <a:endParaRPr lang="en-US" sz="2400" dirty="0"/>
          </a:p>
          <a:p>
            <a:r>
              <a:rPr lang="en-US" sz="2400" dirty="0" smtClean="0"/>
              <a:t>In matrix form:</a:t>
            </a:r>
          </a:p>
          <a:p>
            <a:endParaRPr lang="en-US" sz="2400" dirty="0"/>
          </a:p>
          <a:p>
            <a:r>
              <a:rPr lang="en-US" sz="2400" dirty="0" smtClean="0"/>
              <a:t>Weight training: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2895600" y="2895600"/>
          <a:ext cx="1371600" cy="838200"/>
        </p:xfrm>
        <a:graphic>
          <a:graphicData uri="http://schemas.openxmlformats.org/presentationml/2006/ole">
            <p:oleObj spid="_x0000_s36866" name="Equation" r:id="rId3" imgW="837836" imgH="444307" progId="Equation.3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819400" y="4191000"/>
          <a:ext cx="1934308" cy="457200"/>
        </p:xfrm>
        <a:graphic>
          <a:graphicData uri="http://schemas.openxmlformats.org/presentationml/2006/ole">
            <p:oleObj spid="_x0000_s36867" name="Equation" r:id="rId4" imgW="1040948" imgH="241195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666999" y="5181600"/>
          <a:ext cx="2722327" cy="838200"/>
        </p:xfrm>
        <a:graphic>
          <a:graphicData uri="http://schemas.openxmlformats.org/presentationml/2006/ole">
            <p:oleObj spid="_x0000_s36868" name="Equation" r:id="rId5" imgW="1574800" imgH="431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Linsker’s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038600" cy="495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a model </a:t>
            </a:r>
            <a:r>
              <a:rPr lang="en-US" sz="2400" dirty="0"/>
              <a:t>of the visual system that consists of a multilayered network trained by </a:t>
            </a:r>
            <a:r>
              <a:rPr lang="en-US" sz="2400" dirty="0" err="1"/>
              <a:t>Hebbian</a:t>
            </a:r>
            <a:r>
              <a:rPr lang="en-US" sz="2400" dirty="0"/>
              <a:t> learning.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layers in the network are two-dimensional, analogous to the sheets of neurons in various stages of the real visual system.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 descr="linsker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400" y="1295400"/>
            <a:ext cx="25908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Linsker’s</a:t>
            </a:r>
            <a:r>
              <a:rPr lang="en-US" dirty="0" smtClean="0"/>
              <a:t>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Neurons are all layers are linear. </a:t>
            </a:r>
          </a:p>
          <a:p>
            <a:r>
              <a:rPr lang="en-US" sz="2400" dirty="0" smtClean="0"/>
              <a:t>Each neuron in a given layer receives inputs from a local neighborhood in the previous layers, a feature that is also inspired the connectivity patterns in the visual system.</a:t>
            </a:r>
          </a:p>
          <a:p>
            <a:r>
              <a:rPr lang="en-US" sz="2400" dirty="0" smtClean="0"/>
              <a:t>T</a:t>
            </a:r>
            <a:r>
              <a:rPr lang="en-US" sz="2400" i="1" dirty="0" smtClean="0"/>
              <a:t>he training is done is stages, one layer at a time</a:t>
            </a:r>
            <a:r>
              <a:rPr lang="en-US" sz="2400" dirty="0" smtClean="0"/>
              <a:t>. Due to such layer-wise training, weights in each weight stage evolve differently.</a:t>
            </a:r>
          </a:p>
          <a:p>
            <a:r>
              <a:rPr lang="en-US" sz="2400" dirty="0" smtClean="0"/>
              <a:t>Rich response patterns like orientation sensitivity is exhibited as a result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400" dirty="0"/>
              <a:t>Consider the response, y, of a neuron in one of the layers of </a:t>
            </a:r>
            <a:r>
              <a:rPr lang="en-US" sz="2400" dirty="0" err="1"/>
              <a:t>Linsker’s</a:t>
            </a:r>
            <a:r>
              <a:rPr lang="en-US" sz="2400" dirty="0"/>
              <a:t> model.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/>
              <a:t>V</a:t>
            </a:r>
            <a:r>
              <a:rPr lang="en-US" sz="2400" baseline="-25000" dirty="0" err="1"/>
              <a:t>j</a:t>
            </a:r>
            <a:r>
              <a:rPr lang="en-US" sz="2400" dirty="0"/>
              <a:t> could be the input pattern, </a:t>
            </a:r>
            <a:r>
              <a:rPr lang="en-US" sz="2400" dirty="0" err="1"/>
              <a:t>x</a:t>
            </a:r>
            <a:r>
              <a:rPr lang="en-US" sz="2400" baseline="-25000" dirty="0" err="1"/>
              <a:t>j</a:t>
            </a:r>
            <a:r>
              <a:rPr lang="en-US" sz="2400" dirty="0"/>
              <a:t>, or the response of a neuron in the previous layer.</a:t>
            </a:r>
          </a:p>
          <a:p>
            <a:r>
              <a:rPr lang="en-US" sz="2400" dirty="0"/>
              <a:t>A variation of </a:t>
            </a:r>
            <a:r>
              <a:rPr lang="en-US" sz="2400" dirty="0" err="1"/>
              <a:t>Hebb’s</a:t>
            </a:r>
            <a:r>
              <a:rPr lang="en-US" sz="2400" dirty="0"/>
              <a:t> rule is used to train the weights, </a:t>
            </a:r>
            <a:r>
              <a:rPr lang="en-US" sz="2400" dirty="0" err="1"/>
              <a:t>w</a:t>
            </a:r>
            <a:r>
              <a:rPr lang="en-US" sz="2400" baseline="-25000" dirty="0" err="1"/>
              <a:t>i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dirty="0"/>
              <a:t>first term on the right-hand side (the product ) is the product term that appears in the original </a:t>
            </a:r>
            <a:r>
              <a:rPr lang="en-US" sz="1800" dirty="0" err="1"/>
              <a:t>Hebb’s</a:t>
            </a:r>
            <a:r>
              <a:rPr lang="en-US" sz="1800" dirty="0"/>
              <a:t> rule. </a:t>
            </a:r>
          </a:p>
          <a:p>
            <a:pPr>
              <a:buNone/>
            </a:pPr>
            <a:r>
              <a:rPr lang="en-US" sz="1800" dirty="0"/>
              <a:t>The parameters b, c and d can be tuned appropriately </a:t>
            </a:r>
            <a:r>
              <a:rPr lang="en-US" sz="1800" dirty="0" smtClean="0"/>
              <a:t>for various </a:t>
            </a:r>
            <a:r>
              <a:rPr lang="en-US" sz="1800" dirty="0"/>
              <a:t>response properties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weights are prevented from blowing up by clipping them as follows,</a:t>
            </a:r>
          </a:p>
          <a:p>
            <a:endParaRPr lang="en-US" sz="2400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1904999" y="1219200"/>
          <a:ext cx="2253343" cy="685800"/>
        </p:xfrm>
        <a:graphic>
          <a:graphicData uri="http://schemas.openxmlformats.org/presentationml/2006/ole">
            <p:oleObj spid="_x0000_s37890" name="Equation" r:id="rId3" imgW="1015559" imgH="444307" progId="Equation.3">
              <p:embed/>
            </p:oleObj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981200" y="3276600"/>
          <a:ext cx="2889250" cy="533400"/>
        </p:xfrm>
        <a:graphic>
          <a:graphicData uri="http://schemas.openxmlformats.org/presentationml/2006/ole">
            <p:oleObj spid="_x0000_s37891" name="Equation" r:id="rId4" imgW="1739900" imgH="228600" progId="Equation.3">
              <p:embed/>
            </p:oleObj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362200" y="5715000"/>
          <a:ext cx="2000250" cy="457200"/>
        </p:xfrm>
        <a:graphic>
          <a:graphicData uri="http://schemas.openxmlformats.org/presentationml/2006/ole">
            <p:oleObj spid="_x0000_s37892" name="Equation" r:id="rId5" imgW="8509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To compute the final values to which the weights converge, let us consider the average change in weights, which must be zero at convergence.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Let , where and is the deviation from the mean. Then</a:t>
            </a:r>
            <a:r>
              <a:rPr lang="en-US" sz="2400" dirty="0" smtClean="0"/>
              <a:t>,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Cij</a:t>
            </a:r>
            <a:r>
              <a:rPr lang="en-US" sz="2400" dirty="0" smtClean="0"/>
              <a:t> is the </a:t>
            </a:r>
            <a:r>
              <a:rPr lang="en-US" sz="2400" dirty="0" err="1" smtClean="0"/>
              <a:t>the</a:t>
            </a:r>
            <a:r>
              <a:rPr lang="en-US" sz="2400" dirty="0" smtClean="0"/>
              <a:t> (</a:t>
            </a:r>
            <a:r>
              <a:rPr lang="en-US" sz="2400" dirty="0" err="1" smtClean="0"/>
              <a:t>i,j</a:t>
            </a:r>
            <a:r>
              <a:rPr lang="en-US" sz="2400" dirty="0" smtClean="0"/>
              <a:t>) element of the covariance matrix E[v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].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1447800" y="1447800"/>
          <a:ext cx="5257800" cy="533400"/>
        </p:xfrm>
        <a:graphic>
          <a:graphicData uri="http://schemas.openxmlformats.org/presentationml/2006/ole">
            <p:oleObj spid="_x0000_s38914" name="Equation" r:id="rId3" imgW="2781300" imgH="228600" progId="Equation.3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219200" y="2514600"/>
          <a:ext cx="7693120" cy="3200400"/>
        </p:xfrm>
        <a:graphic>
          <a:graphicData uri="http://schemas.openxmlformats.org/presentationml/2006/ole">
            <p:oleObj spid="_x0000_s38915" name="Document" r:id="rId4" imgW="5940848" imgH="2002307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Terms </a:t>
            </a:r>
            <a:r>
              <a:rPr lang="en-US" sz="2400" dirty="0"/>
              <a:t>in the last equation can be regrouped as</a:t>
            </a:r>
            <a:r>
              <a:rPr lang="en-US" sz="2400" dirty="0" smtClean="0"/>
              <a:t>,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where l and m are functions of the constants a, b, c, d and .</a:t>
            </a:r>
          </a:p>
          <a:p>
            <a:r>
              <a:rPr lang="en-US" sz="2400" dirty="0"/>
              <a:t>The above weight dynamics can be interpreted as gradient descent over a cost function: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143000" y="990600"/>
          <a:ext cx="6934200" cy="2590800"/>
        </p:xfrm>
        <a:graphic>
          <a:graphicData uri="http://schemas.openxmlformats.org/presentationml/2006/ole">
            <p:oleObj spid="_x0000_s39938" name="Document" r:id="rId3" imgW="5940848" imgH="1791044" progId="Word.Document.12">
              <p:embed/>
            </p:oleObj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362200" y="4343400"/>
          <a:ext cx="1524000" cy="745787"/>
        </p:xfrm>
        <a:graphic>
          <a:graphicData uri="http://schemas.openxmlformats.org/presentationml/2006/ole">
            <p:oleObj spid="_x0000_s39939" name="Equation" r:id="rId4" imgW="888614" imgH="431613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multiple patterns the learning rule is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 is the autocorrelation matrix of training data. It is: </a:t>
            </a:r>
          </a:p>
          <a:p>
            <a:pPr lvl="1"/>
            <a:r>
              <a:rPr lang="en-US" dirty="0"/>
              <a:t>symmetric, </a:t>
            </a:r>
          </a:p>
          <a:p>
            <a:pPr lvl="1"/>
            <a:r>
              <a:rPr lang="en-US" dirty="0"/>
              <a:t>positive </a:t>
            </a:r>
            <a:r>
              <a:rPr lang="en-US" dirty="0" smtClean="0"/>
              <a:t>semi-definite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14400" y="2286000"/>
          <a:ext cx="2295525" cy="523875"/>
        </p:xfrm>
        <a:graphic>
          <a:graphicData uri="http://schemas.openxmlformats.org/presentationml/2006/ole">
            <p:oleObj spid="_x0000_s6146" r:id="rId3" imgW="1524000" imgH="355600" progId="">
              <p:embed/>
            </p:oleObj>
          </a:graphicData>
        </a:graphic>
      </p:graphicFrame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914400" y="2800350"/>
          <a:ext cx="1695450" cy="523875"/>
        </p:xfrm>
        <a:graphic>
          <a:graphicData uri="http://schemas.openxmlformats.org/presentationml/2006/ole">
            <p:oleObj spid="_x0000_s6145" r:id="rId4" imgW="1129810" imgH="355446" progId="">
              <p:embed/>
            </p:oleObj>
          </a:graphicData>
        </a:graphic>
      </p:graphicFrame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1504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Hence,</a:t>
            </a:r>
          </a:p>
          <a:p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dirty="0"/>
              <a:t>first term is similar to standard </a:t>
            </a:r>
            <a:r>
              <a:rPr lang="en-US" sz="2400" dirty="0" err="1"/>
              <a:t>Hebbian</a:t>
            </a:r>
            <a:r>
              <a:rPr lang="en-US" sz="2400" dirty="0"/>
              <a:t> learning that maximizes quadratic form associated with the autocorrelation matrix of the input data. The second term is a </a:t>
            </a:r>
            <a:r>
              <a:rPr lang="en-US" sz="2400" dirty="0" err="1"/>
              <a:t>Lagrangian</a:t>
            </a:r>
            <a:r>
              <a:rPr lang="en-US" sz="2400" dirty="0"/>
              <a:t> multiplier that imposes the </a:t>
            </a:r>
            <a:r>
              <a:rPr lang="en-US" sz="2400" dirty="0" smtClean="0"/>
              <a:t>condition</a:t>
            </a:r>
          </a:p>
          <a:p>
            <a:pPr>
              <a:buNone/>
            </a:pPr>
            <a:r>
              <a:rPr lang="en-US" sz="2400" dirty="0" smtClean="0"/>
              <a:t>	 on the weights.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1600200" y="1295400"/>
          <a:ext cx="3429000" cy="758336"/>
        </p:xfrm>
        <a:graphic>
          <a:graphicData uri="http://schemas.openxmlformats.org/presentationml/2006/ole">
            <p:oleObj spid="_x0000_s40962" name="Equation" r:id="rId3" imgW="1981200" imgH="431800" progId="Equation.3">
              <p:embed/>
            </p:oleObj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638800" y="3657600"/>
          <a:ext cx="1219200" cy="533401"/>
        </p:xfrm>
        <a:graphic>
          <a:graphicData uri="http://schemas.openxmlformats.org/presentationml/2006/ole">
            <p:oleObj spid="_x0000_s40963" name="Equation" r:id="rId4" imgW="660113" imgH="355446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Response on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 7 </a:t>
            </a:r>
            <a:r>
              <a:rPr lang="en-US" sz="2400" dirty="0"/>
              <a:t>two-dimensional layers of neurons, A to G, where each layer projects to the subsequent layer in a ‘pyramidal’ fashion. </a:t>
            </a:r>
            <a:endParaRPr lang="en-US" sz="2400" dirty="0" smtClean="0"/>
          </a:p>
          <a:p>
            <a:r>
              <a:rPr lang="en-US" sz="2400" dirty="0" smtClean="0"/>
              <a:t>Training </a:t>
            </a:r>
            <a:r>
              <a:rPr lang="en-US" sz="2400" dirty="0"/>
              <a:t>is done in a sequential fashion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Weights of a stage are first trained to saturation, before the next stage is trained. Note that all training in this model is unsupervised governed by </a:t>
            </a:r>
            <a:r>
              <a:rPr lang="en-US" sz="2400" dirty="0" smtClean="0"/>
              <a:t>the model eqns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this kind of multilayer model, trained by simple </a:t>
            </a:r>
            <a:r>
              <a:rPr lang="en-US" sz="2400" dirty="0" err="1" smtClean="0"/>
              <a:t>Hebbian</a:t>
            </a:r>
            <a:r>
              <a:rPr lang="en-US" sz="2400" dirty="0" smtClean="0"/>
              <a:t> mechanism, neurons </a:t>
            </a:r>
          </a:p>
          <a:p>
            <a:pPr lvl="1"/>
            <a:r>
              <a:rPr lang="en-US" sz="2000" dirty="0" smtClean="0"/>
              <a:t>Center-surround kind of receptive fields in lower layers, </a:t>
            </a:r>
          </a:p>
          <a:p>
            <a:pPr lvl="1"/>
            <a:r>
              <a:rPr lang="en-US" sz="2000" dirty="0" smtClean="0"/>
              <a:t>Orientation sensitivity in </a:t>
            </a:r>
            <a:r>
              <a:rPr lang="en-US" sz="2000" smtClean="0"/>
              <a:t>higher layers.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of first two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Independent random noise is given as input to the first layer, A. </a:t>
            </a:r>
          </a:p>
          <a:p>
            <a:pPr lvl="1"/>
            <a:r>
              <a:rPr lang="en-US" dirty="0" smtClean="0"/>
              <a:t> The autocorrelation matrix  is an identity matrix. </a:t>
            </a:r>
          </a:p>
          <a:p>
            <a:pPr lvl="1"/>
            <a:r>
              <a:rPr lang="en-US" dirty="0" smtClean="0"/>
              <a:t>For a range of parameters all the weight saturated to w</a:t>
            </a:r>
            <a:r>
              <a:rPr lang="en-US" baseline="-25000" dirty="0" smtClean="0"/>
              <a:t>+</a:t>
            </a:r>
            <a:r>
              <a:rPr lang="en-US" dirty="0"/>
              <a:t> </a:t>
            </a:r>
            <a:r>
              <a:rPr lang="en-US" dirty="0" smtClean="0"/>
              <a:t>(since all the weights are the same).</a:t>
            </a:r>
          </a:p>
          <a:p>
            <a:r>
              <a:rPr lang="en-US" dirty="0" smtClean="0"/>
              <a:t>The response of Layer B is simply a local average, or smoothed version of the image presented to layer A. </a:t>
            </a:r>
          </a:p>
          <a:p>
            <a:pPr lvl="1"/>
            <a:r>
              <a:rPr lang="en-US" dirty="0" smtClean="0"/>
              <a:t>Neural activation turned out to have high local correlation. </a:t>
            </a:r>
          </a:p>
          <a:p>
            <a:pPr lvl="1"/>
            <a:r>
              <a:rPr lang="en-US" dirty="0" smtClean="0"/>
              <a:t>Beyond a small radius of high correlation, layer B neurons had low correlation.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Centre surround receptive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Neurons in layer C developed center-surround kind of receptive fields. </a:t>
            </a:r>
          </a:p>
          <a:p>
            <a:r>
              <a:rPr lang="en-US" sz="2400" dirty="0" smtClean="0"/>
              <a:t>They responded strongly either to a bright dot with a dark background, or to a black dot with a white background. </a:t>
            </a:r>
          </a:p>
          <a:p>
            <a:r>
              <a:rPr lang="en-US" sz="2400" dirty="0" smtClean="0"/>
              <a:t>This trend continued to all the way to layer F where neurons had center-surround receptive fields. </a:t>
            </a:r>
          </a:p>
          <a:p>
            <a:endParaRPr lang="en-US" sz="2400" dirty="0"/>
          </a:p>
        </p:txBody>
      </p:sp>
      <p:pic>
        <p:nvPicPr>
          <p:cNvPr id="4" name="Picture 3" descr="linsker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2514600"/>
            <a:ext cx="2819400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600" y="5181600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Center-Surround receptive field in lower layers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of higher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Layer G the parameter values were changed. </a:t>
            </a:r>
          </a:p>
          <a:p>
            <a:r>
              <a:rPr lang="en-US" sz="2400" dirty="0" smtClean="0"/>
              <a:t>It produced a variety of weight patterns on training, many of them were asymmetric. </a:t>
            </a:r>
          </a:p>
          <a:p>
            <a:r>
              <a:rPr lang="en-US" sz="2400" dirty="0" smtClean="0"/>
              <a:t>Some neurons had receptive fields with alternating bands of positive and negative weights. Such cells had orientation sensitivity. Some other cells had a central positive region surrounding by several islands of negative regions. </a:t>
            </a:r>
          </a:p>
          <a:p>
            <a:endParaRPr lang="en-US" sz="2400" dirty="0"/>
          </a:p>
        </p:txBody>
      </p:sp>
      <p:pic>
        <p:nvPicPr>
          <p:cNvPr id="4" name="Picture 3" descr="linsker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791200" y="2362200"/>
            <a:ext cx="2895600" cy="2514600"/>
          </a:xfrm>
          <a:prstGeom prst="rect">
            <a:avLst/>
          </a:prstGeom>
        </p:spPr>
      </p:pic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6019800" y="4953000"/>
            <a:ext cx="259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orientation sensitivity in higher layers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Proof:</a:t>
            </a:r>
          </a:p>
          <a:p>
            <a:pPr lvl="1"/>
            <a:r>
              <a:rPr lang="en-US" sz="2400" dirty="0"/>
              <a:t>Symmetric</a:t>
            </a:r>
            <a:r>
              <a:rPr lang="en-US" sz="2400" dirty="0" smtClean="0"/>
              <a:t>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Positive semi-definite:</a:t>
            </a:r>
          </a:p>
          <a:p>
            <a:pPr lvl="2"/>
            <a:r>
              <a:rPr lang="en-US" dirty="0"/>
              <a:t>Consider the quadratic form associated with R</a:t>
            </a:r>
            <a:r>
              <a:rPr lang="en-US" dirty="0" smtClean="0"/>
              <a:t>,</a:t>
            </a:r>
            <a:r>
              <a:rPr lang="en-US" dirty="0"/>
              <a:t> where u is a non-zero real vector.</a:t>
            </a:r>
          </a:p>
          <a:p>
            <a:pPr lvl="2"/>
            <a:endParaRPr lang="en-US" dirty="0"/>
          </a:p>
          <a:p>
            <a:pPr lvl="1"/>
            <a:endParaRPr lang="en-US" sz="2400" dirty="0" smtClean="0"/>
          </a:p>
          <a:p>
            <a:pPr lvl="2">
              <a:buNone/>
            </a:pP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1219200" y="2514600"/>
          <a:ext cx="2238375" cy="523875"/>
        </p:xfrm>
        <a:graphic>
          <a:graphicData uri="http://schemas.openxmlformats.org/presentationml/2006/ole">
            <p:oleObj spid="_x0000_s16385" r:id="rId3" imgW="1485255" imgH="355446" progId="">
              <p:embed/>
            </p:oleObj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953000" y="3733800"/>
          <a:ext cx="742950" cy="581025"/>
        </p:xfrm>
        <a:graphic>
          <a:graphicData uri="http://schemas.openxmlformats.org/presentationml/2006/ole">
            <p:oleObj spid="_x0000_s16387" r:id="rId4" imgW="495085" imgH="393529" progId="">
              <p:embed/>
            </p:oleObj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600200" y="4191000"/>
          <a:ext cx="2924175" cy="638175"/>
        </p:xfrm>
        <a:graphic>
          <a:graphicData uri="http://schemas.openxmlformats.org/presentationml/2006/ole">
            <p:oleObj spid="_x0000_s16391" r:id="rId5" imgW="1943100" imgH="431800" progId="">
              <p:embed/>
            </p:oleObj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286000" y="4953000"/>
          <a:ext cx="2486025" cy="1323975"/>
        </p:xfrm>
        <a:graphic>
          <a:graphicData uri="http://schemas.openxmlformats.org/presentationml/2006/ole">
            <p:oleObj spid="_x0000_s16390" r:id="rId6" imgW="1651000" imgH="889000" progId="">
              <p:embed/>
            </p:oleObj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572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>
            <a:normAutofit/>
          </a:bodyPr>
          <a:lstStyle/>
          <a:p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differential equation form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Maximize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Therefore</a:t>
            </a:r>
            <a:r>
              <a:rPr lang="en-US" sz="2400" dirty="0"/>
              <a:t>, </a:t>
            </a:r>
            <a:r>
              <a:rPr lang="en-US" sz="2400" dirty="0" err="1"/>
              <a:t>hebbian</a:t>
            </a:r>
            <a:r>
              <a:rPr lang="en-US" sz="2400" dirty="0"/>
              <a:t> learning of a linear neuron</a:t>
            </a:r>
          </a:p>
          <a:p>
            <a:pPr lvl="0"/>
            <a:r>
              <a:rPr lang="en-US" sz="2400" dirty="0"/>
              <a:t>Maximizing the quadratic form, E, of </a:t>
            </a:r>
            <a:r>
              <a:rPr lang="en-US" sz="2400" dirty="0" smtClean="0"/>
              <a:t>R </a:t>
            </a:r>
            <a:endParaRPr lang="en-US" sz="2400" dirty="0"/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914400" y="1828800"/>
          <a:ext cx="1009650" cy="304800"/>
        </p:xfrm>
        <a:graphic>
          <a:graphicData uri="http://schemas.openxmlformats.org/presentationml/2006/ole">
            <p:oleObj spid="_x0000_s17409" r:id="rId3" imgW="672808" imgH="203112" progId="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990600" y="2133600"/>
          <a:ext cx="742950" cy="266700"/>
        </p:xfrm>
        <a:graphic>
          <a:graphicData uri="http://schemas.openxmlformats.org/presentationml/2006/ole">
            <p:oleObj spid="_x0000_s17412" r:id="rId4" imgW="494870" imgH="177646" progId="">
              <p:embed/>
            </p:oleObj>
          </a:graphicData>
        </a:graphic>
      </p:graphicFrame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231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876425" y="4114800"/>
          <a:ext cx="3000375" cy="1323975"/>
        </p:xfrm>
        <a:graphic>
          <a:graphicData uri="http://schemas.openxmlformats.org/presentationml/2006/ole">
            <p:oleObj spid="_x0000_s17417" r:id="rId5" imgW="1993900" imgH="889000" progId="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371600" y="3505200"/>
          <a:ext cx="1504950" cy="581025"/>
        </p:xfrm>
        <a:graphic>
          <a:graphicData uri="http://schemas.openxmlformats.org/presentationml/2006/ole">
            <p:oleObj spid="_x0000_s17418" r:id="rId6" imgW="1002865" imgH="393529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Therefore, </a:t>
            </a:r>
            <a:r>
              <a:rPr lang="en-US" sz="2400" dirty="0" err="1"/>
              <a:t>Hebbian</a:t>
            </a:r>
            <a:r>
              <a:rPr lang="en-US" sz="2400" dirty="0"/>
              <a:t> learning of a linear neuron</a:t>
            </a:r>
          </a:p>
          <a:p>
            <a:pPr lvl="0"/>
            <a:r>
              <a:rPr lang="en-US" sz="2400" dirty="0"/>
              <a:t>Maximizing the quadratic form of R </a:t>
            </a:r>
            <a:endParaRPr lang="en-US" sz="2400" dirty="0" smtClean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Maximizing the average squared output of the neuron. </a:t>
            </a:r>
          </a:p>
          <a:p>
            <a:pPr lvl="0"/>
            <a:r>
              <a:rPr lang="en-US" sz="2400" dirty="0"/>
              <a:t>We also note that if the data is ‘zero mean’ (E[x] = 0), </a:t>
            </a:r>
            <a:r>
              <a:rPr lang="en-US" sz="2400" dirty="0" err="1"/>
              <a:t>Hebbian</a:t>
            </a:r>
            <a:r>
              <a:rPr lang="en-US" sz="2400" dirty="0"/>
              <a:t> learning also maximizes output variance. Since the neuron is linear, for zero-mean input data, mean squared value of the output equals output variance. i.e.,</a:t>
            </a:r>
          </a:p>
          <a:p>
            <a:endParaRPr lang="en-US" sz="24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3581400" y="2438400"/>
          <a:ext cx="838200" cy="609600"/>
        </p:xfrm>
        <a:graphic>
          <a:graphicData uri="http://schemas.openxmlformats.org/presentationml/2006/ole">
            <p:oleObj spid="_x0000_s19457" r:id="rId3" imgW="533169" imgH="393529" progId="">
              <p:embed/>
            </p:oleObj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657600" y="5029200"/>
          <a:ext cx="1143000" cy="407096"/>
        </p:xfrm>
        <a:graphic>
          <a:graphicData uri="http://schemas.openxmlformats.org/presentationml/2006/ole">
            <p:oleObj spid="_x0000_s19459" r:id="rId4" imgW="710891" imgH="25389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But if R is positive semi-definite, E (w) does not have a maximum. </a:t>
            </a:r>
            <a:endParaRPr lang="en-US" sz="2400" dirty="0" smtClean="0"/>
          </a:p>
          <a:p>
            <a:r>
              <a:rPr lang="en-US" sz="2400" dirty="0" smtClean="0"/>
              <a:t>Therefore</a:t>
            </a:r>
            <a:r>
              <a:rPr lang="en-US" sz="2400" dirty="0"/>
              <a:t>, E must be constrained. A simple constraint is to make </a:t>
            </a:r>
            <a:r>
              <a:rPr lang="en-US" sz="2400" i="1" dirty="0"/>
              <a:t>w</a:t>
            </a:r>
            <a:r>
              <a:rPr lang="en-US" sz="2400" dirty="0"/>
              <a:t> a unit norm vector. The unit norm constraint can be added as a cost to E(w), yielding the new E’ as follows:</a:t>
            </a:r>
          </a:p>
          <a:p>
            <a:endParaRPr lang="en-US" sz="24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1981200" y="4038600"/>
          <a:ext cx="2847975" cy="581025"/>
        </p:xfrm>
        <a:graphic>
          <a:graphicData uri="http://schemas.openxmlformats.org/presentationml/2006/ole">
            <p:oleObj spid="_x0000_s20481" r:id="rId3" imgW="1892300" imgH="393700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Calculating the gradient,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which </a:t>
            </a:r>
            <a:r>
              <a:rPr lang="en-US" sz="2400" dirty="0"/>
              <a:t>is an </a:t>
            </a:r>
            <a:r>
              <a:rPr lang="en-US" sz="2400" dirty="0" err="1"/>
              <a:t>eigenvalue</a:t>
            </a:r>
            <a:r>
              <a:rPr lang="en-US" sz="2400" dirty="0"/>
              <a:t> equation. </a:t>
            </a:r>
          </a:p>
          <a:p>
            <a:r>
              <a:rPr lang="en-US" sz="2400" dirty="0"/>
              <a:t>Therefore, when trained by </a:t>
            </a:r>
            <a:r>
              <a:rPr lang="en-US" sz="2400" dirty="0" err="1"/>
              <a:t>Hebbian</a:t>
            </a:r>
            <a:r>
              <a:rPr lang="en-US" sz="2400" dirty="0"/>
              <a:t> learning, the weight vector of a linear neuron converges to the eigenvectors of the autocorrelation matrix, R.</a:t>
            </a:r>
          </a:p>
          <a:p>
            <a:r>
              <a:rPr lang="en-US" sz="2400" dirty="0" smtClean="0"/>
              <a:t>But since a symmetric real matrix of size ‘n X n’  has n eigenvectors, it is not clear which of them  w tends to.</a:t>
            </a:r>
            <a:endParaRPr lang="en-IN" sz="2400" dirty="0" smtClean="0"/>
          </a:p>
          <a:p>
            <a:r>
              <a:rPr lang="en-US" sz="2400" dirty="0" smtClean="0"/>
              <a:t>We will show that w tends to the eigenvector corresponding to the highest </a:t>
            </a:r>
            <a:r>
              <a:rPr lang="en-US" sz="2400" dirty="0" err="1" smtClean="0"/>
              <a:t>eigenvalue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US" sz="2400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4114800" y="1676400"/>
          <a:ext cx="2416969" cy="381000"/>
        </p:xfrm>
        <a:graphic>
          <a:graphicData uri="http://schemas.openxmlformats.org/presentationml/2006/ole">
            <p:oleObj spid="_x0000_s21505" r:id="rId3" imgW="1447800" imgH="228600" progId="">
              <p:embed/>
            </p:oleObj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143000" y="2209800"/>
          <a:ext cx="1143000" cy="347870"/>
        </p:xfrm>
        <a:graphic>
          <a:graphicData uri="http://schemas.openxmlformats.org/presentationml/2006/ole">
            <p:oleObj spid="_x0000_s21507" r:id="rId4" imgW="583693" imgH="177646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Proof:</a:t>
            </a:r>
            <a:br>
              <a:rPr lang="en-US" sz="2400" dirty="0"/>
            </a:br>
            <a:r>
              <a:rPr lang="en-US" sz="2400" dirty="0"/>
              <a:t>Let Q be a orthogonal, </a:t>
            </a:r>
            <a:r>
              <a:rPr lang="en-US" sz="2400" dirty="0" err="1"/>
              <a:t>diagonalizing</a:t>
            </a:r>
            <a:r>
              <a:rPr lang="en-US" sz="2400" dirty="0"/>
              <a:t> matrix Q such that,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Q = [q</a:t>
            </a:r>
            <a:r>
              <a:rPr lang="en-US" sz="2400" baseline="-25000" dirty="0"/>
              <a:t>1</a:t>
            </a:r>
            <a:r>
              <a:rPr lang="en-US" sz="2400" dirty="0"/>
              <a:t>|…|</a:t>
            </a:r>
            <a:r>
              <a:rPr lang="en-US" sz="2400" dirty="0" err="1"/>
              <a:t>q</a:t>
            </a:r>
            <a:r>
              <a:rPr lang="en-US" sz="2400" baseline="-25000" dirty="0" err="1"/>
              <a:t>i</a:t>
            </a:r>
            <a:r>
              <a:rPr lang="en-US" sz="2400" dirty="0"/>
              <a:t>|…|</a:t>
            </a:r>
            <a:r>
              <a:rPr lang="en-US" sz="2400" dirty="0" err="1"/>
              <a:t>q</a:t>
            </a:r>
            <a:r>
              <a:rPr lang="en-US" sz="2400" baseline="-25000" dirty="0" err="1"/>
              <a:t>n</a:t>
            </a:r>
            <a:r>
              <a:rPr lang="en-US" sz="2400" dirty="0" smtClean="0"/>
              <a:t>] where </a:t>
            </a:r>
            <a:r>
              <a:rPr lang="en-US" sz="2400" dirty="0" err="1"/>
              <a:t>q</a:t>
            </a:r>
            <a:r>
              <a:rPr lang="en-US" sz="2400" baseline="-25000" dirty="0" err="1"/>
              <a:t>i</a:t>
            </a:r>
            <a:r>
              <a:rPr lang="en-US" sz="2400" dirty="0"/>
              <a:t> are the eigenvectors of R.</a:t>
            </a:r>
          </a:p>
          <a:p>
            <a:r>
              <a:rPr lang="en-US" sz="2400" dirty="0"/>
              <a:t>Now consider the linear transformation</a:t>
            </a:r>
            <a:r>
              <a:rPr lang="en-US" sz="2400" dirty="0" smtClean="0"/>
              <a:t>, w </a:t>
            </a:r>
            <a:r>
              <a:rPr lang="en-US" sz="2400" dirty="0"/>
              <a:t>= </a:t>
            </a:r>
            <a:r>
              <a:rPr lang="en-US" sz="2400" dirty="0" err="1" smtClean="0"/>
              <a:t>Qx</a:t>
            </a:r>
            <a:r>
              <a:rPr lang="en-US" sz="2400" dirty="0" smtClean="0"/>
              <a:t>, and </a:t>
            </a:r>
            <a:r>
              <a:rPr lang="en-US" sz="2400" dirty="0"/>
              <a:t>express E(w) in terms of x, as follows</a:t>
            </a:r>
            <a:r>
              <a:rPr lang="en-US" sz="2400" dirty="0" smtClean="0"/>
              <a:t>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Since Q is also a rotational transformation, maximum of the new function E(x) is the same as the maximum of the older function E(w). Let us consider the maximum of E’(x),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1219200" y="1066800"/>
          <a:ext cx="1164167" cy="381000"/>
        </p:xfrm>
        <a:graphic>
          <a:graphicData uri="http://schemas.openxmlformats.org/presentationml/2006/ole">
            <p:oleObj spid="_x0000_s22529" r:id="rId3" imgW="698500" imgH="228600" progId="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914400" y="1447801"/>
          <a:ext cx="1600200" cy="986790"/>
        </p:xfrm>
        <a:graphic>
          <a:graphicData uri="http://schemas.openxmlformats.org/presentationml/2006/ole">
            <p:oleObj spid="_x0000_s22531" r:id="rId4" imgW="1143000" imgH="711200" progId="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24000" y="3733800"/>
          <a:ext cx="1914525" cy="581025"/>
        </p:xfrm>
        <a:graphic>
          <a:graphicData uri="http://schemas.openxmlformats.org/presentationml/2006/ole">
            <p:oleObj spid="_x0000_s22532" r:id="rId5" imgW="1269449" imgH="393529" progId="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057400" y="4343400"/>
          <a:ext cx="3305175" cy="638175"/>
        </p:xfrm>
        <a:graphic>
          <a:graphicData uri="http://schemas.openxmlformats.org/presentationml/2006/ole">
            <p:oleObj spid="_x0000_s22533" r:id="rId6" imgW="2197100" imgH="431800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1855</Words>
  <Application>Microsoft Office PowerPoint</Application>
  <PresentationFormat>On-screen Show (4:3)</PresentationFormat>
  <Paragraphs>257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Document</vt:lpstr>
      <vt:lpstr>Equation</vt:lpstr>
      <vt:lpstr>Linear neuron model: Hebbian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Oja’s Rule</vt:lpstr>
      <vt:lpstr>Slide 13</vt:lpstr>
      <vt:lpstr>Slide 14</vt:lpstr>
      <vt:lpstr>Principal Component Analysis (PCA)</vt:lpstr>
      <vt:lpstr>Slide 16</vt:lpstr>
      <vt:lpstr>Slide 17</vt:lpstr>
      <vt:lpstr>Hebbian learning for Data Compression</vt:lpstr>
      <vt:lpstr>Slide 19</vt:lpstr>
      <vt:lpstr>Slide 20</vt:lpstr>
      <vt:lpstr>Slide 21</vt:lpstr>
      <vt:lpstr>Extending to ‘m’ principle components</vt:lpstr>
      <vt:lpstr>Slide 23</vt:lpstr>
      <vt:lpstr>Sanger’s model</vt:lpstr>
      <vt:lpstr>Linsker’s model</vt:lpstr>
      <vt:lpstr>Linsker’s model</vt:lpstr>
      <vt:lpstr>Slide 27</vt:lpstr>
      <vt:lpstr>Slide 28</vt:lpstr>
      <vt:lpstr>Slide 29</vt:lpstr>
      <vt:lpstr>Slide 30</vt:lpstr>
      <vt:lpstr>Response on training</vt:lpstr>
      <vt:lpstr>Response of first two layers</vt:lpstr>
      <vt:lpstr>Centre surround receptive fields</vt:lpstr>
      <vt:lpstr>Response of higher layers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neuron model: Hebbian learning</dc:title>
  <dc:creator>cnslab</dc:creator>
  <cp:lastModifiedBy>Pragathi</cp:lastModifiedBy>
  <cp:revision>30</cp:revision>
  <dcterms:created xsi:type="dcterms:W3CDTF">2012-06-20T09:18:44Z</dcterms:created>
  <dcterms:modified xsi:type="dcterms:W3CDTF">2012-12-13T10:42:59Z</dcterms:modified>
</cp:coreProperties>
</file>