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8" r:id="rId13"/>
    <p:sldId id="269" r:id="rId14"/>
    <p:sldId id="270" r:id="rId15"/>
    <p:sldId id="266"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67F116D-BB6B-4886-850C-128F1C9616B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7F116D-BB6B-4886-850C-128F1C9616B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7F116D-BB6B-4886-850C-128F1C9616B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7F116D-BB6B-4886-850C-128F1C9616B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7F116D-BB6B-4886-850C-128F1C9616B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7F116D-BB6B-4886-850C-128F1C9616B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7F116D-BB6B-4886-850C-128F1C9616B8}"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7F116D-BB6B-4886-850C-128F1C9616B8}"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F116D-BB6B-4886-850C-128F1C9616B8}"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7F116D-BB6B-4886-850C-128F1C9616B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7F116D-BB6B-4886-850C-128F1C9616B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DC739-813E-4D8E-BA65-1DA8550979C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F116D-BB6B-4886-850C-128F1C9616B8}" type="datetimeFigureOut">
              <a:rPr lang="en-US" smtClean="0"/>
              <a:t>10/31/2023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DC739-813E-4D8E-BA65-1DA8550979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4.x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20.wmf"/><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0.bin"/><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24.wmf"/><Relationship Id="rId7" Type="http://schemas.openxmlformats.org/officeDocument/2006/relationships/image" Target="../media/image29.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26.bin"/><Relationship Id="rId5" Type="http://schemas.openxmlformats.org/officeDocument/2006/relationships/image" Target="../media/image28.wmf"/><Relationship Id="rId4" Type="http://schemas.openxmlformats.org/officeDocument/2006/relationships/oleObject" Target="../embeddings/oleObject25.bin"/><Relationship Id="rId9" Type="http://schemas.openxmlformats.org/officeDocument/2006/relationships/image" Target="../media/image3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Competitive Learning </a:t>
            </a:r>
          </a:p>
        </p:txBody>
      </p:sp>
      <p:sp>
        <p:nvSpPr>
          <p:cNvPr id="3" name="Subtitle 2"/>
          <p:cNvSpPr>
            <a:spLocks noGrp="1"/>
          </p:cNvSpPr>
          <p:nvPr>
            <p:ph type="subTitle" idx="1"/>
          </p:nvPr>
        </p:nvSpPr>
        <p:spPr/>
        <p:txBody>
          <a:bodyPr/>
          <a:lstStyle/>
          <a:p>
            <a:r>
              <a:rPr lang="en-US" dirty="0"/>
              <a:t>Like </a:t>
            </a:r>
            <a:r>
              <a:rPr lang="en-US" dirty="0" err="1"/>
              <a:t>Hebbian</a:t>
            </a:r>
            <a:r>
              <a:rPr lang="en-US" dirty="0"/>
              <a:t> learning, Competitive learning  is an example of unsupervised learning.</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Just as in case of </a:t>
            </a:r>
            <a:r>
              <a:rPr lang="en-US" dirty="0" err="1"/>
              <a:t>Hebbian</a:t>
            </a:r>
            <a:r>
              <a:rPr lang="en-US" dirty="0"/>
              <a:t> learning, weight update simply increases the squared output, y</a:t>
            </a:r>
            <a:r>
              <a:rPr lang="en-US" baseline="30000" dirty="0"/>
              <a:t>2</a:t>
            </a:r>
            <a:r>
              <a:rPr lang="en-US" dirty="0"/>
              <a:t>; in case of the above “Gaussian neuron” too, we can formulate a weight update rule that increases the neuron’s response. </a:t>
            </a:r>
          </a:p>
          <a:p>
            <a:r>
              <a:rPr lang="en-US" dirty="0"/>
              <a:t>Thus, the weight vector, w, is changed in the direction of gradient of y, </a:t>
            </a:r>
            <a:r>
              <a:rPr lang="en-US" dirty="0" err="1"/>
              <a:t>w.r.t</a:t>
            </a:r>
            <a:r>
              <a:rPr lang="en-US" dirty="0"/>
              <a:t>. w. </a:t>
            </a:r>
          </a:p>
          <a:p>
            <a:endParaRPr lang="en-US" dirty="0"/>
          </a:p>
        </p:txBody>
      </p:sp>
      <p:graphicFrame>
        <p:nvGraphicFramePr>
          <p:cNvPr id="23553" name="Object 1"/>
          <p:cNvGraphicFramePr>
            <a:graphicFrameLocks noChangeAspect="1"/>
          </p:cNvGraphicFramePr>
          <p:nvPr/>
        </p:nvGraphicFramePr>
        <p:xfrm>
          <a:off x="914400" y="5181600"/>
          <a:ext cx="4040909" cy="533400"/>
        </p:xfrm>
        <a:graphic>
          <a:graphicData uri="http://schemas.openxmlformats.org/presentationml/2006/ole">
            <mc:AlternateContent xmlns:mc="http://schemas.openxmlformats.org/markup-compatibility/2006">
              <mc:Choice xmlns:v="urn:schemas-microsoft-com:vml" Requires="v">
                <p:oleObj r:id="rId2" imgW="1816100" imgH="241300" progId="Equation.DSMT4">
                  <p:embed/>
                </p:oleObj>
              </mc:Choice>
              <mc:Fallback>
                <p:oleObj r:id="rId2" imgW="1816100" imgH="241300" progId="Equation.DSMT4">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181600"/>
                        <a:ext cx="4040909"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Since y is always positive, it can be considered as a part of the learning rate h. Thus, we have the following simpler learning rule: </a:t>
            </a:r>
          </a:p>
          <a:p>
            <a:endParaRPr lang="en-US" dirty="0"/>
          </a:p>
          <a:p>
            <a:r>
              <a:rPr lang="en-US" dirty="0"/>
              <a:t>We thus have a ‘Gaussian’ neuron (fig. ***) whose response is given by eqn. (**). The neuron shows high response for inputs, x, close to the weight vector, w. </a:t>
            </a:r>
          </a:p>
          <a:p>
            <a:r>
              <a:rPr lang="en-US" dirty="0"/>
              <a:t>Neurons which respond selectively to a small part of the input space are said to have ‘tuned responses.’ </a:t>
            </a:r>
          </a:p>
          <a:p>
            <a:endParaRPr 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nvGraphicFramePr>
        <p:xfrm>
          <a:off x="914400" y="2819400"/>
          <a:ext cx="2099733" cy="457200"/>
        </p:xfrm>
        <a:graphic>
          <a:graphicData uri="http://schemas.openxmlformats.org/presentationml/2006/ole">
            <mc:AlternateContent xmlns:mc="http://schemas.openxmlformats.org/markup-compatibility/2006">
              <mc:Choice xmlns:v="urn:schemas-microsoft-com:vml" Requires="v">
                <p:oleObj r:id="rId2" imgW="901309" imgH="203112" progId="Equation.DSMT4">
                  <p:embed/>
                </p:oleObj>
              </mc:Choice>
              <mc:Fallback>
                <p:oleObj r:id="rId2" imgW="901309" imgH="203112" progId="Equation.DSMT4">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19400"/>
                        <a:ext cx="209973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Such neurons are known to exist in various sensory systems:</a:t>
            </a:r>
          </a:p>
          <a:p>
            <a:pPr lvl="1"/>
            <a:r>
              <a:rPr lang="en-US" dirty="0"/>
              <a:t>Neurons in the primary visual cortex that respond to a line of a given orientation presented in their receptive fields (Hubel D.H. and Wiesel T.N. (1974) Sequence regularity and geometry of orientation columns in the monkey striate cortex. J. Comp. Neurol., 158:267-294) </a:t>
            </a:r>
          </a:p>
          <a:p>
            <a:pPr lvl="1"/>
            <a:r>
              <a:rPr lang="en-US" dirty="0"/>
              <a:t>Neurons in the auditory cortex that respond narrowly to single tones (Philips D et al (1995) Factors shaping the tone level sensitivity of single neurons in posterior field of cat auditory cortex.)</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Training: Single neuron case:</a:t>
            </a:r>
          </a:p>
        </p:txBody>
      </p:sp>
      <p:sp>
        <p:nvSpPr>
          <p:cNvPr id="3" name="Content Placeholder 2"/>
          <p:cNvSpPr>
            <a:spLocks noGrp="1"/>
          </p:cNvSpPr>
          <p:nvPr>
            <p:ph idx="1"/>
          </p:nvPr>
        </p:nvSpPr>
        <p:spPr/>
        <p:txBody>
          <a:bodyPr/>
          <a:lstStyle/>
          <a:p>
            <a:r>
              <a:rPr lang="en-US" dirty="0"/>
              <a:t>Let us consider what happens when we train a single Gaussian neuron using the learning rule.  What does w converge to?</a:t>
            </a:r>
          </a:p>
          <a:p>
            <a:r>
              <a:rPr lang="en-US" dirty="0"/>
              <a:t>Let x be drawn from a distribution, p(x). </a:t>
            </a:r>
          </a:p>
          <a:p>
            <a:r>
              <a:rPr lang="en-US" dirty="0"/>
              <a:t>If we iterate the learning rule at convergence we have,</a:t>
            </a:r>
          </a:p>
          <a:p>
            <a:endParaRPr lang="en-US" dirty="0"/>
          </a:p>
          <a:p>
            <a:endParaRPr lang="en-US" dirty="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nvGraphicFramePr>
        <p:xfrm>
          <a:off x="838200" y="4724400"/>
          <a:ext cx="3014296" cy="838200"/>
        </p:xfrm>
        <a:graphic>
          <a:graphicData uri="http://schemas.openxmlformats.org/presentationml/2006/ole">
            <mc:AlternateContent xmlns:mc="http://schemas.openxmlformats.org/markup-compatibility/2006">
              <mc:Choice xmlns:v="urn:schemas-microsoft-com:vml" Requires="v">
                <p:oleObj name="Equation" r:id="rId2" imgW="1777229" imgH="495085" progId="Equation.3">
                  <p:embed/>
                </p:oleObj>
              </mc:Choice>
              <mc:Fallback>
                <p:oleObj name="Equation" r:id="rId2" imgW="1777229" imgH="495085"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724400"/>
                        <a:ext cx="3014296"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pPr>
              <a:buNone/>
            </a:pPr>
            <a:r>
              <a:rPr lang="en-US" dirty="0"/>
              <a:t>	or</a:t>
            </a:r>
          </a:p>
          <a:p>
            <a:endParaRPr lang="en-US" dirty="0"/>
          </a:p>
          <a:p>
            <a:r>
              <a:rPr lang="en-US" dirty="0"/>
              <a:t>Therefore, w is the mean of the data with probability density, p(x).</a:t>
            </a:r>
          </a:p>
          <a:p>
            <a:r>
              <a:rPr lang="en-US" dirty="0"/>
              <a:t>Now let us consider the result of training with multiple neurons. Let us begin with 2 neurons.</a:t>
            </a:r>
          </a:p>
          <a:p>
            <a:pPr>
              <a:buNone/>
            </a:pPr>
            <a:endParaRPr lang="en-US"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649" name="Object 1"/>
          <p:cNvGraphicFramePr>
            <a:graphicFrameLocks noChangeAspect="1"/>
          </p:cNvGraphicFramePr>
          <p:nvPr/>
        </p:nvGraphicFramePr>
        <p:xfrm>
          <a:off x="913694" y="1524000"/>
          <a:ext cx="2134306" cy="762000"/>
        </p:xfrm>
        <a:graphic>
          <a:graphicData uri="http://schemas.openxmlformats.org/presentationml/2006/ole">
            <mc:AlternateContent xmlns:mc="http://schemas.openxmlformats.org/markup-compatibility/2006">
              <mc:Choice xmlns:v="urn:schemas-microsoft-com:vml" Requires="v">
                <p:oleObj name="Equation" r:id="rId2" imgW="1384200" imgH="495000" progId="Equation.3">
                  <p:embed/>
                </p:oleObj>
              </mc:Choice>
              <mc:Fallback>
                <p:oleObj name="Equation" r:id="rId2" imgW="1384200" imgH="49500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694" y="1524000"/>
                        <a:ext cx="2134306"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651" name="Object 3"/>
          <p:cNvGraphicFramePr>
            <a:graphicFrameLocks noChangeAspect="1"/>
          </p:cNvGraphicFramePr>
          <p:nvPr/>
        </p:nvGraphicFramePr>
        <p:xfrm>
          <a:off x="914399" y="2619477"/>
          <a:ext cx="1584081" cy="885723"/>
        </p:xfrm>
        <a:graphic>
          <a:graphicData uri="http://schemas.openxmlformats.org/presentationml/2006/ole">
            <mc:AlternateContent xmlns:mc="http://schemas.openxmlformats.org/markup-compatibility/2006">
              <mc:Choice xmlns:v="urn:schemas-microsoft-com:vml" Requires="v">
                <p:oleObj name="Equation" r:id="rId4" imgW="888614" imgH="495085" progId="Equation.3">
                  <p:embed/>
                </p:oleObj>
              </mc:Choice>
              <mc:Fallback>
                <p:oleObj name="Equation" r:id="rId4" imgW="888614" imgH="495085"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399" y="2619477"/>
                        <a:ext cx="1584081" cy="8857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Two-neuron case:</a:t>
            </a:r>
          </a:p>
        </p:txBody>
      </p:sp>
      <p:sp>
        <p:nvSpPr>
          <p:cNvPr id="3" name="Content Placeholder 2"/>
          <p:cNvSpPr>
            <a:spLocks noGrp="1"/>
          </p:cNvSpPr>
          <p:nvPr>
            <p:ph sz="half" idx="1"/>
          </p:nvPr>
        </p:nvSpPr>
        <p:spPr/>
        <p:txBody>
          <a:bodyPr>
            <a:normAutofit fontScale="92500"/>
          </a:bodyPr>
          <a:lstStyle/>
          <a:p>
            <a:r>
              <a:rPr lang="en-US" dirty="0"/>
              <a:t>Let us consider two neurons with response functions given as,</a:t>
            </a:r>
          </a:p>
          <a:p>
            <a:endParaRPr lang="en-US" dirty="0"/>
          </a:p>
          <a:p>
            <a:endParaRPr lang="en-US" dirty="0"/>
          </a:p>
          <a:p>
            <a:pPr>
              <a:buNone/>
            </a:pPr>
            <a:r>
              <a:rPr lang="en-US" dirty="0"/>
              <a:t>	where w</a:t>
            </a:r>
            <a:r>
              <a:rPr lang="en-US" baseline="-25000" dirty="0"/>
              <a:t>1</a:t>
            </a:r>
            <a:r>
              <a:rPr lang="en-US" dirty="0"/>
              <a:t> and w</a:t>
            </a:r>
            <a:r>
              <a:rPr lang="en-US" baseline="-25000" dirty="0"/>
              <a:t>2</a:t>
            </a:r>
            <a:r>
              <a:rPr lang="en-US" dirty="0"/>
              <a:t> are the weight vectors of the two neurons respectively.</a:t>
            </a:r>
          </a:p>
          <a:p>
            <a:endParaRPr lang="en-US" dirty="0"/>
          </a:p>
          <a:p>
            <a:pPr>
              <a:buNone/>
            </a:pPr>
            <a:r>
              <a:rPr lang="en-US" dirty="0"/>
              <a:t> </a:t>
            </a:r>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32" name="Object 4"/>
          <p:cNvGraphicFramePr>
            <a:graphicFrameLocks noChangeAspect="1"/>
          </p:cNvGraphicFramePr>
          <p:nvPr>
            <p:extLst>
              <p:ext uri="{D42A27DB-BD31-4B8C-83A1-F6EECF244321}">
                <p14:modId xmlns:p14="http://schemas.microsoft.com/office/powerpoint/2010/main" val="3218474057"/>
              </p:ext>
            </p:extLst>
          </p:nvPr>
        </p:nvGraphicFramePr>
        <p:xfrm>
          <a:off x="838200" y="2880172"/>
          <a:ext cx="2688675" cy="484296"/>
        </p:xfrm>
        <a:graphic>
          <a:graphicData uri="http://schemas.openxmlformats.org/presentationml/2006/ole">
            <mc:AlternateContent xmlns:mc="http://schemas.openxmlformats.org/markup-compatibility/2006">
              <mc:Choice xmlns:v="urn:schemas-microsoft-com:vml" Requires="v">
                <p:oleObj r:id="rId2" imgW="1536700" imgH="279400" progId="Equation.DSMT4">
                  <p:embed/>
                </p:oleObj>
              </mc:Choice>
              <mc:Fallback>
                <p:oleObj r:id="rId2" imgW="1536700" imgH="27940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80172"/>
                        <a:ext cx="2688675" cy="484296"/>
                      </a:xfrm>
                      <a:prstGeom prst="rect">
                        <a:avLst/>
                      </a:prstGeom>
                      <a:noFill/>
                    </p:spPr>
                  </p:pic>
                </p:oleObj>
              </mc:Fallback>
            </mc:AlternateContent>
          </a:graphicData>
        </a:graphic>
      </p:graphicFrame>
      <p:graphicFrame>
        <p:nvGraphicFramePr>
          <p:cNvPr id="22531" name="Object 3"/>
          <p:cNvGraphicFramePr>
            <a:graphicFrameLocks noChangeAspect="1"/>
          </p:cNvGraphicFramePr>
          <p:nvPr>
            <p:extLst>
              <p:ext uri="{D42A27DB-BD31-4B8C-83A1-F6EECF244321}">
                <p14:modId xmlns:p14="http://schemas.microsoft.com/office/powerpoint/2010/main" val="1502460716"/>
              </p:ext>
            </p:extLst>
          </p:nvPr>
        </p:nvGraphicFramePr>
        <p:xfrm>
          <a:off x="838200" y="3364468"/>
          <a:ext cx="2667000" cy="471603"/>
        </p:xfrm>
        <a:graphic>
          <a:graphicData uri="http://schemas.openxmlformats.org/presentationml/2006/ole">
            <mc:AlternateContent xmlns:mc="http://schemas.openxmlformats.org/markup-compatibility/2006">
              <mc:Choice xmlns:v="urn:schemas-microsoft-com:vml" Requires="v">
                <p:oleObj r:id="rId4" imgW="1562100" imgH="279400" progId="Equation.DSMT4">
                  <p:embed/>
                </p:oleObj>
              </mc:Choice>
              <mc:Fallback>
                <p:oleObj r:id="rId4" imgW="1562100" imgH="2794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364468"/>
                        <a:ext cx="2667000" cy="471603"/>
                      </a:xfrm>
                      <a:prstGeom prst="rect">
                        <a:avLst/>
                      </a:prstGeom>
                      <a:noFill/>
                    </p:spPr>
                  </p:pic>
                </p:oleObj>
              </mc:Fallback>
            </mc:AlternateContent>
          </a:graphicData>
        </a:graphic>
      </p:graphicFrame>
      <p:sp>
        <p:nvSpPr>
          <p:cNvPr id="2253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4" name="Rectangle 6"/>
          <p:cNvSpPr>
            <a:spLocks noChangeArrowheads="1"/>
          </p:cNvSpPr>
          <p:nvPr/>
        </p:nvSpPr>
        <p:spPr bwMode="auto">
          <a:xfrm>
            <a:off x="0" y="7334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7" name="Group 16"/>
          <p:cNvGrpSpPr/>
          <p:nvPr/>
        </p:nvGrpSpPr>
        <p:grpSpPr>
          <a:xfrm>
            <a:off x="5562600" y="2362200"/>
            <a:ext cx="2286000" cy="2362200"/>
            <a:chOff x="5562600" y="2362200"/>
            <a:chExt cx="2286000" cy="2362200"/>
          </a:xfrm>
        </p:grpSpPr>
        <p:sp>
          <p:nvSpPr>
            <p:cNvPr id="4" name="Oval 3"/>
            <p:cNvSpPr/>
            <p:nvPr/>
          </p:nvSpPr>
          <p:spPr>
            <a:xfrm>
              <a:off x="5943600" y="2362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86600" y="2362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553200" y="4343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13" idx="0"/>
              <a:endCxn id="4" idx="4"/>
            </p:cNvCxnSpPr>
            <p:nvPr/>
          </p:nvCxnSpPr>
          <p:spPr>
            <a:xfrm flipH="1" flipV="1">
              <a:off x="6134100" y="2743200"/>
              <a:ext cx="6096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1" idx="4"/>
            </p:cNvCxnSpPr>
            <p:nvPr/>
          </p:nvCxnSpPr>
          <p:spPr>
            <a:xfrm flipV="1">
              <a:off x="6743700" y="2743200"/>
              <a:ext cx="533400" cy="16002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562600" y="2362200"/>
              <a:ext cx="381000" cy="369332"/>
            </a:xfrm>
            <a:prstGeom prst="rect">
              <a:avLst/>
            </a:prstGeom>
            <a:noFill/>
          </p:spPr>
          <p:txBody>
            <a:bodyPr wrap="square" rtlCol="0">
              <a:spAutoFit/>
            </a:bodyPr>
            <a:lstStyle/>
            <a:p>
              <a:r>
                <a:rPr lang="en-US" dirty="0"/>
                <a:t>y</a:t>
              </a:r>
              <a:r>
                <a:rPr lang="en-US" baseline="-25000" dirty="0"/>
                <a:t>1</a:t>
              </a:r>
              <a:endParaRPr lang="en-US" dirty="0"/>
            </a:p>
          </p:txBody>
        </p:sp>
        <p:sp>
          <p:nvSpPr>
            <p:cNvPr id="22" name="TextBox 21"/>
            <p:cNvSpPr txBox="1"/>
            <p:nvPr/>
          </p:nvSpPr>
          <p:spPr>
            <a:xfrm>
              <a:off x="7467600" y="2362200"/>
              <a:ext cx="381000" cy="369332"/>
            </a:xfrm>
            <a:prstGeom prst="rect">
              <a:avLst/>
            </a:prstGeom>
            <a:noFill/>
          </p:spPr>
          <p:txBody>
            <a:bodyPr wrap="square" rtlCol="0">
              <a:spAutoFit/>
            </a:bodyPr>
            <a:lstStyle/>
            <a:p>
              <a:r>
                <a:rPr lang="en-US" dirty="0"/>
                <a:t>y</a:t>
              </a:r>
              <a:r>
                <a:rPr lang="en-US" baseline="-25000" dirty="0"/>
                <a:t>2</a:t>
              </a:r>
              <a:endParaRPr lang="en-US" dirty="0"/>
            </a:p>
          </p:txBody>
        </p:sp>
        <p:sp>
          <p:nvSpPr>
            <p:cNvPr id="23" name="TextBox 22"/>
            <p:cNvSpPr txBox="1"/>
            <p:nvPr/>
          </p:nvSpPr>
          <p:spPr>
            <a:xfrm>
              <a:off x="6096000" y="3364468"/>
              <a:ext cx="571500" cy="369332"/>
            </a:xfrm>
            <a:prstGeom prst="rect">
              <a:avLst/>
            </a:prstGeom>
            <a:noFill/>
          </p:spPr>
          <p:txBody>
            <a:bodyPr wrap="square" rtlCol="0">
              <a:spAutoFit/>
            </a:bodyPr>
            <a:lstStyle/>
            <a:p>
              <a:r>
                <a:rPr lang="en-US" dirty="0"/>
                <a:t>w</a:t>
              </a:r>
              <a:r>
                <a:rPr lang="en-US" baseline="-25000" dirty="0"/>
                <a:t>1</a:t>
              </a:r>
              <a:endParaRPr lang="en-US" dirty="0"/>
            </a:p>
          </p:txBody>
        </p:sp>
        <p:sp>
          <p:nvSpPr>
            <p:cNvPr id="24" name="TextBox 23"/>
            <p:cNvSpPr txBox="1"/>
            <p:nvPr/>
          </p:nvSpPr>
          <p:spPr>
            <a:xfrm>
              <a:off x="7010400" y="3364468"/>
              <a:ext cx="457200" cy="369332"/>
            </a:xfrm>
            <a:prstGeom prst="rect">
              <a:avLst/>
            </a:prstGeom>
            <a:noFill/>
          </p:spPr>
          <p:txBody>
            <a:bodyPr wrap="square" rtlCol="0">
              <a:spAutoFit/>
            </a:bodyPr>
            <a:lstStyle/>
            <a:p>
              <a:r>
                <a:rPr lang="en-US" dirty="0"/>
                <a:t>w</a:t>
              </a:r>
              <a:r>
                <a:rPr lang="en-US" baseline="-25000" dirty="0"/>
                <a:t>2</a:t>
              </a:r>
              <a:endParaRPr lang="en-US" dirty="0"/>
            </a:p>
          </p:txBody>
        </p:sp>
        <p:sp>
          <p:nvSpPr>
            <p:cNvPr id="16" name="TextBox 15"/>
            <p:cNvSpPr txBox="1"/>
            <p:nvPr/>
          </p:nvSpPr>
          <p:spPr>
            <a:xfrm>
              <a:off x="6934200" y="4355068"/>
              <a:ext cx="228600" cy="369332"/>
            </a:xfrm>
            <a:prstGeom prst="rect">
              <a:avLst/>
            </a:prstGeom>
            <a:noFill/>
          </p:spPr>
          <p:txBody>
            <a:bodyPr wrap="square" rtlCol="0">
              <a:spAutoFit/>
            </a:bodyPr>
            <a:lstStyle/>
            <a:p>
              <a:r>
                <a:rPr lang="en-US" dirty="0"/>
                <a:t>x</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straightforward extension of training to 2-neuron case would be to train both the weight vectors using the training rule as follows,</a:t>
            </a:r>
          </a:p>
          <a:p>
            <a:endParaRPr lang="en-US" dirty="0"/>
          </a:p>
          <a:p>
            <a:endParaRPr lang="en-US" dirty="0"/>
          </a:p>
          <a:p>
            <a:r>
              <a:rPr lang="en-US" dirty="0"/>
              <a:t>But that gives us a trivial result since both w</a:t>
            </a:r>
            <a:r>
              <a:rPr lang="en-US" baseline="-25000" dirty="0"/>
              <a:t>1</a:t>
            </a:r>
            <a:r>
              <a:rPr lang="en-US" dirty="0"/>
              <a:t> and w</a:t>
            </a:r>
            <a:r>
              <a:rPr lang="en-US" baseline="-25000" dirty="0"/>
              <a:t>2</a:t>
            </a:r>
            <a:r>
              <a:rPr lang="en-US" dirty="0"/>
              <a:t> converge to the same point - the mean of the input data.</a:t>
            </a:r>
          </a:p>
          <a:p>
            <a:endParaRPr lang="en-US"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673" name="Object 1"/>
          <p:cNvGraphicFramePr>
            <a:graphicFrameLocks noChangeAspect="1"/>
          </p:cNvGraphicFramePr>
          <p:nvPr/>
        </p:nvGraphicFramePr>
        <p:xfrm>
          <a:off x="914400" y="3200400"/>
          <a:ext cx="1991032" cy="457200"/>
        </p:xfrm>
        <a:graphic>
          <a:graphicData uri="http://schemas.openxmlformats.org/presentationml/2006/ole">
            <mc:AlternateContent xmlns:mc="http://schemas.openxmlformats.org/markup-compatibility/2006">
              <mc:Choice xmlns:v="urn:schemas-microsoft-com:vml" Requires="v">
                <p:oleObj r:id="rId2" imgW="977900" imgH="228600" progId="Equation.DSMT4">
                  <p:embed/>
                </p:oleObj>
              </mc:Choice>
              <mc:Fallback>
                <p:oleObj r:id="rId2" imgW="977900" imgH="228600" progId="Equation.DSMT4">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200400"/>
                        <a:ext cx="199103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675" name="Object 3"/>
          <p:cNvGraphicFramePr>
            <a:graphicFrameLocks noChangeAspect="1"/>
          </p:cNvGraphicFramePr>
          <p:nvPr/>
        </p:nvGraphicFramePr>
        <p:xfrm>
          <a:off x="914400" y="3810000"/>
          <a:ext cx="2064774" cy="457200"/>
        </p:xfrm>
        <a:graphic>
          <a:graphicData uri="http://schemas.openxmlformats.org/presentationml/2006/ole">
            <mc:AlternateContent xmlns:mc="http://schemas.openxmlformats.org/markup-compatibility/2006">
              <mc:Choice xmlns:v="urn:schemas-microsoft-com:vml" Requires="v">
                <p:oleObj r:id="rId4" imgW="1016000" imgH="228600" progId="Equation.DSMT4">
                  <p:embed/>
                </p:oleObj>
              </mc:Choice>
              <mc:Fallback>
                <p:oleObj r:id="rId4" imgW="1016000" imgH="2286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810000"/>
                        <a:ext cx="2064774"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To obtain a more interesting outcome, let us introduce the element of </a:t>
            </a:r>
            <a:r>
              <a:rPr lang="en-US" i="1" dirty="0"/>
              <a:t>competition</a:t>
            </a:r>
            <a:r>
              <a:rPr lang="en-US" dirty="0"/>
              <a:t> into learning.</a:t>
            </a:r>
          </a:p>
          <a:p>
            <a:r>
              <a:rPr lang="en-US" dirty="0"/>
              <a:t> Since the Gaussian neurons only respond to a specific part of the input space (defined by the </a:t>
            </a:r>
            <a:r>
              <a:rPr lang="en-US" dirty="0" err="1"/>
              <a:t>centroid</a:t>
            </a:r>
            <a:r>
              <a:rPr lang="en-US" dirty="0"/>
              <a:t> w and width s), let us train the neurons such they respond to non-overlapping portions of the input space. </a:t>
            </a:r>
          </a:p>
          <a:p>
            <a:r>
              <a:rPr lang="en-US" dirty="0"/>
              <a:t>Thus either neuron “specializes” over a certain part of the input space.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intuitive idea can be formalized in the following learning rule,</a:t>
            </a:r>
          </a:p>
          <a:p>
            <a:pPr>
              <a:buNone/>
            </a:pPr>
            <a:r>
              <a:rPr lang="en-US" dirty="0"/>
              <a:t>	Learning rule:</a:t>
            </a:r>
          </a:p>
          <a:p>
            <a:r>
              <a:rPr lang="en-US" dirty="0"/>
              <a:t>For a given x,</a:t>
            </a:r>
          </a:p>
          <a:p>
            <a:pPr lvl="1"/>
            <a:r>
              <a:rPr lang="en-US" dirty="0"/>
              <a:t>If y</a:t>
            </a:r>
            <a:r>
              <a:rPr lang="en-US" baseline="-25000" dirty="0"/>
              <a:t>1</a:t>
            </a:r>
            <a:r>
              <a:rPr lang="en-US" dirty="0"/>
              <a:t> &gt; y</a:t>
            </a:r>
            <a:r>
              <a:rPr lang="en-US" baseline="-25000" dirty="0"/>
              <a:t>2</a:t>
            </a:r>
            <a:r>
              <a:rPr lang="en-US" dirty="0"/>
              <a:t>, </a:t>
            </a:r>
            <a:endParaRPr lang="en-US" sz="800" dirty="0"/>
          </a:p>
          <a:p>
            <a:pPr lvl="1"/>
            <a:r>
              <a:rPr lang="en-US" dirty="0"/>
              <a:t>Else			</a:t>
            </a:r>
          </a:p>
          <a:p>
            <a:endParaRPr lang="en-US" dirty="0"/>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697" name="Object 1"/>
          <p:cNvGraphicFramePr>
            <a:graphicFrameLocks noChangeAspect="1"/>
          </p:cNvGraphicFramePr>
          <p:nvPr/>
        </p:nvGraphicFramePr>
        <p:xfrm>
          <a:off x="3485322" y="3962400"/>
          <a:ext cx="1772478" cy="381000"/>
        </p:xfrm>
        <a:graphic>
          <a:graphicData uri="http://schemas.openxmlformats.org/presentationml/2006/ole">
            <mc:AlternateContent xmlns:mc="http://schemas.openxmlformats.org/markup-compatibility/2006">
              <mc:Choice xmlns:v="urn:schemas-microsoft-com:vml" Requires="v">
                <p:oleObj name="Equation" r:id="rId2" imgW="1015559" imgH="215806" progId="Equation.3">
                  <p:embed/>
                </p:oleObj>
              </mc:Choice>
              <mc:Fallback>
                <p:oleObj name="Equation" r:id="rId2" imgW="1015559" imgH="215806"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5322" y="3962400"/>
                        <a:ext cx="177247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699" name="Object 3"/>
          <p:cNvGraphicFramePr>
            <a:graphicFrameLocks noChangeAspect="1"/>
          </p:cNvGraphicFramePr>
          <p:nvPr/>
        </p:nvGraphicFramePr>
        <p:xfrm>
          <a:off x="3505201" y="4495800"/>
          <a:ext cx="1752600" cy="363151"/>
        </p:xfrm>
        <a:graphic>
          <a:graphicData uri="http://schemas.openxmlformats.org/presentationml/2006/ole">
            <mc:AlternateContent xmlns:mc="http://schemas.openxmlformats.org/markup-compatibility/2006">
              <mc:Choice xmlns:v="urn:schemas-microsoft-com:vml" Requires="v">
                <p:oleObj name="Equation" r:id="rId4" imgW="1053643" imgH="215806" progId="Equation.3">
                  <p:embed/>
                </p:oleObj>
              </mc:Choice>
              <mc:Fallback>
                <p:oleObj name="Equation" r:id="rId4" imgW="1053643" imgH="215806"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4495800"/>
                        <a:ext cx="1752600" cy="363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In the above training process, the two neurons are said to “compete” with each other to “win” over a certain input vector. Thus for a given input, the neuron with higher response is said to be the “winner.” </a:t>
            </a:r>
          </a:p>
          <a:p>
            <a:r>
              <a:rPr lang="en-US" dirty="0"/>
              <a:t>The above learning rule is known as competitive learning.</a:t>
            </a:r>
          </a:p>
          <a:p>
            <a:r>
              <a:rPr lang="en-US" dirty="0"/>
              <a:t>Let us consider the consequences of the above learning rule using a simple example.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We have seen two ways in which </a:t>
            </a:r>
            <a:r>
              <a:rPr lang="en-US" dirty="0" err="1"/>
              <a:t>Hebbian</a:t>
            </a:r>
            <a:r>
              <a:rPr lang="en-US" dirty="0"/>
              <a:t> learning can be used:</a:t>
            </a:r>
          </a:p>
          <a:p>
            <a:pPr marL="971550" lvl="1" indent="-514350">
              <a:buFont typeface="+mj-lt"/>
              <a:buAutoNum type="arabicPeriod"/>
            </a:pPr>
            <a:r>
              <a:rPr lang="en-US" dirty="0"/>
              <a:t>The Hopfield network, in which weights trained by </a:t>
            </a:r>
            <a:r>
              <a:rPr lang="en-US" dirty="0" err="1"/>
              <a:t>Hebbian</a:t>
            </a:r>
            <a:r>
              <a:rPr lang="en-US" dirty="0"/>
              <a:t> learning, serves as an associative memory. In such a memory, patterns can be stored and retrieved by cueing the network with an incomplete pattern. Thus a whole neighborhood of incomplete patterns (the basin of the attractor) is mapped onto the stored pattern. In that sense a Hopfield network partitions the input space, wherein each stored patterns represents a partition.</a:t>
            </a:r>
          </a:p>
          <a:p>
            <a:pPr lvl="1"/>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r>
              <a:rPr lang="en-US" dirty="0"/>
              <a:t>Consider a data set, S, consisting of points uniformly distributed over the unit square. Let the weights w</a:t>
            </a:r>
            <a:r>
              <a:rPr lang="en-US" baseline="-25000" dirty="0"/>
              <a:t>1</a:t>
            </a:r>
            <a:r>
              <a:rPr lang="en-US" dirty="0"/>
              <a:t> and w</a:t>
            </a:r>
            <a:r>
              <a:rPr lang="en-US" baseline="-25000" dirty="0"/>
              <a:t>2</a:t>
            </a:r>
            <a:r>
              <a:rPr lang="en-US" dirty="0"/>
              <a:t> be initialized to (0.5,0.1) and (0.5,0.8). </a:t>
            </a:r>
          </a:p>
          <a:p>
            <a:r>
              <a:rPr lang="en-US" dirty="0"/>
              <a:t>At the end of training,  neuron 1 is the winner for data from the upper half of the unit square, while neuron 2 is the winner for the lower half. </a:t>
            </a:r>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348707"/>
            <a:ext cx="4038600" cy="3028949"/>
          </a:xfrm>
        </p:spPr>
      </p:pic>
      <p:sp>
        <p:nvSpPr>
          <p:cNvPr id="6" name="TextBox 5"/>
          <p:cNvSpPr txBox="1"/>
          <p:nvPr/>
        </p:nvSpPr>
        <p:spPr>
          <a:xfrm>
            <a:off x="5105400" y="5486400"/>
            <a:ext cx="3505200" cy="646331"/>
          </a:xfrm>
          <a:prstGeom prst="rect">
            <a:avLst/>
          </a:prstGeom>
          <a:noFill/>
        </p:spPr>
        <p:txBody>
          <a:bodyPr wrap="square" rtlCol="0">
            <a:spAutoFit/>
          </a:bodyPr>
          <a:lstStyle/>
          <a:p>
            <a:pPr algn="ctr"/>
            <a:r>
              <a:rPr lang="en-US" dirty="0"/>
              <a:t>W1:(0.5,0.1) </a:t>
            </a:r>
          </a:p>
          <a:p>
            <a:pPr algn="ctr"/>
            <a:r>
              <a:rPr lang="en-US" dirty="0"/>
              <a:t> W2:(0.5,0.8)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normAutofit fontScale="92500" lnSpcReduction="20000"/>
          </a:bodyPr>
          <a:lstStyle/>
          <a:p>
            <a:r>
              <a:rPr lang="en-US" dirty="0"/>
              <a:t>Thus the two neurons partition the input space. Two important lessons can be drawn from this exercise.</a:t>
            </a:r>
          </a:p>
          <a:p>
            <a:pPr marL="914400" lvl="1" indent="-457200">
              <a:buFont typeface="+mj-lt"/>
              <a:buAutoNum type="arabicPeriod"/>
            </a:pPr>
            <a:r>
              <a:rPr lang="en-US" dirty="0"/>
              <a:t>The border between the two partitions is the perpendicular bisector of the line joining w</a:t>
            </a:r>
            <a:r>
              <a:rPr lang="en-US" baseline="-25000" dirty="0"/>
              <a:t>1</a:t>
            </a:r>
            <a:r>
              <a:rPr lang="en-US" dirty="0"/>
              <a:t> and w</a:t>
            </a:r>
            <a:r>
              <a:rPr lang="en-US" baseline="-25000" dirty="0"/>
              <a:t>2</a:t>
            </a:r>
            <a:r>
              <a:rPr lang="en-US" dirty="0"/>
              <a:t>. The responses of the two neurons are the same on the border between the two partitions. Or,</a:t>
            </a:r>
            <a:endParaRPr lang="en-US" sz="1600" dirty="0"/>
          </a:p>
          <a:p>
            <a:pPr marL="971550" lvl="1" indent="-514350">
              <a:buFont typeface="+mj-lt"/>
              <a:buAutoNum type="arabicPeriod"/>
            </a:pP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348707"/>
            <a:ext cx="4038600" cy="3028949"/>
          </a:xfrm>
        </p:spPr>
      </p:pic>
      <p:graphicFrame>
        <p:nvGraphicFramePr>
          <p:cNvPr id="32769" name="Object 1"/>
          <p:cNvGraphicFramePr>
            <a:graphicFrameLocks noChangeAspect="1"/>
          </p:cNvGraphicFramePr>
          <p:nvPr>
            <p:extLst>
              <p:ext uri="{D42A27DB-BD31-4B8C-83A1-F6EECF244321}">
                <p14:modId xmlns:p14="http://schemas.microsoft.com/office/powerpoint/2010/main" val="3417468922"/>
              </p:ext>
            </p:extLst>
          </p:nvPr>
        </p:nvGraphicFramePr>
        <p:xfrm>
          <a:off x="1447800" y="6172200"/>
          <a:ext cx="2002220" cy="457200"/>
        </p:xfrm>
        <a:graphic>
          <a:graphicData uri="http://schemas.openxmlformats.org/presentationml/2006/ole">
            <mc:AlternateContent xmlns:mc="http://schemas.openxmlformats.org/markup-compatibility/2006">
              <mc:Choice xmlns:v="urn:schemas-microsoft-com:vml" Requires="v">
                <p:oleObj r:id="rId3" imgW="1206500" imgH="279400" progId="Equation.DSMT4">
                  <p:embed/>
                </p:oleObj>
              </mc:Choice>
              <mc:Fallback>
                <p:oleObj r:id="rId3" imgW="1206500" imgH="2794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6172200"/>
                        <a:ext cx="2002220" cy="457200"/>
                      </a:xfrm>
                      <a:prstGeom prst="rect">
                        <a:avLst/>
                      </a:prstGeom>
                      <a:noFill/>
                    </p:spPr>
                  </p:pic>
                </p:oleObj>
              </mc:Fallback>
            </mc:AlternateContent>
          </a:graphicData>
        </a:graphic>
      </p:graphicFrame>
      <p:graphicFrame>
        <p:nvGraphicFramePr>
          <p:cNvPr id="32770" name="Object 2"/>
          <p:cNvGraphicFramePr>
            <a:graphicFrameLocks noChangeAspect="1"/>
          </p:cNvGraphicFramePr>
          <p:nvPr>
            <p:extLst>
              <p:ext uri="{D42A27DB-BD31-4B8C-83A1-F6EECF244321}">
                <p14:modId xmlns:p14="http://schemas.microsoft.com/office/powerpoint/2010/main" val="3757657989"/>
              </p:ext>
            </p:extLst>
          </p:nvPr>
        </p:nvGraphicFramePr>
        <p:xfrm>
          <a:off x="1403085" y="5638800"/>
          <a:ext cx="5076561" cy="533400"/>
        </p:xfrm>
        <a:graphic>
          <a:graphicData uri="http://schemas.openxmlformats.org/presentationml/2006/ole">
            <mc:AlternateContent xmlns:mc="http://schemas.openxmlformats.org/markup-compatibility/2006">
              <mc:Choice xmlns:v="urn:schemas-microsoft-com:vml" Requires="v">
                <p:oleObj r:id="rId5" imgW="2628900" imgH="279400" progId="Equation.DSMT4">
                  <p:embed/>
                </p:oleObj>
              </mc:Choice>
              <mc:Fallback>
                <p:oleObj r:id="rId5" imgW="2628900" imgH="27940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085" y="5638800"/>
                        <a:ext cx="5076561" cy="533400"/>
                      </a:xfrm>
                      <a:prstGeom prst="rect">
                        <a:avLst/>
                      </a:prstGeom>
                      <a:noFill/>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normAutofit fontScale="92500" lnSpcReduction="20000"/>
          </a:bodyPr>
          <a:lstStyle/>
          <a:p>
            <a:pPr marL="514350" lvl="0" indent="-514350">
              <a:buFont typeface="+mj-lt"/>
              <a:buAutoNum type="arabicPeriod" startAt="2"/>
            </a:pPr>
            <a:r>
              <a:rPr lang="en-US" dirty="0"/>
              <a:t>The final partitions obtained are sensitive to the initial conditions of w</a:t>
            </a:r>
            <a:r>
              <a:rPr lang="en-US" baseline="-25000" dirty="0"/>
              <a:t>1</a:t>
            </a:r>
            <a:r>
              <a:rPr lang="en-US" dirty="0"/>
              <a:t> and w</a:t>
            </a:r>
            <a:r>
              <a:rPr lang="en-US" baseline="-25000" dirty="0"/>
              <a:t>2</a:t>
            </a:r>
            <a:r>
              <a:rPr lang="en-US" dirty="0"/>
              <a:t>.Consider the final weights obtained with the following initial conditions w</a:t>
            </a:r>
            <a:r>
              <a:rPr lang="en-US" baseline="-25000" dirty="0"/>
              <a:t>1</a:t>
            </a:r>
            <a:r>
              <a:rPr lang="en-US" dirty="0"/>
              <a:t> = (0.1,0.5)and w</a:t>
            </a:r>
            <a:r>
              <a:rPr lang="en-US" baseline="-25000" dirty="0"/>
              <a:t>2</a:t>
            </a:r>
            <a:r>
              <a:rPr lang="en-US" dirty="0"/>
              <a:t>=(0.8,0.5). In this case, neuron 1 wins over the left half of the input space,  while neuron 2 over the right half.</a:t>
            </a:r>
          </a:p>
          <a:p>
            <a:pPr marL="514350" indent="-514350"/>
            <a:endParaRPr lang="en-US" dirty="0"/>
          </a:p>
          <a:p>
            <a:pPr marL="514350" indent="-514350">
              <a:buNone/>
            </a:pPr>
            <a:endParaRPr lang="en-US" dirty="0"/>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348707"/>
            <a:ext cx="4038600" cy="3028949"/>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N-neuron case</a:t>
            </a:r>
          </a:p>
        </p:txBody>
      </p:sp>
      <p:sp>
        <p:nvSpPr>
          <p:cNvPr id="6" name="Content Placeholder 5"/>
          <p:cNvSpPr>
            <a:spLocks noGrp="1"/>
          </p:cNvSpPr>
          <p:nvPr>
            <p:ph idx="1"/>
          </p:nvPr>
        </p:nvSpPr>
        <p:spPr>
          <a:xfrm>
            <a:off x="457200" y="1676400"/>
            <a:ext cx="8229600" cy="4525963"/>
          </a:xfrm>
        </p:spPr>
        <p:txBody>
          <a:bodyPr/>
          <a:lstStyle/>
          <a:p>
            <a:r>
              <a:rPr lang="en-US" dirty="0"/>
              <a:t>In a network with ‘n’ neurons, with responses given as,</a:t>
            </a:r>
          </a:p>
          <a:p>
            <a:endParaRPr lang="en-US" dirty="0"/>
          </a:p>
          <a:p>
            <a:r>
              <a:rPr lang="en-US" dirty="0"/>
              <a:t>the winner  </a:t>
            </a:r>
            <a:r>
              <a:rPr lang="en-US" dirty="0" err="1"/>
              <a:t>i</a:t>
            </a:r>
            <a:r>
              <a:rPr lang="en-US" dirty="0"/>
              <a:t>* is the one for which </a:t>
            </a:r>
          </a:p>
          <a:p>
            <a:r>
              <a:rPr lang="en-US" dirty="0"/>
              <a:t>Only the weight of the winner is updated as usual:</a:t>
            </a:r>
          </a:p>
          <a:p>
            <a:endParaRPr lang="en-US" dirty="0"/>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749" name="Object 5"/>
          <p:cNvGraphicFramePr>
            <a:graphicFrameLocks noChangeAspect="1"/>
          </p:cNvGraphicFramePr>
          <p:nvPr/>
        </p:nvGraphicFramePr>
        <p:xfrm>
          <a:off x="914399" y="2895600"/>
          <a:ext cx="2522483" cy="457200"/>
        </p:xfrm>
        <a:graphic>
          <a:graphicData uri="http://schemas.openxmlformats.org/presentationml/2006/ole">
            <mc:AlternateContent xmlns:mc="http://schemas.openxmlformats.org/markup-compatibility/2006">
              <mc:Choice xmlns:v="urn:schemas-microsoft-com:vml" Requires="v">
                <p:oleObj r:id="rId2" imgW="1524000" imgH="279400" progId="Equation.DSMT4">
                  <p:embed/>
                </p:oleObj>
              </mc:Choice>
              <mc:Fallback>
                <p:oleObj r:id="rId2" imgW="1524000" imgH="279400" progId="Equation.DSMT4">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2895600"/>
                        <a:ext cx="252248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751" name="Object 7"/>
          <p:cNvGraphicFramePr>
            <a:graphicFrameLocks noChangeAspect="1"/>
          </p:cNvGraphicFramePr>
          <p:nvPr/>
        </p:nvGraphicFramePr>
        <p:xfrm>
          <a:off x="6553200" y="3429000"/>
          <a:ext cx="2114550" cy="457200"/>
        </p:xfrm>
        <a:graphic>
          <a:graphicData uri="http://schemas.openxmlformats.org/presentationml/2006/ole">
            <mc:AlternateContent xmlns:mc="http://schemas.openxmlformats.org/markup-compatibility/2006">
              <mc:Choice xmlns:v="urn:schemas-microsoft-com:vml" Requires="v">
                <p:oleObj r:id="rId4" imgW="1054100" imgH="228600" progId="Equation.DSMT4">
                  <p:embed/>
                </p:oleObj>
              </mc:Choice>
              <mc:Fallback>
                <p:oleObj r:id="rId4" imgW="1054100" imgH="22860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3429000"/>
                        <a:ext cx="21145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753" name="Object 9"/>
          <p:cNvGraphicFramePr>
            <a:graphicFrameLocks noChangeAspect="1"/>
          </p:cNvGraphicFramePr>
          <p:nvPr/>
        </p:nvGraphicFramePr>
        <p:xfrm>
          <a:off x="914400" y="5029200"/>
          <a:ext cx="2114550" cy="457200"/>
        </p:xfrm>
        <a:graphic>
          <a:graphicData uri="http://schemas.openxmlformats.org/presentationml/2006/ole">
            <mc:AlternateContent xmlns:mc="http://schemas.openxmlformats.org/markup-compatibility/2006">
              <mc:Choice xmlns:v="urn:schemas-microsoft-com:vml" Requires="v">
                <p:oleObj r:id="rId6" imgW="1054100" imgH="228600" progId="Equation.3">
                  <p:embed/>
                </p:oleObj>
              </mc:Choice>
              <mc:Fallback>
                <p:oleObj r:id="rId6" imgW="1054100" imgH="22860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5029200"/>
                        <a:ext cx="21145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r>
              <a:rPr lang="en-US" dirty="0"/>
              <a:t>In this case, the network partitions the input space into n partitions, where each partition is bounded by </a:t>
            </a:r>
            <a:r>
              <a:rPr lang="en-US" dirty="0" err="1"/>
              <a:t>hyperplanes</a:t>
            </a:r>
            <a:r>
              <a:rPr lang="en-US" dirty="0"/>
              <a:t>. </a:t>
            </a:r>
          </a:p>
          <a:p>
            <a:r>
              <a:rPr lang="en-US" dirty="0"/>
              <a:t>This partitioning is known as </a:t>
            </a:r>
            <a:r>
              <a:rPr lang="en-US" dirty="0" err="1"/>
              <a:t>Voronoi</a:t>
            </a:r>
            <a:r>
              <a:rPr lang="en-US" dirty="0"/>
              <a:t> tessellation.</a:t>
            </a:r>
          </a:p>
          <a:p>
            <a:r>
              <a:rPr lang="en-US" dirty="0"/>
              <a:t>Thus competitive learning gives a way of partitioning a given data set which brings us to the problem of data clustering.</a:t>
            </a:r>
          </a:p>
          <a:p>
            <a:endParaRPr lang="en-US" dirty="0"/>
          </a:p>
        </p:txBody>
      </p:sp>
      <p:pic>
        <p:nvPicPr>
          <p:cNvPr id="7" name="Content Placeholder 6" descr="2Ddim-L2norm-10site.png"/>
          <p:cNvPicPr>
            <a:picLocks noGrp="1" noChangeAspect="1"/>
          </p:cNvPicPr>
          <p:nvPr>
            <p:ph sz="half" idx="2"/>
          </p:nvPr>
        </p:nvPicPr>
        <p:blipFill>
          <a:blip r:embed="rId2"/>
          <a:stretch>
            <a:fillRect/>
          </a:stretch>
        </p:blipFill>
        <p:spPr>
          <a:xfrm>
            <a:off x="5430264" y="2300998"/>
            <a:ext cx="2799336" cy="2652002"/>
          </a:xfrm>
        </p:spPr>
      </p:pic>
      <p:sp>
        <p:nvSpPr>
          <p:cNvPr id="6" name="Rectangle 5"/>
          <p:cNvSpPr/>
          <p:nvPr/>
        </p:nvSpPr>
        <p:spPr>
          <a:xfrm>
            <a:off x="4419600" y="5410200"/>
            <a:ext cx="4572000" cy="646331"/>
          </a:xfrm>
          <a:prstGeom prst="rect">
            <a:avLst/>
          </a:prstGeom>
        </p:spPr>
        <p:txBody>
          <a:bodyPr>
            <a:spAutoFit/>
          </a:bodyPr>
          <a:lstStyle/>
          <a:p>
            <a:pPr algn="ctr"/>
            <a:r>
              <a:rPr lang="en-US" dirty="0"/>
              <a:t>10 shops in a flat city and their </a:t>
            </a:r>
            <a:r>
              <a:rPr lang="en-US" dirty="0" err="1"/>
              <a:t>Voronoi</a:t>
            </a:r>
            <a:r>
              <a:rPr lang="en-US" dirty="0"/>
              <a:t> cells (</a:t>
            </a:r>
            <a:r>
              <a:rPr lang="en-US" dirty="0" err="1"/>
              <a:t>euclidean</a:t>
            </a:r>
            <a:r>
              <a:rPr lang="en-US" dirty="0"/>
              <a:t> distance).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Clustering</a:t>
            </a:r>
          </a:p>
        </p:txBody>
      </p:sp>
      <p:sp>
        <p:nvSpPr>
          <p:cNvPr id="5" name="Content Placeholder 4"/>
          <p:cNvSpPr>
            <a:spLocks noGrp="1"/>
          </p:cNvSpPr>
          <p:nvPr>
            <p:ph idx="1"/>
          </p:nvPr>
        </p:nvSpPr>
        <p:spPr/>
        <p:txBody>
          <a:bodyPr>
            <a:normAutofit lnSpcReduction="10000"/>
          </a:bodyPr>
          <a:lstStyle/>
          <a:p>
            <a:r>
              <a:rPr lang="en-US" dirty="0"/>
              <a:t>The problem of data clustering consists of associating every data point, x, in a data set, S, to a cluster, c. This mapping from x to c is often done so as to optimize certain constraints. </a:t>
            </a:r>
          </a:p>
          <a:p>
            <a:r>
              <a:rPr lang="en-US" dirty="0"/>
              <a:t>Two commonly used criteria for clustering are:</a:t>
            </a:r>
          </a:p>
          <a:p>
            <a:pPr lvl="1"/>
            <a:r>
              <a:rPr lang="en-US" dirty="0"/>
              <a:t> points within a cluster are close to each other.</a:t>
            </a:r>
          </a:p>
          <a:p>
            <a:pPr lvl="1"/>
            <a:r>
              <a:rPr lang="en-US" dirty="0"/>
              <a:t> points in different clusters are not so similar/close to each other.</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Data clustering is a vast area and cannot be discussed at any length here. </a:t>
            </a:r>
          </a:p>
          <a:p>
            <a:r>
              <a:rPr lang="en-US" dirty="0"/>
              <a:t>Our present aim is only to show that a certain kind of clustering, known as K-means clustering, is closely related to competitive learning.</a:t>
            </a:r>
          </a:p>
        </p:txBody>
      </p:sp>
    </p:spTree>
    <p:extLst>
      <p:ext uri="{BB962C8B-B14F-4D97-AF65-F5344CB8AC3E}">
        <p14:creationId xmlns:p14="http://schemas.microsoft.com/office/powerpoint/2010/main" val="3716925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K-means clustering, the clusters are defined by a representative vector or a mean vector, </a:t>
            </a:r>
            <a:r>
              <a:rPr lang="en-US" dirty="0" err="1"/>
              <a:t>w</a:t>
            </a:r>
            <a:r>
              <a:rPr lang="en-US" baseline="-25000" dirty="0" err="1"/>
              <a:t>i</a:t>
            </a:r>
            <a:r>
              <a:rPr lang="en-US" dirty="0"/>
              <a:t>. </a:t>
            </a:r>
          </a:p>
          <a:p>
            <a:r>
              <a:rPr lang="en-US" dirty="0"/>
              <a:t>A data point </a:t>
            </a:r>
            <a:r>
              <a:rPr lang="en-US" dirty="0" err="1"/>
              <a:t>x</a:t>
            </a:r>
            <a:r>
              <a:rPr lang="en-US" baseline="-25000" dirty="0" err="1"/>
              <a:t>p</a:t>
            </a:r>
            <a:r>
              <a:rPr lang="en-US" dirty="0"/>
              <a:t>, is associated to a mean vector, </a:t>
            </a:r>
            <a:r>
              <a:rPr lang="en-US" dirty="0" err="1"/>
              <a:t>w</a:t>
            </a:r>
            <a:r>
              <a:rPr lang="en-US" baseline="-25000" dirty="0" err="1"/>
              <a:t>i</a:t>
            </a:r>
            <a:r>
              <a:rPr lang="en-US" dirty="0"/>
              <a:t>, only if </a:t>
            </a:r>
            <a:r>
              <a:rPr lang="en-US" dirty="0" err="1"/>
              <a:t>w</a:t>
            </a:r>
            <a:r>
              <a:rPr lang="en-US" baseline="-25000" dirty="0" err="1"/>
              <a:t>i</a:t>
            </a:r>
            <a:r>
              <a:rPr lang="en-US" dirty="0"/>
              <a:t> is the nearest mean vector. </a:t>
            </a:r>
          </a:p>
          <a:p>
            <a:r>
              <a:rPr lang="en-US" dirty="0"/>
              <a:t>We presently use Euclidean distance as the distance measure, though more sophisticated distance measures are also used.</a:t>
            </a:r>
          </a:p>
          <a:p>
            <a:endParaRPr lang="en-US" dirty="0"/>
          </a:p>
        </p:txBody>
      </p:sp>
    </p:spTree>
    <p:extLst>
      <p:ext uri="{BB962C8B-B14F-4D97-AF65-F5344CB8AC3E}">
        <p14:creationId xmlns:p14="http://schemas.microsoft.com/office/powerpoint/2010/main" val="175464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Criterion (</a:t>
            </a:r>
            <a:r>
              <a:rPr lang="en-US" dirty="0" err="1"/>
              <a:t>i</a:t>
            </a:r>
            <a:r>
              <a:rPr lang="en-US" dirty="0"/>
              <a:t>) can be satisfied mathematically in this fashion.</a:t>
            </a:r>
          </a:p>
          <a:p>
            <a:r>
              <a:rPr lang="en-US" dirty="0"/>
              <a:t>Consider the cost function,</a:t>
            </a:r>
          </a:p>
          <a:p>
            <a:pPr marL="0" indent="0">
              <a:buNone/>
            </a:pPr>
            <a:endParaRPr lang="en-US" dirty="0"/>
          </a:p>
          <a:p>
            <a:pPr marL="0" indent="0">
              <a:buNone/>
            </a:pPr>
            <a:endParaRPr lang="en-US" dirty="0"/>
          </a:p>
          <a:p>
            <a:pPr marL="0" indent="0">
              <a:buNone/>
            </a:pPr>
            <a:r>
              <a:rPr lang="en-US" dirty="0"/>
              <a:t>	</a:t>
            </a:r>
            <a:r>
              <a:rPr lang="en-US" dirty="0" err="1"/>
              <a:t>x</a:t>
            </a:r>
            <a:r>
              <a:rPr lang="en-US" baseline="-25000" dirty="0" err="1"/>
              <a:t>p</a:t>
            </a:r>
            <a:r>
              <a:rPr lang="en-US" dirty="0"/>
              <a:t>– </a:t>
            </a:r>
            <a:r>
              <a:rPr lang="en-US" dirty="0" err="1"/>
              <a:t>p’th</a:t>
            </a:r>
            <a:r>
              <a:rPr lang="en-US" dirty="0"/>
              <a:t> data  point</a:t>
            </a:r>
          </a:p>
          <a:p>
            <a:pPr marL="0" indent="0">
              <a:buNone/>
            </a:pPr>
            <a:r>
              <a:rPr lang="en-US" dirty="0"/>
              <a:t>	</a:t>
            </a:r>
            <a:r>
              <a:rPr lang="en-US" dirty="0" err="1"/>
              <a:t>w</a:t>
            </a:r>
            <a:r>
              <a:rPr lang="en-US" baseline="-25000" dirty="0" err="1"/>
              <a:t>i</a:t>
            </a:r>
            <a:r>
              <a:rPr lang="en-US" baseline="-25000" dirty="0"/>
              <a:t>(p)</a:t>
            </a:r>
            <a:r>
              <a:rPr lang="en-US" dirty="0"/>
              <a:t> – mean vector nearest to </a:t>
            </a:r>
            <a:r>
              <a:rPr lang="en-US" dirty="0" err="1"/>
              <a:t>x</a:t>
            </a:r>
            <a:r>
              <a:rPr lang="en-US" baseline="-25000" dirty="0" err="1"/>
              <a:t>p</a:t>
            </a:r>
            <a:r>
              <a:rPr lang="en-US" dirty="0"/>
              <a:t>.</a:t>
            </a:r>
          </a:p>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61112429"/>
              </p:ext>
            </p:extLst>
          </p:nvPr>
        </p:nvGraphicFramePr>
        <p:xfrm>
          <a:off x="970005" y="3429000"/>
          <a:ext cx="3171568" cy="838200"/>
        </p:xfrm>
        <a:graphic>
          <a:graphicData uri="http://schemas.openxmlformats.org/presentationml/2006/ole">
            <mc:AlternateContent xmlns:mc="http://schemas.openxmlformats.org/markup-compatibility/2006">
              <mc:Choice xmlns:v="urn:schemas-microsoft-com:vml" Requires="v">
                <p:oleObj name="Equation" r:id="rId2" imgW="1333500" imgH="355600" progId="Equation.3">
                  <p:embed/>
                </p:oleObj>
              </mc:Choice>
              <mc:Fallback>
                <p:oleObj name="Equation" r:id="rId2" imgW="1333500" imgH="3556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005" y="3429000"/>
                        <a:ext cx="3171568" cy="838200"/>
                      </a:xfrm>
                      <a:prstGeom prst="rect">
                        <a:avLst/>
                      </a:prstGeom>
                      <a:noFill/>
                    </p:spPr>
                  </p:pic>
                </p:oleObj>
              </mc:Fallback>
            </mc:AlternateContent>
          </a:graphicData>
        </a:graphic>
      </p:graphicFrame>
    </p:spTree>
    <p:extLst>
      <p:ext uri="{BB962C8B-B14F-4D97-AF65-F5344CB8AC3E}">
        <p14:creationId xmlns:p14="http://schemas.microsoft.com/office/powerpoint/2010/main" val="1428933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mean vectors, </a:t>
            </a:r>
            <a:r>
              <a:rPr lang="en-US" dirty="0" err="1"/>
              <a:t>wi</a:t>
            </a:r>
            <a:r>
              <a:rPr lang="en-US" dirty="0"/>
              <a:t>, can be updated so as to minimize E, by performing gradient descent on E, as follows:</a:t>
            </a:r>
          </a:p>
          <a:p>
            <a:endParaRPr lang="en-US" dirty="0"/>
          </a:p>
          <a:p>
            <a:r>
              <a:rPr lang="en-US" dirty="0"/>
              <a:t>The above update can also expressed as follows. If </a:t>
            </a:r>
            <a:r>
              <a:rPr lang="en-US" dirty="0" err="1"/>
              <a:t>w</a:t>
            </a:r>
            <a:r>
              <a:rPr lang="en-US" baseline="-25000" dirty="0" err="1"/>
              <a:t>i</a:t>
            </a:r>
            <a:r>
              <a:rPr lang="en-US" dirty="0"/>
              <a:t> is the nearest mean vector (the “winner”) to </a:t>
            </a:r>
            <a:r>
              <a:rPr lang="en-US" dirty="0" err="1"/>
              <a:t>x</a:t>
            </a:r>
            <a:r>
              <a:rPr lang="en-US" baseline="-25000" dirty="0" err="1"/>
              <a:t>p</a:t>
            </a:r>
            <a:r>
              <a:rPr lang="en-US" dirty="0"/>
              <a:t>, update </a:t>
            </a:r>
            <a:r>
              <a:rPr lang="en-US" dirty="0" err="1"/>
              <a:t>w</a:t>
            </a:r>
            <a:r>
              <a:rPr lang="en-US" baseline="-25000" dirty="0" err="1"/>
              <a:t>i</a:t>
            </a:r>
            <a:r>
              <a:rPr lang="en-US" dirty="0"/>
              <a:t> as,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45413833"/>
              </p:ext>
            </p:extLst>
          </p:nvPr>
        </p:nvGraphicFramePr>
        <p:xfrm>
          <a:off x="838200" y="3200400"/>
          <a:ext cx="3340608" cy="609600"/>
        </p:xfrm>
        <a:graphic>
          <a:graphicData uri="http://schemas.openxmlformats.org/presentationml/2006/ole">
            <mc:AlternateContent xmlns:mc="http://schemas.openxmlformats.org/markup-compatibility/2006">
              <mc:Choice xmlns:v="urn:schemas-microsoft-com:vml" Requires="v">
                <p:oleObj r:id="rId2" imgW="1308100" imgH="241300" progId="Equation.3">
                  <p:embed/>
                </p:oleObj>
              </mc:Choice>
              <mc:Fallback>
                <p:oleObj r:id="rId2" imgW="1308100" imgH="2413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00400"/>
                        <a:ext cx="3340608" cy="60960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491399288"/>
              </p:ext>
            </p:extLst>
          </p:nvPr>
        </p:nvGraphicFramePr>
        <p:xfrm>
          <a:off x="914400" y="5410200"/>
          <a:ext cx="2641600" cy="609600"/>
        </p:xfrm>
        <a:graphic>
          <a:graphicData uri="http://schemas.openxmlformats.org/presentationml/2006/ole">
            <mc:AlternateContent xmlns:mc="http://schemas.openxmlformats.org/markup-compatibility/2006">
              <mc:Choice xmlns:v="urn:schemas-microsoft-com:vml" Requires="v">
                <p:oleObj r:id="rId4" imgW="1040948" imgH="241195" progId="Equation.3">
                  <p:embed/>
                </p:oleObj>
              </mc:Choice>
              <mc:Fallback>
                <p:oleObj r:id="rId4" imgW="1040948" imgH="241195"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410200"/>
                        <a:ext cx="2641600" cy="609600"/>
                      </a:xfrm>
                      <a:prstGeom prst="rect">
                        <a:avLst/>
                      </a:prstGeom>
                      <a:noFill/>
                    </p:spPr>
                  </p:pic>
                </p:oleObj>
              </mc:Fallback>
            </mc:AlternateContent>
          </a:graphicData>
        </a:graphic>
      </p:graphicFrame>
    </p:spTree>
    <p:extLst>
      <p:ext uri="{BB962C8B-B14F-4D97-AF65-F5344CB8AC3E}">
        <p14:creationId xmlns:p14="http://schemas.microsoft.com/office/powerpoint/2010/main" val="110249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971550" lvl="1" indent="-514350">
              <a:buFont typeface="+mj-lt"/>
              <a:buAutoNum type="arabicPeriod" startAt="2"/>
            </a:pPr>
            <a:r>
              <a:rPr lang="en-US" dirty="0"/>
              <a:t>When </a:t>
            </a:r>
            <a:r>
              <a:rPr lang="en-US" dirty="0" err="1"/>
              <a:t>Hebbian</a:t>
            </a:r>
            <a:r>
              <a:rPr lang="en-US" dirty="0"/>
              <a:t> learning was used in a </a:t>
            </a:r>
            <a:r>
              <a:rPr lang="en-US" dirty="0" err="1"/>
              <a:t>feedforward</a:t>
            </a:r>
            <a:r>
              <a:rPr lang="en-US" dirty="0"/>
              <a:t> network, the weight vector converged to the eigenvector corresponding to the highest </a:t>
            </a:r>
            <a:r>
              <a:rPr lang="en-US" dirty="0" err="1"/>
              <a:t>eigenvalue</a:t>
            </a:r>
            <a:r>
              <a:rPr lang="en-US" dirty="0"/>
              <a:t> of the autocorrelation matrix of the input data. When Sanger’s or </a:t>
            </a:r>
            <a:r>
              <a:rPr lang="en-US" dirty="0" err="1"/>
              <a:t>Oja’s</a:t>
            </a:r>
            <a:r>
              <a:rPr lang="en-US" dirty="0"/>
              <a:t> rule, extensions of the  basic </a:t>
            </a:r>
            <a:r>
              <a:rPr lang="en-US" dirty="0" err="1"/>
              <a:t>Hebb’s</a:t>
            </a:r>
            <a:r>
              <a:rPr lang="en-US" dirty="0"/>
              <a:t> rule, were used,  the network was able to extract the top K eigenvectors of the autocorrelation matrix of the input data.</a:t>
            </a:r>
          </a:p>
          <a:p>
            <a:pPr marL="971550" lvl="1" indent="-514350">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update rule is known as K-means clustering. </a:t>
            </a:r>
          </a:p>
          <a:p>
            <a:r>
              <a:rPr lang="en-US" dirty="0"/>
              <a:t>Note that it is also identical to the competitive learning rule, which was inspired by </a:t>
            </a:r>
            <a:r>
              <a:rPr lang="en-US" dirty="0" err="1"/>
              <a:t>Hebbian</a:t>
            </a:r>
            <a:r>
              <a:rPr lang="en-US" dirty="0"/>
              <a:t> learning.</a:t>
            </a:r>
          </a:p>
          <a:p>
            <a:endParaRPr lang="en-US" dirty="0"/>
          </a:p>
        </p:txBody>
      </p:sp>
    </p:spTree>
    <p:extLst>
      <p:ext uri="{BB962C8B-B14F-4D97-AF65-F5344CB8AC3E}">
        <p14:creationId xmlns:p14="http://schemas.microsoft.com/office/powerpoint/2010/main" val="1218775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Self-organizing Map</a:t>
            </a:r>
          </a:p>
        </p:txBody>
      </p:sp>
      <p:sp>
        <p:nvSpPr>
          <p:cNvPr id="3" name="Content Placeholder 2"/>
          <p:cNvSpPr>
            <a:spLocks noGrp="1"/>
          </p:cNvSpPr>
          <p:nvPr>
            <p:ph idx="1"/>
          </p:nvPr>
        </p:nvSpPr>
        <p:spPr/>
        <p:txBody>
          <a:bodyPr>
            <a:normAutofit/>
          </a:bodyPr>
          <a:lstStyle/>
          <a:p>
            <a:r>
              <a:rPr lang="en-US" dirty="0"/>
              <a:t>Information is often represented spatially in the two-dimensional neuronal sheets in the brain, in both the cortex and subcortical structures. </a:t>
            </a:r>
          </a:p>
          <a:p>
            <a:r>
              <a:rPr lang="en-US" dirty="0"/>
              <a:t>We have learnt about the </a:t>
            </a:r>
            <a:r>
              <a:rPr lang="en-US" dirty="0" err="1"/>
              <a:t>somtosensory</a:t>
            </a:r>
            <a:r>
              <a:rPr lang="en-US" dirty="0"/>
              <a:t>, motor and visual maps in the corresponding sensory cortices in the brain.</a:t>
            </a:r>
          </a:p>
        </p:txBody>
      </p:sp>
    </p:spTree>
    <p:extLst>
      <p:ext uri="{BB962C8B-B14F-4D97-AF65-F5344CB8AC3E}">
        <p14:creationId xmlns:p14="http://schemas.microsoft.com/office/powerpoint/2010/main" val="3655534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map, in its ordinary sense, denotes a two-dimensional representation of a real-world domain, such that nearby points in the domain are mapped onto nearby points in the map. </a:t>
            </a:r>
          </a:p>
          <a:p>
            <a:r>
              <a:rPr lang="en-US" dirty="0"/>
              <a:t>Due to this “adjacency-preserving” property, these maps are also called topographic maps. </a:t>
            </a:r>
          </a:p>
          <a:p>
            <a:endParaRPr lang="en-US" dirty="0"/>
          </a:p>
        </p:txBody>
      </p:sp>
    </p:spTree>
    <p:extLst>
      <p:ext uri="{BB962C8B-B14F-4D97-AF65-F5344CB8AC3E}">
        <p14:creationId xmlns:p14="http://schemas.microsoft.com/office/powerpoint/2010/main" val="848559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Self-organizing maps (SOM) are models of the topographic maps of the brain, first proposed by </a:t>
            </a:r>
            <a:r>
              <a:rPr lang="en-US" dirty="0" err="1"/>
              <a:t>Teovo</a:t>
            </a:r>
            <a:r>
              <a:rPr lang="en-US" dirty="0"/>
              <a:t> </a:t>
            </a:r>
            <a:r>
              <a:rPr lang="en-US" dirty="0" err="1"/>
              <a:t>Kohonen</a:t>
            </a:r>
            <a:r>
              <a:rPr lang="en-US" dirty="0"/>
              <a:t>.</a:t>
            </a:r>
          </a:p>
          <a:p>
            <a:r>
              <a:rPr lang="en-US" dirty="0"/>
              <a:t>The SOM model can be presented as an extension of the competitive learning model described in the previous section.</a:t>
            </a:r>
          </a:p>
        </p:txBody>
      </p:sp>
    </p:spTree>
    <p:extLst>
      <p:ext uri="{BB962C8B-B14F-4D97-AF65-F5344CB8AC3E}">
        <p14:creationId xmlns:p14="http://schemas.microsoft.com/office/powerpoint/2010/main" val="1151914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constructed by adding a biologically-relevant feature that is not originally present in the competitive learning network.</a:t>
            </a:r>
          </a:p>
          <a:p>
            <a:r>
              <a:rPr lang="en-US" dirty="0"/>
              <a:t>A key property of the SOM is that nearby or similar inputs activate nearby neurons in the map. The competitive learning network does not have this property. </a:t>
            </a:r>
          </a:p>
        </p:txBody>
      </p:sp>
    </p:spTree>
    <p:extLst>
      <p:ext uri="{BB962C8B-B14F-4D97-AF65-F5344CB8AC3E}">
        <p14:creationId xmlns:p14="http://schemas.microsoft.com/office/powerpoint/2010/main" val="776687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lnSpcReduction="10000"/>
          </a:bodyPr>
          <a:lstStyle/>
          <a:p>
            <a:r>
              <a:rPr lang="en-US" dirty="0"/>
              <a:t>Consider a hypothetical competitive learning network with 3 output neurons. </a:t>
            </a:r>
          </a:p>
          <a:p>
            <a:r>
              <a:rPr lang="en-US" dirty="0"/>
              <a:t>The input space is two-dimensional. </a:t>
            </a:r>
          </a:p>
          <a:p>
            <a:r>
              <a:rPr lang="en-US" dirty="0"/>
              <a:t>The weight vectors w1, w2, w3 lie on a line as shown with w1 in between w2 and w3. </a:t>
            </a:r>
          </a:p>
        </p:txBody>
      </p:sp>
      <p:sp>
        <p:nvSpPr>
          <p:cNvPr id="6" name="Content Placeholder 5"/>
          <p:cNvSpPr>
            <a:spLocks noGrp="1"/>
          </p:cNvSpPr>
          <p:nvPr>
            <p:ph sz="half" idx="2"/>
          </p:nvPr>
        </p:nvSpPr>
        <p:spPr/>
        <p:txBody>
          <a:bodyPr>
            <a:normAutofit lnSpcReduction="10000"/>
          </a:bodyPr>
          <a:lstStyle/>
          <a:p>
            <a:endParaRPr lang="en-US"/>
          </a:p>
        </p:txBody>
      </p:sp>
    </p:spTree>
    <p:extLst>
      <p:ext uri="{BB962C8B-B14F-4D97-AF65-F5344CB8AC3E}">
        <p14:creationId xmlns:p14="http://schemas.microsoft.com/office/powerpoint/2010/main" val="1561353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lnSpcReduction="10000"/>
          </a:bodyPr>
          <a:lstStyle/>
          <a:p>
            <a:r>
              <a:rPr lang="en-US" dirty="0"/>
              <a:t>Note that such an arrangement is possible since there is no relation between the spatial position of the weight vectors and their indices. </a:t>
            </a:r>
          </a:p>
          <a:p>
            <a:r>
              <a:rPr lang="en-US" dirty="0"/>
              <a:t>Now consider an input vector, x, that is continuously displaced from x2 on the left to x3 on the right extreme. </a:t>
            </a:r>
          </a:p>
          <a:p>
            <a:r>
              <a:rPr lang="en-US" dirty="0"/>
              <a:t>The output neurons are activated in the following order: 2, 1, 3. </a:t>
            </a:r>
          </a:p>
          <a:p>
            <a:endParaRPr lang="en-US" dirty="0"/>
          </a:p>
          <a:p>
            <a:pPr marL="0" indent="0">
              <a:buNone/>
            </a:pPr>
            <a:endParaRPr lang="en-US" dirty="0"/>
          </a:p>
        </p:txBody>
      </p:sp>
    </p:spTree>
    <p:extLst>
      <p:ext uri="{BB962C8B-B14F-4D97-AF65-F5344CB8AC3E}">
        <p14:creationId xmlns:p14="http://schemas.microsoft.com/office/powerpoint/2010/main" val="2816250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If we imagine that the three output neurons are on a 1-dimensional grid, and their indices represent cardinal spatial positions on the grid, we now have a violation of the adjacency principle. </a:t>
            </a:r>
          </a:p>
          <a:p>
            <a:r>
              <a:rPr lang="en-US" dirty="0"/>
              <a:t>Continuous changes in the input result in big jumps in the location of the neuron that is activated. </a:t>
            </a:r>
          </a:p>
          <a:p>
            <a:r>
              <a:rPr lang="en-US" dirty="0"/>
              <a:t>Nearby inputs do not activate nearby neurons in the output layer.</a:t>
            </a:r>
          </a:p>
        </p:txBody>
      </p:sp>
    </p:spTree>
    <p:extLst>
      <p:ext uri="{BB962C8B-B14F-4D97-AF65-F5344CB8AC3E}">
        <p14:creationId xmlns:p14="http://schemas.microsoft.com/office/powerpoint/2010/main" val="1434169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 order to achieve the adjacency principle, the competitive learning must be altered. In the original learning rule, each weight vector moves independently. </a:t>
            </a:r>
          </a:p>
          <a:p>
            <a:r>
              <a:rPr lang="en-US" dirty="0"/>
              <a:t>There is nothing that constrains them to be ordered in any fashion. </a:t>
            </a:r>
          </a:p>
          <a:p>
            <a:r>
              <a:rPr lang="en-US" dirty="0"/>
              <a:t>The essence of the modification proposed in the SOM model, is a mechanism that ensures that the weight vectors remain spatially ordered, while they also move towards the data points that activate them maximally.</a:t>
            </a:r>
          </a:p>
          <a:p>
            <a:pPr marL="0" indent="0">
              <a:buNone/>
            </a:pPr>
            <a:endParaRPr lang="en-US" dirty="0"/>
          </a:p>
          <a:p>
            <a:endParaRPr lang="en-US" dirty="0"/>
          </a:p>
        </p:txBody>
      </p:sp>
    </p:spTree>
    <p:extLst>
      <p:ext uri="{BB962C8B-B14F-4D97-AF65-F5344CB8AC3E}">
        <p14:creationId xmlns:p14="http://schemas.microsoft.com/office/powerpoint/2010/main" val="749532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Learning rule for SOM</a:t>
            </a:r>
          </a:p>
        </p:txBody>
      </p:sp>
      <p:sp>
        <p:nvSpPr>
          <p:cNvPr id="3" name="Content Placeholder 2"/>
          <p:cNvSpPr>
            <a:spLocks noGrp="1"/>
          </p:cNvSpPr>
          <p:nvPr>
            <p:ph idx="1"/>
          </p:nvPr>
        </p:nvSpPr>
        <p:spPr/>
        <p:txBody>
          <a:bodyPr/>
          <a:lstStyle/>
          <a:p>
            <a:r>
              <a:rPr lang="en-US" dirty="0"/>
              <a:t>Unlike a competitive learning network, which consists of  a single row of output neurons, a SOM consists of a m-dimensional grid of neurons. </a:t>
            </a:r>
          </a:p>
          <a:p>
            <a:r>
              <a:rPr lang="en-US" dirty="0"/>
              <a:t>Usually two-dimensional SOMs are studied since SOMs were originally inspired by the two-dimensional maps in the brain. </a:t>
            </a:r>
          </a:p>
        </p:txBody>
      </p:sp>
    </p:spTree>
    <p:extLst>
      <p:ext uri="{BB962C8B-B14F-4D97-AF65-F5344CB8AC3E}">
        <p14:creationId xmlns:p14="http://schemas.microsoft.com/office/powerpoint/2010/main" val="317007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Thus in case 1, </a:t>
            </a:r>
            <a:r>
              <a:rPr lang="en-US" dirty="0" err="1"/>
              <a:t>Hebbian</a:t>
            </a:r>
            <a:r>
              <a:rPr lang="en-US" dirty="0"/>
              <a:t> learning performs a kind of clustering and in case 2, </a:t>
            </a:r>
            <a:r>
              <a:rPr lang="en-US" dirty="0" err="1"/>
              <a:t>Hebbian</a:t>
            </a:r>
            <a:r>
              <a:rPr lang="en-US" dirty="0"/>
              <a:t> learning extracts the principal components of the input data.</a:t>
            </a:r>
          </a:p>
          <a:p>
            <a:r>
              <a:rPr lang="en-US" dirty="0"/>
              <a:t>Competitive learning is a form of unsupervised learning which performs clustering over the input data.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a:xfrm>
            <a:off x="502766" y="1548266"/>
            <a:ext cx="4038600" cy="4525963"/>
          </a:xfrm>
        </p:spPr>
        <p:txBody>
          <a:bodyPr/>
          <a:lstStyle/>
          <a:p>
            <a:r>
              <a:rPr lang="en-US" dirty="0"/>
              <a:t>The topology of the grid is usually rectangular, though sometimes hexagonal topologies are also considered. </a:t>
            </a:r>
          </a:p>
          <a:p>
            <a:endParaRPr lang="en-US" dirty="0"/>
          </a:p>
        </p:txBody>
      </p:sp>
      <p:grpSp>
        <p:nvGrpSpPr>
          <p:cNvPr id="21" name="Group 20"/>
          <p:cNvGrpSpPr/>
          <p:nvPr/>
        </p:nvGrpSpPr>
        <p:grpSpPr>
          <a:xfrm>
            <a:off x="5715000" y="1905000"/>
            <a:ext cx="1600200" cy="1371600"/>
            <a:chOff x="762000" y="4419600"/>
            <a:chExt cx="1371600" cy="914400"/>
          </a:xfrm>
        </p:grpSpPr>
        <p:sp>
          <p:nvSpPr>
            <p:cNvPr id="8" name="Rectangle 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5361802" y="4343400"/>
            <a:ext cx="2410598" cy="1533048"/>
            <a:chOff x="1371600" y="4201886"/>
            <a:chExt cx="4408714" cy="2732314"/>
          </a:xfrm>
        </p:grpSpPr>
        <p:sp>
          <p:nvSpPr>
            <p:cNvPr id="25" name="Hexagon 24"/>
            <p:cNvSpPr/>
            <p:nvPr/>
          </p:nvSpPr>
          <p:spPr>
            <a:xfrm>
              <a:off x="1371600" y="4648200"/>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2209800" y="5105400"/>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3048000" y="4659086"/>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1371600" y="5573486"/>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4719610" y="5562600"/>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p:cNvSpPr/>
            <p:nvPr/>
          </p:nvSpPr>
          <p:spPr>
            <a:xfrm>
              <a:off x="4686953" y="4659086"/>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p:cNvSpPr/>
            <p:nvPr/>
          </p:nvSpPr>
          <p:spPr>
            <a:xfrm>
              <a:off x="2209800" y="6019800"/>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3048000" y="5573486"/>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3886200" y="4201886"/>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p:cNvSpPr/>
            <p:nvPr/>
          </p:nvSpPr>
          <p:spPr>
            <a:xfrm>
              <a:off x="3886200" y="5127172"/>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p:cNvSpPr/>
            <p:nvPr/>
          </p:nvSpPr>
          <p:spPr>
            <a:xfrm>
              <a:off x="3866824" y="6008914"/>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2209800" y="4201886"/>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p:cNvSpPr txBox="1"/>
          <p:nvPr/>
        </p:nvSpPr>
        <p:spPr>
          <a:xfrm>
            <a:off x="5416145" y="3581400"/>
            <a:ext cx="2197909" cy="369332"/>
          </a:xfrm>
          <a:prstGeom prst="rect">
            <a:avLst/>
          </a:prstGeom>
          <a:noFill/>
        </p:spPr>
        <p:txBody>
          <a:bodyPr wrap="none" rtlCol="0">
            <a:spAutoFit/>
          </a:bodyPr>
          <a:lstStyle/>
          <a:p>
            <a:r>
              <a:rPr lang="en-US" dirty="0"/>
              <a:t>Rectangular Topology</a:t>
            </a:r>
          </a:p>
        </p:txBody>
      </p:sp>
      <p:sp>
        <p:nvSpPr>
          <p:cNvPr id="39" name="TextBox 38"/>
          <p:cNvSpPr txBox="1"/>
          <p:nvPr/>
        </p:nvSpPr>
        <p:spPr>
          <a:xfrm>
            <a:off x="5561658" y="6087502"/>
            <a:ext cx="2059282" cy="369332"/>
          </a:xfrm>
          <a:prstGeom prst="rect">
            <a:avLst/>
          </a:prstGeom>
          <a:noFill/>
        </p:spPr>
        <p:txBody>
          <a:bodyPr wrap="none" rtlCol="0">
            <a:spAutoFit/>
          </a:bodyPr>
          <a:lstStyle/>
          <a:p>
            <a:r>
              <a:rPr lang="en-US" dirty="0"/>
              <a:t>Hexagonal Topology</a:t>
            </a:r>
          </a:p>
        </p:txBody>
      </p:sp>
    </p:spTree>
    <p:extLst>
      <p:ext uri="{BB962C8B-B14F-4D97-AF65-F5344CB8AC3E}">
        <p14:creationId xmlns:p14="http://schemas.microsoft.com/office/powerpoint/2010/main" val="2161764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lnSpcReduction="10000"/>
          </a:bodyPr>
          <a:lstStyle/>
          <a:p>
            <a:r>
              <a:rPr lang="en-US" dirty="0"/>
              <a:t>As in the competitive learning network, the input, x, is presented to every neuron in the SOM. </a:t>
            </a:r>
          </a:p>
          <a:p>
            <a:r>
              <a:rPr lang="en-US" dirty="0"/>
              <a:t>In a SOM with rectangular topology, the response of a neuron at location (</a:t>
            </a:r>
            <a:r>
              <a:rPr lang="en-US" dirty="0" err="1"/>
              <a:t>i,j</a:t>
            </a:r>
            <a:r>
              <a:rPr lang="en-US" dirty="0"/>
              <a:t>) may be expressed as,</a:t>
            </a:r>
          </a:p>
          <a:p>
            <a:endParaRPr lang="en-US" dirty="0"/>
          </a:p>
          <a:p>
            <a:pPr marL="0" indent="0">
              <a:buNone/>
            </a:pPr>
            <a:r>
              <a:rPr lang="en-US" dirty="0"/>
              <a:t>    Where </a:t>
            </a:r>
            <a:r>
              <a:rPr lang="en-US" dirty="0" err="1"/>
              <a:t>w</a:t>
            </a:r>
            <a:r>
              <a:rPr lang="en-US" baseline="-25000" dirty="0" err="1"/>
              <a:t>ij</a:t>
            </a:r>
            <a:r>
              <a:rPr lang="en-US" dirty="0"/>
              <a:t> is the weight vector that connects   	the input vector, x, to the neuron at (</a:t>
            </a:r>
            <a:r>
              <a:rPr lang="en-US" dirty="0" err="1"/>
              <a:t>i,j</a:t>
            </a:r>
            <a:r>
              <a:rPr lang="en-US" dirty="0"/>
              <a:t>)</a:t>
            </a: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036510826"/>
              </p:ext>
            </p:extLst>
          </p:nvPr>
        </p:nvGraphicFramePr>
        <p:xfrm>
          <a:off x="838200" y="4343400"/>
          <a:ext cx="3514725" cy="685800"/>
        </p:xfrm>
        <a:graphic>
          <a:graphicData uri="http://schemas.openxmlformats.org/presentationml/2006/ole">
            <mc:AlternateContent xmlns:mc="http://schemas.openxmlformats.org/markup-compatibility/2006">
              <mc:Choice xmlns:v="urn:schemas-microsoft-com:vml" Requires="v">
                <p:oleObj name="Equation" r:id="rId2" imgW="1562100" imgH="304800" progId="Equation.3">
                  <p:embed/>
                </p:oleObj>
              </mc:Choice>
              <mc:Fallback>
                <p:oleObj name="Equation" r:id="rId2" imgW="1562100" imgH="3048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43400"/>
                        <a:ext cx="3514725" cy="685800"/>
                      </a:xfrm>
                      <a:prstGeom prst="rect">
                        <a:avLst/>
                      </a:prstGeom>
                      <a:noFill/>
                    </p:spPr>
                  </p:pic>
                </p:oleObj>
              </mc:Fallback>
            </mc:AlternateContent>
          </a:graphicData>
        </a:graphic>
      </p:graphicFrame>
    </p:spTree>
    <p:extLst>
      <p:ext uri="{BB962C8B-B14F-4D97-AF65-F5344CB8AC3E}">
        <p14:creationId xmlns:p14="http://schemas.microsoft.com/office/powerpoint/2010/main" val="1759854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weights are initialized either randomly, or by drawing from the input data set itself.</a:t>
            </a:r>
          </a:p>
          <a:p>
            <a:r>
              <a:rPr lang="en-US" dirty="0"/>
              <a:t>Training loop proceeds as follows: </a:t>
            </a:r>
          </a:p>
          <a:p>
            <a:r>
              <a:rPr lang="en-US" dirty="0"/>
              <a:t>Loop over input data, x:</a:t>
            </a:r>
          </a:p>
          <a:p>
            <a:pPr marL="0" indent="0">
              <a:buNone/>
            </a:pPr>
            <a:r>
              <a:rPr lang="en-US" dirty="0"/>
              <a:t>	1. Present x to all neurons in the SOM and 	calculate outputs using eqn. (*)</a:t>
            </a:r>
          </a:p>
          <a:p>
            <a:pPr marL="0" indent="0">
              <a:buNone/>
            </a:pPr>
            <a:r>
              <a:rPr lang="en-US" dirty="0"/>
              <a:t>	2. Find the winner (</a:t>
            </a:r>
            <a:r>
              <a:rPr lang="en-US" dirty="0" err="1"/>
              <a:t>i</a:t>
            </a:r>
            <a:r>
              <a:rPr lang="en-US" dirty="0"/>
              <a:t>*, j*) such that, </a:t>
            </a:r>
          </a:p>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23549901"/>
              </p:ext>
            </p:extLst>
          </p:nvPr>
        </p:nvGraphicFramePr>
        <p:xfrm>
          <a:off x="1447800" y="5562600"/>
          <a:ext cx="3819144" cy="533400"/>
        </p:xfrm>
        <a:graphic>
          <a:graphicData uri="http://schemas.openxmlformats.org/presentationml/2006/ole">
            <mc:AlternateContent xmlns:mc="http://schemas.openxmlformats.org/markup-compatibility/2006">
              <mc:Choice xmlns:v="urn:schemas-microsoft-com:vml" Requires="v">
                <p:oleObj name="Equation" r:id="rId2" imgW="1701800" imgH="241300" progId="Equation.3">
                  <p:embed/>
                </p:oleObj>
              </mc:Choice>
              <mc:Fallback>
                <p:oleObj name="Equation" r:id="rId2" imgW="1701800" imgH="2413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562600"/>
                        <a:ext cx="3819144" cy="533400"/>
                      </a:xfrm>
                      <a:prstGeom prst="rect">
                        <a:avLst/>
                      </a:prstGeom>
                      <a:noFill/>
                    </p:spPr>
                  </p:pic>
                </p:oleObj>
              </mc:Fallback>
            </mc:AlternateContent>
          </a:graphicData>
        </a:graphic>
      </p:graphicFrame>
    </p:spTree>
    <p:extLst>
      <p:ext uri="{BB962C8B-B14F-4D97-AF65-F5344CB8AC3E}">
        <p14:creationId xmlns:p14="http://schemas.microsoft.com/office/powerpoint/2010/main" val="1115613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half" idx="1"/>
          </p:nvPr>
        </p:nvSpPr>
        <p:spPr/>
        <p:txBody>
          <a:bodyPr>
            <a:normAutofit fontScale="85000" lnSpcReduction="20000"/>
          </a:bodyPr>
          <a:lstStyle/>
          <a:p>
            <a:pPr marL="0" indent="0">
              <a:buNone/>
            </a:pPr>
            <a:r>
              <a:rPr lang="en-US" dirty="0"/>
              <a:t>3. </a:t>
            </a:r>
          </a:p>
          <a:p>
            <a:r>
              <a:rPr lang="en-US" dirty="0"/>
              <a:t>As in the case of competitive learning, the weight vector of the winner is moved towards the input, x. </a:t>
            </a:r>
          </a:p>
          <a:p>
            <a:r>
              <a:rPr lang="en-US" dirty="0"/>
              <a:t>But in addition, neurons close to the winner in the SOM are also moved towards the input, x, but with a lesser learning rate. </a:t>
            </a:r>
          </a:p>
          <a:p>
            <a:r>
              <a:rPr lang="en-US" dirty="0"/>
              <a:t>Neurons that are nearby in the SOM are defined by a neighborhood N </a:t>
            </a:r>
          </a:p>
        </p:txBody>
      </p:sp>
      <p:grpSp>
        <p:nvGrpSpPr>
          <p:cNvPr id="167" name="Group 166"/>
          <p:cNvGrpSpPr/>
          <p:nvPr/>
        </p:nvGrpSpPr>
        <p:grpSpPr>
          <a:xfrm>
            <a:off x="5410200" y="2540750"/>
            <a:ext cx="2458468" cy="2139165"/>
            <a:chOff x="4114800" y="2209800"/>
            <a:chExt cx="4800600" cy="4038600"/>
          </a:xfrm>
        </p:grpSpPr>
        <p:grpSp>
          <p:nvGrpSpPr>
            <p:cNvPr id="7" name="Group 6"/>
            <p:cNvGrpSpPr/>
            <p:nvPr/>
          </p:nvGrpSpPr>
          <p:grpSpPr>
            <a:xfrm>
              <a:off x="5715000" y="2209800"/>
              <a:ext cx="1600200" cy="1371600"/>
              <a:chOff x="762000" y="4419600"/>
              <a:chExt cx="1371600" cy="914400"/>
            </a:xfrm>
          </p:grpSpPr>
          <p:sp>
            <p:nvSpPr>
              <p:cNvPr id="8" name="Rectangle 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5715000" y="3559629"/>
              <a:ext cx="1600200" cy="1371600"/>
              <a:chOff x="762000" y="4419600"/>
              <a:chExt cx="1371600" cy="914400"/>
            </a:xfrm>
            <a:solidFill>
              <a:schemeClr val="accent2">
                <a:lumMod val="50000"/>
              </a:schemeClr>
            </a:solidFill>
          </p:grpSpPr>
          <p:sp>
            <p:nvSpPr>
              <p:cNvPr id="18" name="Rectangle 17"/>
              <p:cNvSpPr/>
              <p:nvPr/>
            </p:nvSpPr>
            <p:spPr>
              <a:xfrm>
                <a:off x="762000" y="44196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19200" y="44196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76400" y="44196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19200" y="4724400"/>
                <a:ext cx="457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2" name="Rectangle 21"/>
              <p:cNvSpPr/>
              <p:nvPr/>
            </p:nvSpPr>
            <p:spPr>
              <a:xfrm>
                <a:off x="762000" y="47244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76400" y="47244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19200" y="50292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62000" y="50292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76400" y="5029200"/>
                <a:ext cx="4572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5715000" y="4876800"/>
              <a:ext cx="1600200" cy="1371600"/>
              <a:chOff x="762000" y="4419600"/>
              <a:chExt cx="1371600" cy="914400"/>
            </a:xfrm>
          </p:grpSpPr>
          <p:sp>
            <p:nvSpPr>
              <p:cNvPr id="68" name="Rectangle 6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7315200" y="2209800"/>
              <a:ext cx="1600200" cy="1371600"/>
              <a:chOff x="762000" y="4419600"/>
              <a:chExt cx="1371600" cy="914400"/>
            </a:xfrm>
          </p:grpSpPr>
          <p:sp>
            <p:nvSpPr>
              <p:cNvPr id="78" name="Rectangle 7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7315200" y="3559629"/>
              <a:ext cx="1600200" cy="1371600"/>
              <a:chOff x="762000" y="4419600"/>
              <a:chExt cx="1371600" cy="914400"/>
            </a:xfrm>
          </p:grpSpPr>
          <p:sp>
            <p:nvSpPr>
              <p:cNvPr id="88" name="Rectangle 8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7315200" y="4876800"/>
              <a:ext cx="1600200" cy="1371600"/>
              <a:chOff x="762000" y="4419600"/>
              <a:chExt cx="1371600" cy="914400"/>
            </a:xfrm>
          </p:grpSpPr>
          <p:sp>
            <p:nvSpPr>
              <p:cNvPr id="98" name="Rectangle 9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p:cNvGrpSpPr/>
            <p:nvPr/>
          </p:nvGrpSpPr>
          <p:grpSpPr>
            <a:xfrm>
              <a:off x="4114800" y="2209800"/>
              <a:ext cx="1600200" cy="1371600"/>
              <a:chOff x="762000" y="4419600"/>
              <a:chExt cx="1371600" cy="914400"/>
            </a:xfrm>
          </p:grpSpPr>
          <p:sp>
            <p:nvSpPr>
              <p:cNvPr id="138" name="Rectangle 13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4114800" y="3559629"/>
              <a:ext cx="1600200" cy="1371600"/>
              <a:chOff x="762000" y="4419600"/>
              <a:chExt cx="1371600" cy="914400"/>
            </a:xfrm>
          </p:grpSpPr>
          <p:sp>
            <p:nvSpPr>
              <p:cNvPr id="148" name="Rectangle 14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p:cNvGrpSpPr/>
            <p:nvPr/>
          </p:nvGrpSpPr>
          <p:grpSpPr>
            <a:xfrm>
              <a:off x="4114800" y="4876800"/>
              <a:ext cx="1600200" cy="1371600"/>
              <a:chOff x="762000" y="4419600"/>
              <a:chExt cx="1371600" cy="914400"/>
            </a:xfrm>
          </p:grpSpPr>
          <p:sp>
            <p:nvSpPr>
              <p:cNvPr id="158" name="Rectangle 157"/>
              <p:cNvSpPr/>
              <p:nvPr/>
            </p:nvSpPr>
            <p:spPr>
              <a:xfrm>
                <a:off x="7620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2192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1676400" y="441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12192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7620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1676400" y="4724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2192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7620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1676400" y="5029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8" name="TextBox 167"/>
          <p:cNvSpPr txBox="1"/>
          <p:nvPr/>
        </p:nvSpPr>
        <p:spPr>
          <a:xfrm>
            <a:off x="4610777" y="5105400"/>
            <a:ext cx="4057311" cy="1200329"/>
          </a:xfrm>
          <a:prstGeom prst="rect">
            <a:avLst/>
          </a:prstGeom>
          <a:noFill/>
        </p:spPr>
        <p:txBody>
          <a:bodyPr wrap="square" rtlCol="0">
            <a:spAutoFit/>
          </a:bodyPr>
          <a:lstStyle/>
          <a:p>
            <a:pPr algn="ctr"/>
            <a:r>
              <a:rPr lang="en-US" dirty="0"/>
              <a:t>For the neuron in white(center) the neurons in red represent the neighborhood if we consider the neighborhood radius to be 1</a:t>
            </a:r>
          </a:p>
        </p:txBody>
      </p:sp>
    </p:spTree>
    <p:extLst>
      <p:ext uri="{BB962C8B-B14F-4D97-AF65-F5344CB8AC3E}">
        <p14:creationId xmlns:p14="http://schemas.microsoft.com/office/powerpoint/2010/main" val="958322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Weights corresponding to all the neurons in the neighborhood, N, of the winner, are moved towards the input as follows:</a:t>
            </a:r>
          </a:p>
          <a:p>
            <a:endParaRPr lang="en-US" dirty="0"/>
          </a:p>
          <a:p>
            <a:endParaRPr lang="en-US" dirty="0"/>
          </a:p>
          <a:p>
            <a:pPr marL="0" indent="0">
              <a:buNone/>
            </a:pPr>
            <a:endParaRPr lang="en-US" dirty="0"/>
          </a:p>
          <a:p>
            <a:r>
              <a:rPr lang="en-US" dirty="0"/>
              <a:t>Where,              and</a:t>
            </a: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04667460"/>
              </p:ext>
            </p:extLst>
          </p:nvPr>
        </p:nvGraphicFramePr>
        <p:xfrm>
          <a:off x="990600" y="3409950"/>
          <a:ext cx="2557653" cy="466725"/>
        </p:xfrm>
        <a:graphic>
          <a:graphicData uri="http://schemas.openxmlformats.org/presentationml/2006/ole">
            <mc:AlternateContent xmlns:mc="http://schemas.openxmlformats.org/markup-compatibility/2006">
              <mc:Choice xmlns:v="urn:schemas-microsoft-com:vml" Requires="v">
                <p:oleObj r:id="rId2" imgW="1308100" imgH="241300" progId="Equation.3">
                  <p:embed/>
                </p:oleObj>
              </mc:Choice>
              <mc:Fallback>
                <p:oleObj r:id="rId2" imgW="1308100" imgH="2413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09950"/>
                        <a:ext cx="2557653" cy="466725"/>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15962889"/>
              </p:ext>
            </p:extLst>
          </p:nvPr>
        </p:nvGraphicFramePr>
        <p:xfrm>
          <a:off x="990600" y="4105275"/>
          <a:ext cx="3509772" cy="466725"/>
        </p:xfrm>
        <a:graphic>
          <a:graphicData uri="http://schemas.openxmlformats.org/presentationml/2006/ole">
            <mc:AlternateContent xmlns:mc="http://schemas.openxmlformats.org/markup-compatibility/2006">
              <mc:Choice xmlns:v="urn:schemas-microsoft-com:vml" Requires="v">
                <p:oleObj name="Equation" r:id="rId4" imgW="1790700" imgH="241300" progId="Equation.3">
                  <p:embed/>
                </p:oleObj>
              </mc:Choice>
              <mc:Fallback>
                <p:oleObj name="Equation" r:id="rId4" imgW="1790700" imgH="2413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105275"/>
                        <a:ext cx="3509772" cy="466725"/>
                      </a:xfrm>
                      <a:prstGeom prst="rect">
                        <a:avLst/>
                      </a:prstGeom>
                      <a:noFill/>
                    </p:spPr>
                  </p:pic>
                </p:oleObj>
              </mc:Fallback>
            </mc:AlternateContent>
          </a:graphicData>
        </a:graphic>
      </p:graphicFrame>
      <p:sp>
        <p:nvSpPr>
          <p:cNvPr id="8"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4"/>
          <p:cNvSpPr>
            <a:spLocks noChangeArrowheads="1"/>
          </p:cNvSpPr>
          <p:nvPr/>
        </p:nvSpPr>
        <p:spPr bwMode="auto">
          <a:xfrm>
            <a:off x="0" y="6953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073692582"/>
              </p:ext>
            </p:extLst>
          </p:nvPr>
        </p:nvGraphicFramePr>
        <p:xfrm>
          <a:off x="2133600" y="5080000"/>
          <a:ext cx="1219200" cy="406400"/>
        </p:xfrm>
        <a:graphic>
          <a:graphicData uri="http://schemas.openxmlformats.org/presentationml/2006/ole">
            <mc:AlternateContent xmlns:mc="http://schemas.openxmlformats.org/markup-compatibility/2006">
              <mc:Choice xmlns:v="urn:schemas-microsoft-com:vml" Requires="v">
                <p:oleObj name="Equation" r:id="rId6" imgW="596641" imgH="203112" progId="Equation.3">
                  <p:embed/>
                </p:oleObj>
              </mc:Choice>
              <mc:Fallback>
                <p:oleObj name="Equation" r:id="rId6" imgW="596641" imgH="203112"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5080000"/>
                        <a:ext cx="1219200" cy="406400"/>
                      </a:xfrm>
                      <a:prstGeom prst="rect">
                        <a:avLst/>
                      </a:prstGeom>
                      <a:noFill/>
                    </p:spPr>
                  </p:pic>
                </p:oleObj>
              </mc:Fallback>
            </mc:AlternateContent>
          </a:graphicData>
        </a:graphic>
      </p:graphicFrame>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2667108499"/>
              </p:ext>
            </p:extLst>
          </p:nvPr>
        </p:nvGraphicFramePr>
        <p:xfrm>
          <a:off x="990600" y="5638800"/>
          <a:ext cx="4267200" cy="386463"/>
        </p:xfrm>
        <a:graphic>
          <a:graphicData uri="http://schemas.openxmlformats.org/presentationml/2006/ole">
            <mc:AlternateContent xmlns:mc="http://schemas.openxmlformats.org/markup-compatibility/2006">
              <mc:Choice xmlns:v="urn:schemas-microsoft-com:vml" Requires="v">
                <p:oleObj name="Equation" r:id="rId8" imgW="2527300" imgH="228600" progId="Equation.3">
                  <p:embed/>
                </p:oleObj>
              </mc:Choice>
              <mc:Fallback>
                <p:oleObj name="Equation" r:id="rId8" imgW="252730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5638800"/>
                        <a:ext cx="4267200" cy="386463"/>
                      </a:xfrm>
                      <a:prstGeom prst="rect">
                        <a:avLst/>
                      </a:prstGeom>
                      <a:noFill/>
                    </p:spPr>
                  </p:pic>
                </p:oleObj>
              </mc:Fallback>
            </mc:AlternateContent>
          </a:graphicData>
        </a:graphic>
      </p:graphicFrame>
    </p:spTree>
    <p:extLst>
      <p:ext uri="{BB962C8B-B14F-4D97-AF65-F5344CB8AC3E}">
        <p14:creationId xmlns:p14="http://schemas.microsoft.com/office/powerpoint/2010/main" val="201611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Note that is the highest for (</a:t>
            </a:r>
            <a:r>
              <a:rPr lang="en-US" dirty="0" err="1"/>
              <a:t>i,j</a:t>
            </a:r>
            <a:r>
              <a:rPr lang="en-US" dirty="0"/>
              <a:t>)=(</a:t>
            </a:r>
            <a:r>
              <a:rPr lang="en-US" dirty="0" err="1"/>
              <a:t>i</a:t>
            </a:r>
            <a:r>
              <a:rPr lang="en-US" dirty="0"/>
              <a:t>*,j*) and decreases gradually with increasing distance between (</a:t>
            </a:r>
            <a:r>
              <a:rPr lang="en-US" dirty="0" err="1"/>
              <a:t>i,j</a:t>
            </a:r>
            <a:r>
              <a:rPr lang="en-US" dirty="0"/>
              <a:t>) and (</a:t>
            </a:r>
            <a:r>
              <a:rPr lang="en-US" dirty="0" err="1"/>
              <a:t>i</a:t>
            </a:r>
            <a:r>
              <a:rPr lang="en-US" dirty="0"/>
              <a:t>*, j*).</a:t>
            </a:r>
          </a:p>
          <a:p>
            <a:r>
              <a:rPr lang="en-US" dirty="0"/>
              <a:t>Neighborhood size is large in the early stages, and is decreased gradually as training progresses.</a:t>
            </a:r>
          </a:p>
          <a:p>
            <a:pPr marL="0" indent="0">
              <a:buNone/>
            </a:pPr>
            <a:r>
              <a:rPr lang="en-US" dirty="0"/>
              <a:t>4. Loop over data until all weights converge.</a:t>
            </a:r>
          </a:p>
          <a:p>
            <a:r>
              <a:rPr lang="en-US" dirty="0"/>
              <a:t>End loop </a:t>
            </a:r>
          </a:p>
          <a:p>
            <a:endParaRPr lang="en-US" dirty="0"/>
          </a:p>
        </p:txBody>
      </p:sp>
    </p:spTree>
    <p:extLst>
      <p:ext uri="{BB962C8B-B14F-4D97-AF65-F5344CB8AC3E}">
        <p14:creationId xmlns:p14="http://schemas.microsoft.com/office/powerpoint/2010/main" val="3443563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Let us consider the stages in SOM training with the help of an elementary example.</a:t>
            </a:r>
          </a:p>
          <a:p>
            <a:r>
              <a:rPr lang="en-US" dirty="0"/>
              <a:t>Let us train a 1-dimensional SOM consisting of 20 neurons on 1-dimensional input data drawn from a Gaussian distribution of mean 0 and standard deviation 1. </a:t>
            </a:r>
          </a:p>
          <a:p>
            <a:r>
              <a:rPr lang="en-US" dirty="0"/>
              <a:t>The weights, (w</a:t>
            </a:r>
            <a:r>
              <a:rPr lang="en-US" baseline="-25000" dirty="0"/>
              <a:t>1</a:t>
            </a:r>
            <a:r>
              <a:rPr lang="en-US" dirty="0"/>
              <a:t>, … </a:t>
            </a:r>
            <a:r>
              <a:rPr lang="en-US" dirty="0" err="1"/>
              <a:t>w</a:t>
            </a:r>
            <a:r>
              <a:rPr lang="en-US" baseline="-25000" dirty="0" err="1"/>
              <a:t>i</a:t>
            </a:r>
            <a:r>
              <a:rPr lang="en-US" dirty="0"/>
              <a:t>,… w</a:t>
            </a:r>
            <a:r>
              <a:rPr lang="en-US" baseline="-25000" dirty="0"/>
              <a:t>20</a:t>
            </a:r>
            <a:r>
              <a:rPr lang="en-US" dirty="0"/>
              <a:t>) also 1-dimensional, are randomly drawn from the data set. Note that there is no ordering among the initial weights. </a:t>
            </a:r>
          </a:p>
          <a:p>
            <a:r>
              <a:rPr lang="en-US" dirty="0"/>
              <a:t>The ordering is expected to emerge out of SOM training.</a:t>
            </a:r>
          </a:p>
          <a:p>
            <a:endParaRPr lang="en-US" dirty="0"/>
          </a:p>
        </p:txBody>
      </p:sp>
    </p:spTree>
    <p:extLst>
      <p:ext uri="{BB962C8B-B14F-4D97-AF65-F5344CB8AC3E}">
        <p14:creationId xmlns:p14="http://schemas.microsoft.com/office/powerpoint/2010/main" val="205498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Consider the distribution of weights in various stages of training.</a:t>
            </a:r>
          </a:p>
          <a:p>
            <a:pPr marL="0" indent="0">
              <a:buNone/>
            </a:pPr>
            <a:r>
              <a:rPr lang="en-US" dirty="0"/>
              <a:t>	1) Ordering phase:</a:t>
            </a:r>
          </a:p>
          <a:p>
            <a:pPr marL="0" indent="0">
              <a:buNone/>
            </a:pPr>
            <a:endParaRPr lang="en-US" dirty="0"/>
          </a:p>
          <a:p>
            <a:pPr marL="0" indent="0">
              <a:buNone/>
            </a:pPr>
            <a:r>
              <a:rPr lang="en-US" dirty="0"/>
              <a:t>	2) Settling phase:</a:t>
            </a:r>
          </a:p>
          <a:p>
            <a:pPr marL="0" indent="0">
              <a:buNone/>
            </a:pPr>
            <a:endParaRPr lang="en-US" dirty="0"/>
          </a:p>
          <a:p>
            <a:endParaRPr lang="en-US" dirty="0"/>
          </a:p>
        </p:txBody>
      </p:sp>
    </p:spTree>
    <p:extLst>
      <p:ext uri="{BB962C8B-B14F-4D97-AF65-F5344CB8AC3E}">
        <p14:creationId xmlns:p14="http://schemas.microsoft.com/office/powerpoint/2010/main" val="3957652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SOM model in neuroscience:</a:t>
            </a:r>
          </a:p>
        </p:txBody>
      </p:sp>
      <p:sp>
        <p:nvSpPr>
          <p:cNvPr id="3" name="Content Placeholder 2"/>
          <p:cNvSpPr>
            <a:spLocks noGrp="1"/>
          </p:cNvSpPr>
          <p:nvPr>
            <p:ph idx="1"/>
          </p:nvPr>
        </p:nvSpPr>
        <p:spPr/>
        <p:txBody>
          <a:bodyPr/>
          <a:lstStyle/>
          <a:p>
            <a:pPr marL="0" indent="0">
              <a:buNone/>
            </a:pPr>
            <a:r>
              <a:rPr lang="en-US" dirty="0"/>
              <a:t>1. Modeling orientation-sensitive maps in the    	visual cortex:</a:t>
            </a:r>
          </a:p>
          <a:p>
            <a:r>
              <a:rPr lang="en-US" dirty="0"/>
              <a:t>There are neurons in the primary visual cortex that respond specifically to oriented bars, lines or edges presented in their receptive fields. This response property suddenly emerges at the level of visual cortex and does not exist in lower stages of the visual system.</a:t>
            </a:r>
          </a:p>
          <a:p>
            <a:endParaRPr lang="en-US" dirty="0"/>
          </a:p>
        </p:txBody>
      </p:sp>
    </p:spTree>
    <p:extLst>
      <p:ext uri="{BB962C8B-B14F-4D97-AF65-F5344CB8AC3E}">
        <p14:creationId xmlns:p14="http://schemas.microsoft.com/office/powerpoint/2010/main" val="8179236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fontScale="92500" lnSpcReduction="20000"/>
          </a:bodyPr>
          <a:lstStyle/>
          <a:p>
            <a:r>
              <a:rPr lang="en-US" dirty="0"/>
              <a:t>Light that enters the eye through the pupil is converted into electrical signals by an array photoreceptors called rods and cones located in the retina.</a:t>
            </a:r>
          </a:p>
          <a:p>
            <a:r>
              <a:rPr lang="en-US" dirty="0"/>
              <a:t> These signals are then propagated through two layers of neurons – bipolar layer and ganglion cell layer – both located in the retina </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992682"/>
            <a:ext cx="4038600" cy="1740999"/>
          </a:xfrm>
        </p:spPr>
      </p:pic>
    </p:spTree>
    <p:extLst>
      <p:ext uri="{BB962C8B-B14F-4D97-AF65-F5344CB8AC3E}">
        <p14:creationId xmlns:p14="http://schemas.microsoft.com/office/powerpoint/2010/main" val="60151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 a competitive learning network with n-output neurons, each output neuron is associated with a cluster. </a:t>
            </a:r>
          </a:p>
          <a:p>
            <a:r>
              <a:rPr lang="en-US" dirty="0"/>
              <a:t>When a data point from a cluster is presented to the network, only the neuron corresponding to that cluster responds, while all other neurons remain silent. </a:t>
            </a:r>
          </a:p>
          <a:p>
            <a:r>
              <a:rPr lang="en-US" dirty="0"/>
              <a:t>The single neuron that responds is often called a “winner” and therefore a competitive learning network of the kind just described is also known as a “winner-take-all” network.</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lnSpcReduction="10000"/>
          </a:bodyPr>
          <a:lstStyle/>
          <a:p>
            <a:r>
              <a:rPr lang="en-US" dirty="0"/>
              <a:t>The output of the ganglion cell layer projects to a nucleus known as the Lateral Geniculate Nucleus (LGN) located in the thalamus. </a:t>
            </a:r>
          </a:p>
          <a:p>
            <a:r>
              <a:rPr lang="en-US" dirty="0"/>
              <a:t>LGN neurons in turn project to the primary visual cortex, the first cortical stopover of visual information entering the brain. </a:t>
            </a:r>
          </a:p>
          <a:p>
            <a:r>
              <a:rPr lang="en-US" dirty="0"/>
              <a:t>A neuron in a given layer is connected to only a small “window” of neurons in the previous layer. This localized, or ‘pyramidal’ connectivity gives rise to the concept of a Receptive Field. </a:t>
            </a:r>
          </a:p>
        </p:txBody>
      </p:sp>
    </p:spTree>
    <p:extLst>
      <p:ext uri="{BB962C8B-B14F-4D97-AF65-F5344CB8AC3E}">
        <p14:creationId xmlns:p14="http://schemas.microsoft.com/office/powerpoint/2010/main" val="9209618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Each neuron is able to receive information only from a small part of the external visual space.</a:t>
            </a:r>
          </a:p>
          <a:p>
            <a:r>
              <a:rPr lang="en-US" dirty="0"/>
              <a:t> A photoreceptor receives information only a small visual angle. </a:t>
            </a:r>
          </a:p>
          <a:p>
            <a:r>
              <a:rPr lang="en-US" dirty="0"/>
              <a:t>Same is the case with a bipolar cell since it receives inputs from a small set of photoreceptors. </a:t>
            </a:r>
          </a:p>
          <a:p>
            <a:r>
              <a:rPr lang="en-US" dirty="0"/>
              <a:t>We have the same situation with the ganglion cell which has a RF of size 1</a:t>
            </a:r>
            <a:r>
              <a:rPr lang="en-US" baseline="30000" dirty="0"/>
              <a:t>o</a:t>
            </a:r>
            <a:r>
              <a:rPr lang="en-US" dirty="0"/>
              <a:t>. As you higher in the visual hierarchy, naturally, the RF size increases.</a:t>
            </a:r>
          </a:p>
          <a:p>
            <a:endParaRPr lang="en-US" dirty="0"/>
          </a:p>
        </p:txBody>
      </p:sp>
    </p:spTree>
    <p:extLst>
      <p:ext uri="{BB962C8B-B14F-4D97-AF65-F5344CB8AC3E}">
        <p14:creationId xmlns:p14="http://schemas.microsoft.com/office/powerpoint/2010/main" val="501024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addition to have larger RFs, neurons in higher stages of visual hierarchy also respond to more complex patterns compared to neurons in lower layers. </a:t>
            </a:r>
          </a:p>
          <a:p>
            <a:r>
              <a:rPr lang="en-US" dirty="0"/>
              <a:t>For example, bipolar cells respond simple dot-like features – a bright dot with a dark background, or a black dot with a white background. </a:t>
            </a:r>
          </a:p>
        </p:txBody>
      </p:sp>
    </p:spTree>
    <p:extLst>
      <p:ext uri="{BB962C8B-B14F-4D97-AF65-F5344CB8AC3E}">
        <p14:creationId xmlns:p14="http://schemas.microsoft.com/office/powerpoint/2010/main" val="22370389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fontScale="85000" lnSpcReduction="10000"/>
          </a:bodyPr>
          <a:lstStyle/>
          <a:p>
            <a:r>
              <a:rPr lang="en-US" dirty="0"/>
              <a:t>Neurons that respond to circularly symmetric, dot-like  patterns are thought to have circularly symmetric, “center-surround” RFs </a:t>
            </a:r>
          </a:p>
          <a:p>
            <a:r>
              <a:rPr lang="en-US" dirty="0"/>
              <a:t>Neurons that respond to a bright dot with a dark background have “ON-center, OFF-surround” RFs, while those that respond to a black dot have “</a:t>
            </a:r>
            <a:r>
              <a:rPr lang="en-US" dirty="0" err="1"/>
              <a:t>OFF-center</a:t>
            </a:r>
            <a:r>
              <a:rPr lang="en-US" dirty="0"/>
              <a:t>, ON-surround” RFs.</a:t>
            </a:r>
          </a:p>
          <a:p>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30404" y="1600200"/>
            <a:ext cx="2474192" cy="4525963"/>
          </a:xfrm>
        </p:spPr>
      </p:pic>
    </p:spTree>
    <p:extLst>
      <p:ext uri="{BB962C8B-B14F-4D97-AF65-F5344CB8AC3E}">
        <p14:creationId xmlns:p14="http://schemas.microsoft.com/office/powerpoint/2010/main" val="1712055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a:bodyPr>
          <a:lstStyle/>
          <a:p>
            <a:r>
              <a:rPr lang="en-US" dirty="0"/>
              <a:t>Neurons in bipolar and ganglion layers of the retina, and those of the many layers of LGN are known to have center-surround type of RFs. </a:t>
            </a:r>
          </a:p>
          <a:p>
            <a:r>
              <a:rPr lang="en-US" dirty="0"/>
              <a:t>But in the primary visual cortex have RFs which do not have this simple circular symmetry. </a:t>
            </a:r>
          </a:p>
          <a:p>
            <a:r>
              <a:rPr lang="en-US" dirty="0"/>
              <a:t>An important class of such cells consists of neurons that respond to oriented lines, a feature that can be easily modeled by a SOM.</a:t>
            </a:r>
          </a:p>
        </p:txBody>
      </p:sp>
    </p:spTree>
    <p:extLst>
      <p:ext uri="{BB962C8B-B14F-4D97-AF65-F5344CB8AC3E}">
        <p14:creationId xmlns:p14="http://schemas.microsoft.com/office/powerpoint/2010/main" val="25273144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Showing how orientation sensitivity arises in a network naturally by unsupervised learning is only part of the answer. </a:t>
            </a:r>
          </a:p>
          <a:p>
            <a:r>
              <a:rPr lang="en-US" dirty="0"/>
              <a:t>The </a:t>
            </a:r>
            <a:r>
              <a:rPr lang="en-US" dirty="0" err="1"/>
              <a:t>Linsker’s</a:t>
            </a:r>
            <a:r>
              <a:rPr lang="en-US" dirty="0"/>
              <a:t> model, which we encountered in the last chapter, achieves it.</a:t>
            </a:r>
          </a:p>
          <a:p>
            <a:r>
              <a:rPr lang="en-US" dirty="0"/>
              <a:t>A more challenging question is: how is the orientation sensitivity spatially distributed in the cortex. If every neuron in the visual cortex is mapped onto an orientation, q, (varying between 0 and pi), what is the shape of that map?</a:t>
            </a:r>
          </a:p>
          <a:p>
            <a:endParaRPr lang="en-US" dirty="0"/>
          </a:p>
        </p:txBody>
      </p:sp>
    </p:spTree>
    <p:extLst>
      <p:ext uri="{BB962C8B-B14F-4D97-AF65-F5344CB8AC3E}">
        <p14:creationId xmlns:p14="http://schemas.microsoft.com/office/powerpoint/2010/main" val="34322434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Starting with the pioneering work of Huber and Wiesel who discovered orientation maps in the visual cortex, a lot of subsequent experimental work was directed towards study of orientation maps. </a:t>
            </a:r>
          </a:p>
          <a:p>
            <a:r>
              <a:rPr lang="en-US" dirty="0"/>
              <a:t>A summary of some of the salient properties of orientation maps is as follows:</a:t>
            </a:r>
            <a:endParaRPr lang="en-US" sz="2000" dirty="0"/>
          </a:p>
          <a:p>
            <a:pPr lvl="1"/>
            <a:r>
              <a:rPr lang="en-US" dirty="0"/>
              <a:t>The maps of orientation sensitivity are highly repetitive </a:t>
            </a:r>
            <a:endParaRPr lang="en-US" sz="1800" dirty="0"/>
          </a:p>
          <a:p>
            <a:pPr lvl="1"/>
            <a:r>
              <a:rPr lang="en-US" dirty="0"/>
              <a:t>Orientation changes continuously as a function of cortical location except at isolated points.</a:t>
            </a:r>
            <a:endParaRPr lang="en-US" sz="1800" dirty="0"/>
          </a:p>
          <a:p>
            <a:endParaRPr lang="en-US" dirty="0"/>
          </a:p>
        </p:txBody>
      </p:sp>
    </p:spTree>
    <p:extLst>
      <p:ext uri="{BB962C8B-B14F-4D97-AF65-F5344CB8AC3E}">
        <p14:creationId xmlns:p14="http://schemas.microsoft.com/office/powerpoint/2010/main" val="1687865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1"/>
            <a:r>
              <a:rPr lang="en-US" dirty="0"/>
              <a:t>These isolated points where orientation changes drastically are mathematical singularities. They are also known as ‘pinwheels’ in the jargon of visual science.</a:t>
            </a:r>
            <a:endParaRPr lang="en-US" sz="1800" dirty="0"/>
          </a:p>
          <a:p>
            <a:pPr lvl="1"/>
            <a:r>
              <a:rPr lang="en-US" dirty="0"/>
              <a:t>Orientation changes by 180 </a:t>
            </a:r>
            <a:r>
              <a:rPr lang="en-US" dirty="0" err="1"/>
              <a:t>deg</a:t>
            </a:r>
            <a:r>
              <a:rPr lang="en-US" dirty="0"/>
              <a:t> around the pinwheels</a:t>
            </a:r>
            <a:endParaRPr lang="en-US" sz="1800" dirty="0"/>
          </a:p>
          <a:p>
            <a:pPr lvl="1"/>
            <a:r>
              <a:rPr lang="en-US" dirty="0"/>
              <a:t>Both types of pinwheels appear in equal numbers</a:t>
            </a:r>
            <a:endParaRPr lang="en-US" sz="1800" dirty="0"/>
          </a:p>
          <a:p>
            <a:pPr lvl="1"/>
            <a:r>
              <a:rPr lang="en-US" dirty="0"/>
              <a:t>There exist line-like regions (fractures), across which orientation preferences change rapidly with distance.</a:t>
            </a:r>
            <a:endParaRPr lang="en-US" sz="1800" dirty="0"/>
          </a:p>
          <a:p>
            <a:endParaRPr lang="en-US" dirty="0"/>
          </a:p>
        </p:txBody>
      </p:sp>
    </p:spTree>
    <p:extLst>
      <p:ext uri="{BB962C8B-B14F-4D97-AF65-F5344CB8AC3E}">
        <p14:creationId xmlns:p14="http://schemas.microsoft.com/office/powerpoint/2010/main" val="6515152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Simple SOM-based models can be used to model all the above properties of orientation maps.</a:t>
            </a:r>
          </a:p>
          <a:p>
            <a:r>
              <a:rPr lang="en-US" dirty="0"/>
              <a:t>A natural way to generate orientation maps with a SOM is to train it on images consisting of oriented lines.</a:t>
            </a:r>
          </a:p>
        </p:txBody>
      </p:sp>
    </p:spTree>
    <p:extLst>
      <p:ext uri="{BB962C8B-B14F-4D97-AF65-F5344CB8AC3E}">
        <p14:creationId xmlns:p14="http://schemas.microsoft.com/office/powerpoint/2010/main" val="31602866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An even simpler model of orientation map is possible, by simplifying the training data. Orientation data is parameterized by a single parameter – orientation, q, - with periodicity of p. Instead of presenting whole images of oriented bars, we may present,</a:t>
            </a:r>
          </a:p>
          <a:p>
            <a:pPr marL="0" indent="0">
              <a:buNone/>
            </a:pPr>
            <a:r>
              <a:rPr lang="en-US" dirty="0"/>
              <a:t>    x = [</a:t>
            </a:r>
            <a:r>
              <a:rPr lang="en-US" dirty="0" err="1"/>
              <a:t>cos</a:t>
            </a:r>
            <a:r>
              <a:rPr lang="en-US" dirty="0"/>
              <a:t>(2q), sin(2q)], as input data.</a:t>
            </a:r>
          </a:p>
          <a:p>
            <a:endParaRPr lang="en-US" dirty="0"/>
          </a:p>
        </p:txBody>
      </p:sp>
    </p:spTree>
    <p:extLst>
      <p:ext uri="{BB962C8B-B14F-4D97-AF65-F5344CB8AC3E}">
        <p14:creationId xmlns:p14="http://schemas.microsoft.com/office/powerpoint/2010/main" val="81496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easiest to introduce CL mechanism as a slight variation of </a:t>
            </a:r>
            <a:r>
              <a:rPr lang="en-US" dirty="0" err="1"/>
              <a:t>Hebb’s</a:t>
            </a:r>
            <a:r>
              <a:rPr lang="en-US" dirty="0"/>
              <a:t> rule.</a:t>
            </a:r>
          </a:p>
          <a:p>
            <a:r>
              <a:rPr lang="en-US" dirty="0"/>
              <a:t>For a single neuron, whose input-output relationship is given as, y=</a:t>
            </a:r>
            <a:r>
              <a:rPr lang="en-US" dirty="0" err="1"/>
              <a:t>w.x</a:t>
            </a:r>
            <a:endParaRPr lang="en-US" dirty="0"/>
          </a:p>
          <a:p>
            <a:r>
              <a:rPr lang="en-US" dirty="0"/>
              <a:t>Weight update by </a:t>
            </a:r>
            <a:r>
              <a:rPr lang="en-US" dirty="0" err="1"/>
              <a:t>Hebb’s</a:t>
            </a:r>
            <a:r>
              <a:rPr lang="en-US" dirty="0"/>
              <a:t> rule is defined as,</a:t>
            </a:r>
          </a:p>
          <a:p>
            <a:endParaRPr lang="en-US" dirty="0"/>
          </a:p>
          <a:p>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914399" y="4419600"/>
          <a:ext cx="1197429" cy="381000"/>
        </p:xfrm>
        <a:graphic>
          <a:graphicData uri="http://schemas.openxmlformats.org/presentationml/2006/ole">
            <mc:AlternateContent xmlns:mc="http://schemas.openxmlformats.org/markup-compatibility/2006">
              <mc:Choice xmlns:v="urn:schemas-microsoft-com:vml" Requires="v">
                <p:oleObj r:id="rId2" imgW="622030" imgH="203112" progId="Equation.DSMT4">
                  <p:embed/>
                </p:oleObj>
              </mc:Choice>
              <mc:Fallback>
                <p:oleObj r:id="rId2" imgW="622030" imgH="203112" progId="Equation.DSMT4">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4419600"/>
                        <a:ext cx="1197429"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somatosensory map</a:t>
            </a:r>
          </a:p>
        </p:txBody>
      </p:sp>
      <p:sp>
        <p:nvSpPr>
          <p:cNvPr id="4" name="Content Placeholder 3"/>
          <p:cNvSpPr>
            <a:spLocks noGrp="1"/>
          </p:cNvSpPr>
          <p:nvPr>
            <p:ph sz="half" idx="1"/>
          </p:nvPr>
        </p:nvSpPr>
        <p:spPr/>
        <p:txBody>
          <a:bodyPr/>
          <a:lstStyle/>
          <a:p>
            <a:r>
              <a:rPr lang="en-US" dirty="0"/>
              <a:t>Located in the post-central </a:t>
            </a:r>
            <a:r>
              <a:rPr lang="en-US" dirty="0" err="1"/>
              <a:t>gyrus</a:t>
            </a:r>
            <a:r>
              <a:rPr lang="en-US" dirty="0"/>
              <a:t>, the somatosensory map is a tactile map of the entire body surface.</a:t>
            </a:r>
          </a:p>
          <a:p>
            <a:r>
              <a:rPr lang="en-US" dirty="0"/>
              <a:t>Touching a point on the body surface activates a corresponding pool of neurons in the </a:t>
            </a:r>
            <a:r>
              <a:rPr lang="en-US" dirty="0" err="1"/>
              <a:t>somtosensory</a:t>
            </a:r>
            <a:r>
              <a:rPr lang="en-US" dirty="0"/>
              <a:t> map. </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25643" y="1600200"/>
            <a:ext cx="3883714" cy="4525963"/>
          </a:xfrm>
        </p:spPr>
      </p:pic>
    </p:spTree>
    <p:extLst>
      <p:ext uri="{BB962C8B-B14F-4D97-AF65-F5344CB8AC3E}">
        <p14:creationId xmlns:p14="http://schemas.microsoft.com/office/powerpoint/2010/main" val="10241671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a:t>Although the map satisfies for the most part, the adjacency principle, there are certain “fractures” in the map where the adjacency principle is violated. </a:t>
            </a:r>
          </a:p>
          <a:p>
            <a:r>
              <a:rPr lang="en-US" dirty="0"/>
              <a:t>For example, note that the parts of the map that respond to the hand and the head are close to each other, though the hand and the head are not adjacent anatomically. </a:t>
            </a:r>
          </a:p>
          <a:p>
            <a:endParaRPr lang="en-US" dirty="0"/>
          </a:p>
        </p:txBody>
      </p:sp>
    </p:spTree>
    <p:extLst>
      <p:ext uri="{BB962C8B-B14F-4D97-AF65-F5344CB8AC3E}">
        <p14:creationId xmlns:p14="http://schemas.microsoft.com/office/powerpoint/2010/main" val="29292614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somatosensory map is not “drawn to scale.” </a:t>
            </a:r>
          </a:p>
          <a:p>
            <a:r>
              <a:rPr lang="en-US" dirty="0"/>
              <a:t>There is a disproportionate allocation of cortical real-estate to the body surface. </a:t>
            </a:r>
          </a:p>
          <a:p>
            <a:r>
              <a:rPr lang="en-US" dirty="0"/>
              <a:t>The map areas corresponding to the hands and mouth area are much bigger than the areas that process the abdomen. </a:t>
            </a:r>
          </a:p>
        </p:txBody>
      </p:sp>
    </p:spTree>
    <p:extLst>
      <p:ext uri="{BB962C8B-B14F-4D97-AF65-F5344CB8AC3E}">
        <p14:creationId xmlns:p14="http://schemas.microsoft.com/office/powerpoint/2010/main" val="1325952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Thus more than the anatomical size of the body part that is serviced, the amount of tactile information that pours in from the said organ, seems to determine the cortical area allocated to the body part in the somatosensory map.</a:t>
            </a:r>
          </a:p>
          <a:p>
            <a:endParaRPr lang="en-US" dirty="0"/>
          </a:p>
        </p:txBody>
      </p:sp>
    </p:spTree>
    <p:extLst>
      <p:ext uri="{BB962C8B-B14F-4D97-AF65-F5344CB8AC3E}">
        <p14:creationId xmlns:p14="http://schemas.microsoft.com/office/powerpoint/2010/main" val="24278000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r>
              <a:rPr lang="en-US" dirty="0" err="1"/>
              <a:t>Kaas</a:t>
            </a:r>
            <a:r>
              <a:rPr lang="en-US" dirty="0"/>
              <a:t> and colleagues studied the dynamic nature of </a:t>
            </a:r>
            <a:r>
              <a:rPr lang="en-US" dirty="0" err="1"/>
              <a:t>somatotopic</a:t>
            </a:r>
            <a:r>
              <a:rPr lang="en-US" dirty="0"/>
              <a:t> map in an adult ape. </a:t>
            </a:r>
          </a:p>
          <a:p>
            <a:r>
              <a:rPr lang="en-US" dirty="0"/>
              <a:t>Using electrophysiological recordings, they mapped the five fingers of one hand of the animal. </a:t>
            </a:r>
          </a:p>
          <a:p>
            <a:r>
              <a:rPr lang="en-US" dirty="0"/>
              <a:t>The map reveals a nearly linear ordering of the five regions corresponding to the five fingers </a:t>
            </a:r>
          </a:p>
        </p:txBody>
      </p:sp>
      <p:pic>
        <p:nvPicPr>
          <p:cNvPr id="3891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981200"/>
            <a:ext cx="3657600" cy="368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7215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a:t>The middle finger of the animal was then amputated and the resulting changes in the map were observed. </a:t>
            </a:r>
          </a:p>
          <a:p>
            <a:r>
              <a:rPr lang="en-US" dirty="0"/>
              <a:t>Several weeks after the amputation, the region of the map that earlier corresponded to middle finger, started responding to the adjacent fingers – index and ring fingers. </a:t>
            </a:r>
          </a:p>
        </p:txBody>
      </p:sp>
    </p:spTree>
    <p:extLst>
      <p:ext uri="{BB962C8B-B14F-4D97-AF65-F5344CB8AC3E}">
        <p14:creationId xmlns:p14="http://schemas.microsoft.com/office/powerpoint/2010/main" val="29629809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Since the middle finger was missing, the region numbered 3 had nothing to respond to. </a:t>
            </a:r>
          </a:p>
          <a:p>
            <a:r>
              <a:rPr lang="en-US" dirty="0"/>
              <a:t>Due to dynamic remapping and rewiring, neurons of area 3 now respond to adjacent fingers. </a:t>
            </a:r>
          </a:p>
          <a:p>
            <a:r>
              <a:rPr lang="en-US" dirty="0"/>
              <a:t>Therefore, regions 2 and 4 now expand and encroach into what was region 3 earlier</a:t>
            </a:r>
          </a:p>
        </p:txBody>
      </p:sp>
    </p:spTree>
    <p:extLst>
      <p:ext uri="{BB962C8B-B14F-4D97-AF65-F5344CB8AC3E}">
        <p14:creationId xmlns:p14="http://schemas.microsoft.com/office/powerpoint/2010/main" val="3628263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Such dynamic reorganization of </a:t>
            </a:r>
            <a:r>
              <a:rPr lang="en-US" dirty="0" err="1"/>
              <a:t>somatotopic</a:t>
            </a:r>
            <a:r>
              <a:rPr lang="en-US" dirty="0"/>
              <a:t> map has been modeled by Ritter and </a:t>
            </a:r>
            <a:r>
              <a:rPr lang="en-US" dirty="0" err="1"/>
              <a:t>Schulten</a:t>
            </a:r>
            <a:r>
              <a:rPr lang="en-US" dirty="0"/>
              <a:t> used the SOM model to explain the dynamic remapping observed. </a:t>
            </a:r>
          </a:p>
          <a:p>
            <a:r>
              <a:rPr lang="en-US" dirty="0"/>
              <a:t>The map model consists of a 30 X 30 array of neurons. </a:t>
            </a:r>
          </a:p>
          <a:p>
            <a:r>
              <a:rPr lang="en-US" dirty="0"/>
              <a:t>Inputs: Points from the image of a “hand”,  a two-dimensional area, parts of which designated as the five fingers</a:t>
            </a:r>
          </a:p>
        </p:txBody>
      </p:sp>
    </p:spTree>
    <p:extLst>
      <p:ext uri="{BB962C8B-B14F-4D97-AF65-F5344CB8AC3E}">
        <p14:creationId xmlns:p14="http://schemas.microsoft.com/office/powerpoint/2010/main" val="29273752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Neurons are Gaussian neurons and therefore exhibit tuned responses.</a:t>
            </a:r>
          </a:p>
          <a:p>
            <a:r>
              <a:rPr lang="en-US" dirty="0"/>
              <a:t>But the weights are not ordered. Adjacency principle is not preserved. </a:t>
            </a:r>
          </a:p>
          <a:p>
            <a:r>
              <a:rPr lang="en-US" dirty="0"/>
              <a:t>Therefore nearby neurons do not respond to the same finger or to nearby fingers.</a:t>
            </a:r>
          </a:p>
          <a:p>
            <a:endParaRPr lang="en-US" dirty="0"/>
          </a:p>
        </p:txBody>
      </p:sp>
    </p:spTree>
    <p:extLst>
      <p:ext uri="{BB962C8B-B14F-4D97-AF65-F5344CB8AC3E}">
        <p14:creationId xmlns:p14="http://schemas.microsoft.com/office/powerpoint/2010/main" val="12047854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Map organization after 500 iterations:</a:t>
            </a:r>
          </a:p>
          <a:p>
            <a:r>
              <a:rPr lang="en-US" dirty="0"/>
              <a:t>A coarse map can be seen to have formed.</a:t>
            </a:r>
          </a:p>
          <a:p>
            <a:r>
              <a:rPr lang="en-US" dirty="0"/>
              <a:t> Continuous stretches of neurons in the map now seem to respond to the same finger.</a:t>
            </a:r>
          </a:p>
          <a:p>
            <a:r>
              <a:rPr lang="en-US" dirty="0"/>
              <a:t> However, it may be noted that some neurons at this stage do not respond to any point on the hand surface (dots in the map).</a:t>
            </a:r>
          </a:p>
          <a:p>
            <a:endParaRPr lang="en-US" dirty="0"/>
          </a:p>
        </p:txBody>
      </p:sp>
    </p:spTree>
    <p:extLst>
      <p:ext uri="{BB962C8B-B14F-4D97-AF65-F5344CB8AC3E}">
        <p14:creationId xmlns:p14="http://schemas.microsoft.com/office/powerpoint/2010/main" val="273196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We have seen that as per the above rule, which simply aims to maximizing squared output, y</a:t>
            </a:r>
            <a:r>
              <a:rPr lang="en-US" baseline="30000" dirty="0"/>
              <a:t>2</a:t>
            </a:r>
            <a:r>
              <a:rPr lang="en-US" dirty="0"/>
              <a:t>, the weight vector is rotated towards the input pattern. </a:t>
            </a:r>
          </a:p>
          <a:p>
            <a:r>
              <a:rPr lang="en-US" dirty="0"/>
              <a:t>Since the weight vector is normalized, it is only allowed to rotate. </a:t>
            </a:r>
          </a:p>
          <a:p>
            <a:r>
              <a:rPr lang="en-US" dirty="0"/>
              <a:t>The response of the neuron, y, increases as the weight vector aligns itself more and more in the direction of the input vector.</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85000" lnSpcReduction="20000"/>
          </a:bodyPr>
          <a:lstStyle/>
          <a:p>
            <a:r>
              <a:rPr lang="en-US" dirty="0"/>
              <a:t>A well-ordered map can be observed after 20000 iterations.</a:t>
            </a:r>
          </a:p>
          <a:p>
            <a:r>
              <a:rPr lang="en-US" dirty="0"/>
              <a:t> The top right part of the map has neurons that respond to the palm. </a:t>
            </a:r>
          </a:p>
          <a:p>
            <a:r>
              <a:rPr lang="en-US" dirty="0"/>
              <a:t>Below the palm region, there are four nearly parallel strips which correspond to the four fingers. Nearby neurons now respond to the same or adjacent finger quite consistently</a:t>
            </a:r>
          </a:p>
        </p:txBody>
      </p:sp>
      <p:pic>
        <p:nvPicPr>
          <p:cNvPr id="39938"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90158"/>
            <a:ext cx="3339676" cy="311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906457" y="5715000"/>
            <a:ext cx="4029308" cy="369332"/>
          </a:xfrm>
          <a:prstGeom prst="rect">
            <a:avLst/>
          </a:prstGeom>
        </p:spPr>
        <p:txBody>
          <a:bodyPr wrap="none">
            <a:spAutoFit/>
          </a:bodyPr>
          <a:lstStyle/>
          <a:p>
            <a:r>
              <a:rPr lang="en-US" dirty="0"/>
              <a:t>Map organization after 20,000 iterations</a:t>
            </a:r>
          </a:p>
        </p:txBody>
      </p:sp>
    </p:spTree>
    <p:extLst>
      <p:ext uri="{BB962C8B-B14F-4D97-AF65-F5344CB8AC3E}">
        <p14:creationId xmlns:p14="http://schemas.microsoft.com/office/powerpoint/2010/main" val="18689980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r>
              <a:rPr lang="en-US" dirty="0"/>
              <a:t>Simulating amputation: inputs from the middle finger are omitted, and the map training is continued.  </a:t>
            </a:r>
          </a:p>
          <a:p>
            <a:r>
              <a:rPr lang="en-US" dirty="0"/>
              <a:t>Map organization after another 50,000 iterations of training:  the regions corresponding to the left and right fingers may be seen to encroach into what was earlier the “middle finger region.”</a:t>
            </a:r>
          </a:p>
          <a:p>
            <a:endParaRPr lang="en-US" dirty="0"/>
          </a:p>
        </p:txBody>
      </p:sp>
      <p:pic>
        <p:nvPicPr>
          <p:cNvPr id="40962"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1" y="2057400"/>
            <a:ext cx="342978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455895" y="5334000"/>
            <a:ext cx="4078505" cy="923330"/>
          </a:xfrm>
          <a:prstGeom prst="rect">
            <a:avLst/>
          </a:prstGeom>
        </p:spPr>
        <p:txBody>
          <a:bodyPr wrap="square">
            <a:spAutoFit/>
          </a:bodyPr>
          <a:lstStyle/>
          <a:p>
            <a:pPr algn="ctr"/>
            <a:r>
              <a:rPr lang="en-US" dirty="0"/>
              <a:t>Inputs from middle finger omitted after 20000 iterations.</a:t>
            </a:r>
          </a:p>
          <a:p>
            <a:pPr algn="ctr"/>
            <a:r>
              <a:rPr lang="en-US" dirty="0"/>
              <a:t>Map organization after 50,000 iterations</a:t>
            </a:r>
          </a:p>
        </p:txBody>
      </p:sp>
    </p:spTree>
    <p:extLst>
      <p:ext uri="{BB962C8B-B14F-4D97-AF65-F5344CB8AC3E}">
        <p14:creationId xmlns:p14="http://schemas.microsoft.com/office/powerpoint/2010/main" val="97398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Now consider a data set constrained such that all data exists on the unit sphere, ||x||=1. </a:t>
            </a:r>
          </a:p>
          <a:p>
            <a:r>
              <a:rPr lang="en-US" dirty="0"/>
              <a:t>Now that lengths are constrained, angular deviation and distance are uniquely related, at least within the hemisphere that is centered around the data point, x.</a:t>
            </a:r>
            <a:r>
              <a:rPr lang="en-US" i="1" dirty="0"/>
              <a:t> </a:t>
            </a:r>
            <a:r>
              <a:rPr lang="en-US" dirty="0"/>
              <a:t> </a:t>
            </a:r>
          </a:p>
          <a:p>
            <a:r>
              <a:rPr lang="en-US" dirty="0"/>
              <a:t>Response is lesser when w is farther from x, and is the highest when w = 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possible to present a different neuron model, for which the response y = f(x; w),  is the highest for w = x, and decreases with increasing distance between w and x.</a:t>
            </a:r>
          </a:p>
          <a:p>
            <a:r>
              <a:rPr lang="en-US" dirty="0"/>
              <a:t>A simple example of such a function is the Gaussian.</a:t>
            </a:r>
          </a:p>
          <a:p>
            <a:pPr>
              <a:buNone/>
            </a:pPr>
            <a:endParaRPr lang="en-US" dirty="0"/>
          </a:p>
          <a:p>
            <a:pPr>
              <a:buNone/>
            </a:pPr>
            <a:endParaRPr lang="en-US" dirty="0"/>
          </a:p>
          <a:p>
            <a:endParaRPr lang="en-US" dirty="0"/>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57" name="Object 1"/>
          <p:cNvGraphicFramePr>
            <a:graphicFrameLocks noChangeAspect="1"/>
          </p:cNvGraphicFramePr>
          <p:nvPr/>
        </p:nvGraphicFramePr>
        <p:xfrm>
          <a:off x="914400" y="4800600"/>
          <a:ext cx="2795752" cy="533400"/>
        </p:xfrm>
        <a:graphic>
          <a:graphicData uri="http://schemas.openxmlformats.org/presentationml/2006/ole">
            <mc:AlternateContent xmlns:mc="http://schemas.openxmlformats.org/markup-compatibility/2006">
              <mc:Choice xmlns:v="urn:schemas-microsoft-com:vml" Requires="v">
                <p:oleObj r:id="rId2" imgW="1447800" imgH="279400" progId="Equation.DSMT4">
                  <p:embed/>
                </p:oleObj>
              </mc:Choice>
              <mc:Fallback>
                <p:oleObj r:id="rId2" imgW="1447800" imgH="279400" progId="Equation.DSMT4">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800600"/>
                        <a:ext cx="279575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4034</Words>
  <Application>Microsoft Office PowerPoint</Application>
  <PresentationFormat>On-screen Show (4:3)</PresentationFormat>
  <Paragraphs>231</Paragraphs>
  <Slides>71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77" baseType="lpstr">
      <vt:lpstr>Arial</vt:lpstr>
      <vt:lpstr>Calibri</vt:lpstr>
      <vt:lpstr>Office Theme</vt:lpstr>
      <vt:lpstr>Equation.DSMT4</vt:lpstr>
      <vt:lpstr>Equation</vt:lpstr>
      <vt:lpstr>Equation.3</vt:lpstr>
      <vt:lpstr>Competitive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Training: Single neuron case:</vt:lpstr>
      <vt:lpstr>PowerPoint Presentation</vt:lpstr>
      <vt:lpstr>Two-neuron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N-neuron case</vt:lpstr>
      <vt:lpstr>PowerPoint Presentation</vt:lpstr>
      <vt:lpstr>Data Clustering</vt:lpstr>
      <vt:lpstr>PowerPoint Presentation</vt:lpstr>
      <vt:lpstr>PowerPoint Presentation</vt:lpstr>
      <vt:lpstr>PowerPoint Presentation</vt:lpstr>
      <vt:lpstr>PowerPoint Presentation</vt:lpstr>
      <vt:lpstr>PowerPoint Presentation</vt:lpstr>
      <vt:lpstr>Self-organizing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rule for SOM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SOM model in neuroscience: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model of somatosensory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Learning</dc:title>
  <dc:creator>cnslab</dc:creator>
  <cp:lastModifiedBy>Atharva  Phatak</cp:lastModifiedBy>
  <cp:revision>40</cp:revision>
  <dcterms:created xsi:type="dcterms:W3CDTF">2012-06-23T09:16:03Z</dcterms:created>
  <dcterms:modified xsi:type="dcterms:W3CDTF">2023-10-31T16:25:00Z</dcterms:modified>
</cp:coreProperties>
</file>