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85435-0BD5-494B-8B39-AF1967736FFE}" v="447" dt="2021-03-13T10:31:33.238"/>
    <p1510:client id="{0B7B0DFD-AC7D-49F1-BE09-BD9AD38242DA}" v="215" dt="2021-03-13T14:49:54.152"/>
    <p1510:client id="{15E17261-C8AD-4094-9215-E63113E66688}" v="4" dt="2021-03-16T15:21:26.932"/>
    <p1510:client id="{3C89E86F-6433-46C5-9794-B353FFBA7C28}" v="39" dt="2021-03-16T16:41:14.020"/>
    <p1510:client id="{66EE75C7-9F41-4D60-A277-DE36AFE06FA1}" v="101" dt="2021-03-13T06:16:10.349"/>
    <p1510:client id="{70AFBC7D-0CF3-41E0-A426-94E92E4CAB87}" v="17" dt="2021-03-17T08:06:22.021"/>
    <p1510:client id="{79F8470D-D8CC-4E11-8664-63478AF15F0B}" v="1166" dt="2021-03-16T10:59:56.525"/>
    <p1510:client id="{8CA3FC48-6130-458C-BABB-7B4CF06C3E94}" v="114" dt="2021-03-15T04:19:19.145"/>
    <p1510:client id="{C5C127E4-21EE-4A5A-951E-E6A459C2C241}" v="2793" dt="2021-03-15T15:31:36.573"/>
    <p1510:client id="{CB907D80-7BF0-47B8-9D52-DF46906A332B}" v="955" dt="2021-03-16T07:43:08.213"/>
    <p1510:client id="{E4F397D0-6AE0-4DB5-9463-616621AADD7D}" v="187" dt="2021-03-12T17:07:50.915"/>
    <p1510:client id="{FD1B70B6-58C8-408E-855B-DD3B238D7CA8}" v="5" dt="2021-03-15T16:55:3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09D40-A45A-413E-96FF-8FD6182ED3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51706A-FE57-4F78-9D67-35A01DE4060E}">
      <dgm:prSet/>
      <dgm:spPr/>
      <dgm:t>
        <a:bodyPr/>
        <a:lstStyle/>
        <a:p>
          <a:r>
            <a:rPr lang="en-US"/>
            <a:t>On further analysis of the first test it was evident that people usually prefer to buy accessories along with the phone when they're buying it offline and not while buying online.</a:t>
          </a:r>
        </a:p>
      </dgm:t>
    </dgm:pt>
    <dgm:pt modelId="{443ED405-3780-4BBB-9797-05D91B648780}" type="parTrans" cxnId="{F52B8EDA-DB84-4987-8B14-9428884CC54A}">
      <dgm:prSet/>
      <dgm:spPr/>
      <dgm:t>
        <a:bodyPr/>
        <a:lstStyle/>
        <a:p>
          <a:endParaRPr lang="en-US"/>
        </a:p>
      </dgm:t>
    </dgm:pt>
    <dgm:pt modelId="{6D18FA64-F38D-4B29-97E4-A68765B3088F}" type="sibTrans" cxnId="{F52B8EDA-DB84-4987-8B14-9428884CC54A}">
      <dgm:prSet/>
      <dgm:spPr/>
      <dgm:t>
        <a:bodyPr/>
        <a:lstStyle/>
        <a:p>
          <a:endParaRPr lang="en-US"/>
        </a:p>
      </dgm:t>
    </dgm:pt>
    <dgm:pt modelId="{ADEFE458-C6BF-427E-A52D-B28A29C42DC1}">
      <dgm:prSet/>
      <dgm:spPr/>
      <dgm:t>
        <a:bodyPr/>
        <a:lstStyle/>
        <a:p>
          <a:r>
            <a:rPr lang="en-US"/>
            <a:t>Customers prefer to use cash/card to pay for lower price range phones whereas UPI to pay for higher price range phones.</a:t>
          </a:r>
        </a:p>
      </dgm:t>
    </dgm:pt>
    <dgm:pt modelId="{A284F2AA-BA51-4202-BC06-D661F83B38FD}" type="parTrans" cxnId="{3F9A2E0A-CFC2-4AC0-AB2C-99BCDEF18D34}">
      <dgm:prSet/>
      <dgm:spPr/>
      <dgm:t>
        <a:bodyPr/>
        <a:lstStyle/>
        <a:p>
          <a:endParaRPr lang="en-US"/>
        </a:p>
      </dgm:t>
    </dgm:pt>
    <dgm:pt modelId="{05841281-8D1C-41C3-A11D-A792B5A72635}" type="sibTrans" cxnId="{3F9A2E0A-CFC2-4AC0-AB2C-99BCDEF18D34}">
      <dgm:prSet/>
      <dgm:spPr/>
      <dgm:t>
        <a:bodyPr/>
        <a:lstStyle/>
        <a:p>
          <a:endParaRPr lang="en-US"/>
        </a:p>
      </dgm:t>
    </dgm:pt>
    <dgm:pt modelId="{D36981FE-6479-4B0B-AB79-5F3D4B5A0610}">
      <dgm:prSet/>
      <dgm:spPr/>
      <dgm:t>
        <a:bodyPr/>
        <a:lstStyle/>
        <a:p>
          <a:r>
            <a:rPr lang="en-US"/>
            <a:t>It is also evident that people prefer buying high to mid-range phones like Apple, Samsung &amp; OnePlus offline whereas mid to low range phones like Xiaomi, Realme online.</a:t>
          </a:r>
        </a:p>
      </dgm:t>
    </dgm:pt>
    <dgm:pt modelId="{A79C1CEA-7164-4ED5-8D19-BF03C59A59D9}" type="parTrans" cxnId="{B4742B7B-CE8C-41E4-8EB4-76C055E9395D}">
      <dgm:prSet/>
      <dgm:spPr/>
      <dgm:t>
        <a:bodyPr/>
        <a:lstStyle/>
        <a:p>
          <a:endParaRPr lang="en-US"/>
        </a:p>
      </dgm:t>
    </dgm:pt>
    <dgm:pt modelId="{B933710A-D58E-4A1B-ADE0-302D9338488F}" type="sibTrans" cxnId="{B4742B7B-CE8C-41E4-8EB4-76C055E9395D}">
      <dgm:prSet/>
      <dgm:spPr/>
      <dgm:t>
        <a:bodyPr/>
        <a:lstStyle/>
        <a:p>
          <a:endParaRPr lang="en-US"/>
        </a:p>
      </dgm:t>
    </dgm:pt>
    <dgm:pt modelId="{21D52DB7-6DAB-462D-AFAD-AF822CD42ED9}">
      <dgm:prSet/>
      <dgm:spPr/>
      <dgm:t>
        <a:bodyPr/>
        <a:lstStyle/>
        <a:p>
          <a:r>
            <a:rPr lang="en-US"/>
            <a:t>Analyzing the data further we can conclude that when given an option people will prefer buying a second hand phone online rather than offline.</a:t>
          </a:r>
        </a:p>
      </dgm:t>
    </dgm:pt>
    <dgm:pt modelId="{707C7985-DD41-4FB3-AD20-70903FE3137D}" type="parTrans" cxnId="{AA6569C6-76E6-48A7-B2FC-5BB7FC4952A5}">
      <dgm:prSet/>
      <dgm:spPr/>
      <dgm:t>
        <a:bodyPr/>
        <a:lstStyle/>
        <a:p>
          <a:endParaRPr lang="en-US"/>
        </a:p>
      </dgm:t>
    </dgm:pt>
    <dgm:pt modelId="{6C86AC2D-D8BC-45DA-92B9-794E9C32B2C2}" type="sibTrans" cxnId="{AA6569C6-76E6-48A7-B2FC-5BB7FC4952A5}">
      <dgm:prSet/>
      <dgm:spPr/>
      <dgm:t>
        <a:bodyPr/>
        <a:lstStyle/>
        <a:p>
          <a:endParaRPr lang="en-US"/>
        </a:p>
      </dgm:t>
    </dgm:pt>
    <dgm:pt modelId="{BAABA391-8A3E-4EAE-95D1-5AF15C8620C5}" type="pres">
      <dgm:prSet presAssocID="{3F809D40-A45A-413E-96FF-8FD6182ED3C1}" presName="vert0" presStyleCnt="0">
        <dgm:presLayoutVars>
          <dgm:dir/>
          <dgm:animOne val="branch"/>
          <dgm:animLvl val="lvl"/>
        </dgm:presLayoutVars>
      </dgm:prSet>
      <dgm:spPr/>
    </dgm:pt>
    <dgm:pt modelId="{DC319326-8249-437F-9614-3E032E49768D}" type="pres">
      <dgm:prSet presAssocID="{E651706A-FE57-4F78-9D67-35A01DE4060E}" presName="thickLine" presStyleLbl="alignNode1" presStyleIdx="0" presStyleCnt="4"/>
      <dgm:spPr/>
    </dgm:pt>
    <dgm:pt modelId="{D6F22C18-C9A3-44E7-88EA-82A6D8495E0B}" type="pres">
      <dgm:prSet presAssocID="{E651706A-FE57-4F78-9D67-35A01DE4060E}" presName="horz1" presStyleCnt="0"/>
      <dgm:spPr/>
    </dgm:pt>
    <dgm:pt modelId="{D03FC155-8EAE-4B70-9623-DD4095BFF069}" type="pres">
      <dgm:prSet presAssocID="{E651706A-FE57-4F78-9D67-35A01DE4060E}" presName="tx1" presStyleLbl="revTx" presStyleIdx="0" presStyleCnt="4"/>
      <dgm:spPr/>
    </dgm:pt>
    <dgm:pt modelId="{829D814E-0B34-46F2-B541-B1E9553FAB61}" type="pres">
      <dgm:prSet presAssocID="{E651706A-FE57-4F78-9D67-35A01DE4060E}" presName="vert1" presStyleCnt="0"/>
      <dgm:spPr/>
    </dgm:pt>
    <dgm:pt modelId="{C23FE2BF-A005-4FC5-B4F9-4990E41DE5EE}" type="pres">
      <dgm:prSet presAssocID="{ADEFE458-C6BF-427E-A52D-B28A29C42DC1}" presName="thickLine" presStyleLbl="alignNode1" presStyleIdx="1" presStyleCnt="4"/>
      <dgm:spPr/>
    </dgm:pt>
    <dgm:pt modelId="{C906E839-5F70-4744-AAFD-89A95FF363E5}" type="pres">
      <dgm:prSet presAssocID="{ADEFE458-C6BF-427E-A52D-B28A29C42DC1}" presName="horz1" presStyleCnt="0"/>
      <dgm:spPr/>
    </dgm:pt>
    <dgm:pt modelId="{F9268436-0222-41D0-BB05-EECCAFFC637C}" type="pres">
      <dgm:prSet presAssocID="{ADEFE458-C6BF-427E-A52D-B28A29C42DC1}" presName="tx1" presStyleLbl="revTx" presStyleIdx="1" presStyleCnt="4"/>
      <dgm:spPr/>
    </dgm:pt>
    <dgm:pt modelId="{AF38CFD7-33FF-4023-89B8-9C76265515C3}" type="pres">
      <dgm:prSet presAssocID="{ADEFE458-C6BF-427E-A52D-B28A29C42DC1}" presName="vert1" presStyleCnt="0"/>
      <dgm:spPr/>
    </dgm:pt>
    <dgm:pt modelId="{CE685D92-998F-4F4E-B387-4482ACAB811C}" type="pres">
      <dgm:prSet presAssocID="{D36981FE-6479-4B0B-AB79-5F3D4B5A0610}" presName="thickLine" presStyleLbl="alignNode1" presStyleIdx="2" presStyleCnt="4"/>
      <dgm:spPr/>
    </dgm:pt>
    <dgm:pt modelId="{686FC4CB-C4DA-4243-A89F-E75467E59447}" type="pres">
      <dgm:prSet presAssocID="{D36981FE-6479-4B0B-AB79-5F3D4B5A0610}" presName="horz1" presStyleCnt="0"/>
      <dgm:spPr/>
    </dgm:pt>
    <dgm:pt modelId="{07DF9D2F-9FE2-40AF-8097-FD28089CF916}" type="pres">
      <dgm:prSet presAssocID="{D36981FE-6479-4B0B-AB79-5F3D4B5A0610}" presName="tx1" presStyleLbl="revTx" presStyleIdx="2" presStyleCnt="4"/>
      <dgm:spPr/>
    </dgm:pt>
    <dgm:pt modelId="{1CA96BA1-75C0-40C5-8C5F-DDD3919E30EA}" type="pres">
      <dgm:prSet presAssocID="{D36981FE-6479-4B0B-AB79-5F3D4B5A0610}" presName="vert1" presStyleCnt="0"/>
      <dgm:spPr/>
    </dgm:pt>
    <dgm:pt modelId="{B078F198-62EF-479C-A564-B7D21442A67B}" type="pres">
      <dgm:prSet presAssocID="{21D52DB7-6DAB-462D-AFAD-AF822CD42ED9}" presName="thickLine" presStyleLbl="alignNode1" presStyleIdx="3" presStyleCnt="4"/>
      <dgm:spPr/>
    </dgm:pt>
    <dgm:pt modelId="{3073C8CE-AB5B-4504-8F62-C3C66EB3A3C1}" type="pres">
      <dgm:prSet presAssocID="{21D52DB7-6DAB-462D-AFAD-AF822CD42ED9}" presName="horz1" presStyleCnt="0"/>
      <dgm:spPr/>
    </dgm:pt>
    <dgm:pt modelId="{C911B701-A07D-4AC5-8694-C187A7182B4D}" type="pres">
      <dgm:prSet presAssocID="{21D52DB7-6DAB-462D-AFAD-AF822CD42ED9}" presName="tx1" presStyleLbl="revTx" presStyleIdx="3" presStyleCnt="4"/>
      <dgm:spPr/>
    </dgm:pt>
    <dgm:pt modelId="{E39DEB71-3709-41B3-B078-488B99C34676}" type="pres">
      <dgm:prSet presAssocID="{21D52DB7-6DAB-462D-AFAD-AF822CD42ED9}" presName="vert1" presStyleCnt="0"/>
      <dgm:spPr/>
    </dgm:pt>
  </dgm:ptLst>
  <dgm:cxnLst>
    <dgm:cxn modelId="{C61F9506-DA7E-419D-A602-80289F5493A6}" type="presOf" srcId="{3F809D40-A45A-413E-96FF-8FD6182ED3C1}" destId="{BAABA391-8A3E-4EAE-95D1-5AF15C8620C5}" srcOrd="0" destOrd="0" presId="urn:microsoft.com/office/officeart/2008/layout/LinedList"/>
    <dgm:cxn modelId="{3F9A2E0A-CFC2-4AC0-AB2C-99BCDEF18D34}" srcId="{3F809D40-A45A-413E-96FF-8FD6182ED3C1}" destId="{ADEFE458-C6BF-427E-A52D-B28A29C42DC1}" srcOrd="1" destOrd="0" parTransId="{A284F2AA-BA51-4202-BC06-D661F83B38FD}" sibTransId="{05841281-8D1C-41C3-A11D-A792B5A72635}"/>
    <dgm:cxn modelId="{08F57314-0E47-43DA-B1AB-88816A44F2E2}" type="presOf" srcId="{D36981FE-6479-4B0B-AB79-5F3D4B5A0610}" destId="{07DF9D2F-9FE2-40AF-8097-FD28089CF916}" srcOrd="0" destOrd="0" presId="urn:microsoft.com/office/officeart/2008/layout/LinedList"/>
    <dgm:cxn modelId="{E30BEA52-05B3-4EBE-AE01-32E99913AD3A}" type="presOf" srcId="{ADEFE458-C6BF-427E-A52D-B28A29C42DC1}" destId="{F9268436-0222-41D0-BB05-EECCAFFC637C}" srcOrd="0" destOrd="0" presId="urn:microsoft.com/office/officeart/2008/layout/LinedList"/>
    <dgm:cxn modelId="{5615FF55-2965-46DC-9660-B129AF0C6D1E}" type="presOf" srcId="{E651706A-FE57-4F78-9D67-35A01DE4060E}" destId="{D03FC155-8EAE-4B70-9623-DD4095BFF069}" srcOrd="0" destOrd="0" presId="urn:microsoft.com/office/officeart/2008/layout/LinedList"/>
    <dgm:cxn modelId="{B4742B7B-CE8C-41E4-8EB4-76C055E9395D}" srcId="{3F809D40-A45A-413E-96FF-8FD6182ED3C1}" destId="{D36981FE-6479-4B0B-AB79-5F3D4B5A0610}" srcOrd="2" destOrd="0" parTransId="{A79C1CEA-7164-4ED5-8D19-BF03C59A59D9}" sibTransId="{B933710A-D58E-4A1B-ADE0-302D9338488F}"/>
    <dgm:cxn modelId="{3AFBE5BF-9B44-421F-B1FA-ABD075A06FC6}" type="presOf" srcId="{21D52DB7-6DAB-462D-AFAD-AF822CD42ED9}" destId="{C911B701-A07D-4AC5-8694-C187A7182B4D}" srcOrd="0" destOrd="0" presId="urn:microsoft.com/office/officeart/2008/layout/LinedList"/>
    <dgm:cxn modelId="{AA6569C6-76E6-48A7-B2FC-5BB7FC4952A5}" srcId="{3F809D40-A45A-413E-96FF-8FD6182ED3C1}" destId="{21D52DB7-6DAB-462D-AFAD-AF822CD42ED9}" srcOrd="3" destOrd="0" parTransId="{707C7985-DD41-4FB3-AD20-70903FE3137D}" sibTransId="{6C86AC2D-D8BC-45DA-92B9-794E9C32B2C2}"/>
    <dgm:cxn modelId="{F52B8EDA-DB84-4987-8B14-9428884CC54A}" srcId="{3F809D40-A45A-413E-96FF-8FD6182ED3C1}" destId="{E651706A-FE57-4F78-9D67-35A01DE4060E}" srcOrd="0" destOrd="0" parTransId="{443ED405-3780-4BBB-9797-05D91B648780}" sibTransId="{6D18FA64-F38D-4B29-97E4-A68765B3088F}"/>
    <dgm:cxn modelId="{0154E1E9-9561-4188-8769-F5FEC71C06F0}" type="presParOf" srcId="{BAABA391-8A3E-4EAE-95D1-5AF15C8620C5}" destId="{DC319326-8249-437F-9614-3E032E49768D}" srcOrd="0" destOrd="0" presId="urn:microsoft.com/office/officeart/2008/layout/LinedList"/>
    <dgm:cxn modelId="{003C3035-777A-4A31-B3C2-6F8E09B7CD7F}" type="presParOf" srcId="{BAABA391-8A3E-4EAE-95D1-5AF15C8620C5}" destId="{D6F22C18-C9A3-44E7-88EA-82A6D8495E0B}" srcOrd="1" destOrd="0" presId="urn:microsoft.com/office/officeart/2008/layout/LinedList"/>
    <dgm:cxn modelId="{44CBCC6A-C699-4872-A096-7ADB5051D6FC}" type="presParOf" srcId="{D6F22C18-C9A3-44E7-88EA-82A6D8495E0B}" destId="{D03FC155-8EAE-4B70-9623-DD4095BFF069}" srcOrd="0" destOrd="0" presId="urn:microsoft.com/office/officeart/2008/layout/LinedList"/>
    <dgm:cxn modelId="{35A865E4-876C-4C11-8209-8784BA2C0E69}" type="presParOf" srcId="{D6F22C18-C9A3-44E7-88EA-82A6D8495E0B}" destId="{829D814E-0B34-46F2-B541-B1E9553FAB61}" srcOrd="1" destOrd="0" presId="urn:microsoft.com/office/officeart/2008/layout/LinedList"/>
    <dgm:cxn modelId="{3CE3B09B-32A2-47FE-9263-56578F7E1C5F}" type="presParOf" srcId="{BAABA391-8A3E-4EAE-95D1-5AF15C8620C5}" destId="{C23FE2BF-A005-4FC5-B4F9-4990E41DE5EE}" srcOrd="2" destOrd="0" presId="urn:microsoft.com/office/officeart/2008/layout/LinedList"/>
    <dgm:cxn modelId="{F6D40E79-F5D6-430E-9DB5-FA31E627D5EB}" type="presParOf" srcId="{BAABA391-8A3E-4EAE-95D1-5AF15C8620C5}" destId="{C906E839-5F70-4744-AAFD-89A95FF363E5}" srcOrd="3" destOrd="0" presId="urn:microsoft.com/office/officeart/2008/layout/LinedList"/>
    <dgm:cxn modelId="{01E19B73-35AF-4B5C-A71B-B8D61D6AFF5E}" type="presParOf" srcId="{C906E839-5F70-4744-AAFD-89A95FF363E5}" destId="{F9268436-0222-41D0-BB05-EECCAFFC637C}" srcOrd="0" destOrd="0" presId="urn:microsoft.com/office/officeart/2008/layout/LinedList"/>
    <dgm:cxn modelId="{751E6181-1AEB-4A15-993B-41B5B2FFDF82}" type="presParOf" srcId="{C906E839-5F70-4744-AAFD-89A95FF363E5}" destId="{AF38CFD7-33FF-4023-89B8-9C76265515C3}" srcOrd="1" destOrd="0" presId="urn:microsoft.com/office/officeart/2008/layout/LinedList"/>
    <dgm:cxn modelId="{624A0BC5-5BF9-4A9B-AD8C-23CD1828D2FE}" type="presParOf" srcId="{BAABA391-8A3E-4EAE-95D1-5AF15C8620C5}" destId="{CE685D92-998F-4F4E-B387-4482ACAB811C}" srcOrd="4" destOrd="0" presId="urn:microsoft.com/office/officeart/2008/layout/LinedList"/>
    <dgm:cxn modelId="{C3BF8213-E8FF-45D8-822F-D3D6678337E7}" type="presParOf" srcId="{BAABA391-8A3E-4EAE-95D1-5AF15C8620C5}" destId="{686FC4CB-C4DA-4243-A89F-E75467E59447}" srcOrd="5" destOrd="0" presId="urn:microsoft.com/office/officeart/2008/layout/LinedList"/>
    <dgm:cxn modelId="{A90C618D-D63A-4461-ABF9-6FA6E5175B9F}" type="presParOf" srcId="{686FC4CB-C4DA-4243-A89F-E75467E59447}" destId="{07DF9D2F-9FE2-40AF-8097-FD28089CF916}" srcOrd="0" destOrd="0" presId="urn:microsoft.com/office/officeart/2008/layout/LinedList"/>
    <dgm:cxn modelId="{3184CF5F-012F-4BB8-860B-ABF0DCB56A40}" type="presParOf" srcId="{686FC4CB-C4DA-4243-A89F-E75467E59447}" destId="{1CA96BA1-75C0-40C5-8C5F-DDD3919E30EA}" srcOrd="1" destOrd="0" presId="urn:microsoft.com/office/officeart/2008/layout/LinedList"/>
    <dgm:cxn modelId="{0CE76049-ABCA-49EE-BEA9-224BA2B4365B}" type="presParOf" srcId="{BAABA391-8A3E-4EAE-95D1-5AF15C8620C5}" destId="{B078F198-62EF-479C-A564-B7D21442A67B}" srcOrd="6" destOrd="0" presId="urn:microsoft.com/office/officeart/2008/layout/LinedList"/>
    <dgm:cxn modelId="{B3C3D523-8803-4FA3-A7D3-498BCF2127BB}" type="presParOf" srcId="{BAABA391-8A3E-4EAE-95D1-5AF15C8620C5}" destId="{3073C8CE-AB5B-4504-8F62-C3C66EB3A3C1}" srcOrd="7" destOrd="0" presId="urn:microsoft.com/office/officeart/2008/layout/LinedList"/>
    <dgm:cxn modelId="{7AC0479D-A73C-490C-9B5A-D55A295A3264}" type="presParOf" srcId="{3073C8CE-AB5B-4504-8F62-C3C66EB3A3C1}" destId="{C911B701-A07D-4AC5-8694-C187A7182B4D}" srcOrd="0" destOrd="0" presId="urn:microsoft.com/office/officeart/2008/layout/LinedList"/>
    <dgm:cxn modelId="{EAA6A20F-57AA-4567-A7C9-BBDBFFBC9F8E}" type="presParOf" srcId="{3073C8CE-AB5B-4504-8F62-C3C66EB3A3C1}" destId="{E39DEB71-3709-41B3-B078-488B99C346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9326-8249-437F-9614-3E032E49768D}">
      <dsp:nvSpPr>
        <dsp:cNvPr id="0" name=""/>
        <dsp:cNvSpPr/>
      </dsp:nvSpPr>
      <dsp:spPr>
        <a:xfrm>
          <a:off x="0" y="0"/>
          <a:ext cx="9367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FC155-8EAE-4B70-9623-DD4095BFF069}">
      <dsp:nvSpPr>
        <dsp:cNvPr id="0" name=""/>
        <dsp:cNvSpPr/>
      </dsp:nvSpPr>
      <dsp:spPr>
        <a:xfrm>
          <a:off x="0" y="0"/>
          <a:ext cx="9367203" cy="101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further analysis of the first test it was evident that people usually prefer to buy accessories along with the phone when they're buying it offline and not while buying online.</a:t>
          </a:r>
        </a:p>
      </dsp:txBody>
      <dsp:txXfrm>
        <a:off x="0" y="0"/>
        <a:ext cx="9367203" cy="1010411"/>
      </dsp:txXfrm>
    </dsp:sp>
    <dsp:sp modelId="{C23FE2BF-A005-4FC5-B4F9-4990E41DE5EE}">
      <dsp:nvSpPr>
        <dsp:cNvPr id="0" name=""/>
        <dsp:cNvSpPr/>
      </dsp:nvSpPr>
      <dsp:spPr>
        <a:xfrm>
          <a:off x="0" y="1010411"/>
          <a:ext cx="9367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68436-0222-41D0-BB05-EECCAFFC637C}">
      <dsp:nvSpPr>
        <dsp:cNvPr id="0" name=""/>
        <dsp:cNvSpPr/>
      </dsp:nvSpPr>
      <dsp:spPr>
        <a:xfrm>
          <a:off x="0" y="1010411"/>
          <a:ext cx="9367203" cy="101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Customers prefer to use cash/card to pay for lower price range phones whereas UPI to pay for higher price range phones.</a:t>
          </a:r>
        </a:p>
      </dsp:txBody>
      <dsp:txXfrm>
        <a:off x="0" y="1010411"/>
        <a:ext cx="9367203" cy="1010411"/>
      </dsp:txXfrm>
    </dsp:sp>
    <dsp:sp modelId="{CE685D92-998F-4F4E-B387-4482ACAB811C}">
      <dsp:nvSpPr>
        <dsp:cNvPr id="0" name=""/>
        <dsp:cNvSpPr/>
      </dsp:nvSpPr>
      <dsp:spPr>
        <a:xfrm>
          <a:off x="0" y="2020823"/>
          <a:ext cx="9367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9D2F-9FE2-40AF-8097-FD28089CF916}">
      <dsp:nvSpPr>
        <dsp:cNvPr id="0" name=""/>
        <dsp:cNvSpPr/>
      </dsp:nvSpPr>
      <dsp:spPr>
        <a:xfrm>
          <a:off x="0" y="2020823"/>
          <a:ext cx="9367203" cy="101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also evident that people prefer buying high to mid-range phones like Apple, Samsung &amp; OnePlus offline whereas mid to low range phones like Xiaomi, Realme online.</a:t>
          </a:r>
        </a:p>
      </dsp:txBody>
      <dsp:txXfrm>
        <a:off x="0" y="2020823"/>
        <a:ext cx="9367203" cy="1010411"/>
      </dsp:txXfrm>
    </dsp:sp>
    <dsp:sp modelId="{B078F198-62EF-479C-A564-B7D21442A67B}">
      <dsp:nvSpPr>
        <dsp:cNvPr id="0" name=""/>
        <dsp:cNvSpPr/>
      </dsp:nvSpPr>
      <dsp:spPr>
        <a:xfrm>
          <a:off x="0" y="3031235"/>
          <a:ext cx="9367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B701-A07D-4AC5-8694-C187A7182B4D}">
      <dsp:nvSpPr>
        <dsp:cNvPr id="0" name=""/>
        <dsp:cNvSpPr/>
      </dsp:nvSpPr>
      <dsp:spPr>
        <a:xfrm>
          <a:off x="0" y="3031235"/>
          <a:ext cx="9367203" cy="101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the data further we can conclude that when given an option people will prefer buying a second hand phone online rather than offline.</a:t>
          </a:r>
        </a:p>
      </dsp:txBody>
      <dsp:txXfrm>
        <a:off x="0" y="3031235"/>
        <a:ext cx="9367203" cy="1010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47gS59Diwsuk5Hw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9898" y="1623934"/>
            <a:ext cx="5864507" cy="1451980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Understanding the mobile phone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682" y="3177633"/>
            <a:ext cx="5362938" cy="12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Atharva Pathak</a:t>
            </a:r>
          </a:p>
          <a:p>
            <a:r>
              <a:rPr lang="en-US" sz="3200">
                <a:cs typeface="Calibri"/>
              </a:rPr>
              <a:t>MSc Sem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148D-E388-42B3-996A-A8FA4EB65040}"/>
              </a:ext>
            </a:extLst>
          </p:cNvPr>
          <p:cNvSpPr txBox="1"/>
          <p:nvPr/>
        </p:nvSpPr>
        <p:spPr>
          <a:xfrm>
            <a:off x="324567" y="505983"/>
            <a:ext cx="116846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H</a:t>
            </a:r>
            <a:r>
              <a:rPr lang="en-US" sz="2200" baseline="-25000"/>
              <a:t>0</a:t>
            </a:r>
            <a:r>
              <a:rPr lang="en-US" sz="2200"/>
              <a:t> – Buying a second hand phone given a choice is independent of the preferred outlet.</a:t>
            </a:r>
          </a:p>
          <a:p>
            <a:endParaRPr lang="en-US" sz="2200">
              <a:cs typeface="Calibri" panose="020F0502020204030204"/>
            </a:endParaRPr>
          </a:p>
          <a:p>
            <a:r>
              <a:rPr lang="en-US" sz="2200">
                <a:cs typeface="Calibri" panose="020F0502020204030204"/>
              </a:rPr>
              <a:t>H</a:t>
            </a:r>
            <a:r>
              <a:rPr lang="en-US" sz="2200" baseline="-25000">
                <a:cs typeface="Calibri" panose="020F0502020204030204"/>
              </a:rPr>
              <a:t>1</a:t>
            </a:r>
            <a:r>
              <a:rPr lang="en-US" sz="2200">
                <a:cs typeface="Calibri" panose="020F0502020204030204"/>
              </a:rPr>
              <a:t> – Buying a second hand phone given a choice is not independent of the preferred outlet.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BA6E6-A268-4682-8AD2-ADD2BF373E88}"/>
              </a:ext>
            </a:extLst>
          </p:cNvPr>
          <p:cNvSpPr txBox="1"/>
          <p:nvPr/>
        </p:nvSpPr>
        <p:spPr>
          <a:xfrm>
            <a:off x="329060" y="4940830"/>
            <a:ext cx="1159492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p-value is not less than 0.05 we can accept null hypothesis.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So in conclusion we can say that buying a second phone is independent of the preferred outlet.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CC8ECF-B456-437E-AE8F-6375F5898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" t="18060" r="60190" b="65986"/>
          <a:stretch/>
        </p:blipFill>
        <p:spPr>
          <a:xfrm>
            <a:off x="2581894" y="2186426"/>
            <a:ext cx="7171481" cy="22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59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148D-E388-42B3-996A-A8FA4EB65040}"/>
              </a:ext>
            </a:extLst>
          </p:cNvPr>
          <p:cNvSpPr txBox="1"/>
          <p:nvPr/>
        </p:nvSpPr>
        <p:spPr>
          <a:xfrm>
            <a:off x="324567" y="264844"/>
            <a:ext cx="1168464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H</a:t>
            </a:r>
            <a:r>
              <a:rPr lang="en-US" sz="2200" baseline="-25000"/>
              <a:t>0</a:t>
            </a:r>
            <a:r>
              <a:rPr lang="en-US" sz="2200"/>
              <a:t> – Preferred payment method is independent of the usual price range </a:t>
            </a:r>
            <a:r>
              <a:rPr lang="en-US" sz="2200">
                <a:ea typeface="+mn-lt"/>
                <a:cs typeface="+mn-lt"/>
              </a:rPr>
              <a:t>of buying a phone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cs typeface="Calibri" panose="020F0502020204030204"/>
              </a:rPr>
              <a:t>H</a:t>
            </a:r>
            <a:r>
              <a:rPr lang="en-US" sz="2200" baseline="-25000">
                <a:cs typeface="Calibri" panose="020F0502020204030204"/>
              </a:rPr>
              <a:t>1</a:t>
            </a:r>
            <a:r>
              <a:rPr lang="en-US" sz="2200">
                <a:cs typeface="Calibri" panose="020F0502020204030204"/>
              </a:rPr>
              <a:t> – </a:t>
            </a:r>
            <a:r>
              <a:rPr lang="en-US" sz="2200">
                <a:ea typeface="+mn-lt"/>
                <a:cs typeface="+mn-lt"/>
              </a:rPr>
              <a:t>Preferred payment method is not independent of the price range in which the phone is purchased</a:t>
            </a:r>
            <a:endParaRPr lang="en-US" sz="220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BA6E6-A268-4682-8AD2-ADD2BF373E88}"/>
              </a:ext>
            </a:extLst>
          </p:cNvPr>
          <p:cNvSpPr txBox="1"/>
          <p:nvPr/>
        </p:nvSpPr>
        <p:spPr>
          <a:xfrm>
            <a:off x="225469" y="5141934"/>
            <a:ext cx="1159492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p-value is less than 0.05 we reject null hypothesis.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So in conclusion we can say that preferred payment method is not independent of the price range in which the phone is purchased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7207DD-B16D-44A1-801E-53400FD82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" t="32994" r="59943" b="50542"/>
          <a:stretch/>
        </p:blipFill>
        <p:spPr>
          <a:xfrm>
            <a:off x="2746397" y="2226595"/>
            <a:ext cx="6833518" cy="24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7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148D-E388-42B3-996A-A8FA4EB65040}"/>
              </a:ext>
            </a:extLst>
          </p:cNvPr>
          <p:cNvSpPr txBox="1"/>
          <p:nvPr/>
        </p:nvSpPr>
        <p:spPr>
          <a:xfrm>
            <a:off x="251499" y="204724"/>
            <a:ext cx="1168464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H</a:t>
            </a:r>
            <a:r>
              <a:rPr lang="en-US" sz="2200" baseline="-25000"/>
              <a:t>0</a:t>
            </a:r>
            <a:r>
              <a:rPr lang="en-US" sz="2200"/>
              <a:t> – The choice of buying a second hand phone is independent of the usual price range of buying a phone</a:t>
            </a:r>
          </a:p>
          <a:p>
            <a:endParaRPr lang="en-US" sz="2200">
              <a:cs typeface="Calibri" panose="020F0502020204030204"/>
            </a:endParaRPr>
          </a:p>
          <a:p>
            <a:r>
              <a:rPr lang="en-US" sz="2200">
                <a:cs typeface="Calibri" panose="020F0502020204030204"/>
              </a:rPr>
              <a:t>H</a:t>
            </a:r>
            <a:r>
              <a:rPr lang="en-US" sz="2200" baseline="-25000">
                <a:cs typeface="Calibri" panose="020F0502020204030204"/>
              </a:rPr>
              <a:t>1</a:t>
            </a:r>
            <a:r>
              <a:rPr lang="en-US" sz="2200">
                <a:cs typeface="Calibri" panose="020F0502020204030204"/>
              </a:rPr>
              <a:t> – </a:t>
            </a:r>
            <a:r>
              <a:rPr lang="en-US" sz="2200">
                <a:ea typeface="+mn-lt"/>
                <a:cs typeface="+mn-lt"/>
              </a:rPr>
              <a:t>The choice of buying a second hand phone is not independent of the usual price range of buying a 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BA6E6-A268-4682-8AD2-ADD2BF373E88}"/>
              </a:ext>
            </a:extLst>
          </p:cNvPr>
          <p:cNvSpPr txBox="1"/>
          <p:nvPr/>
        </p:nvSpPr>
        <p:spPr>
          <a:xfrm>
            <a:off x="255992" y="4906212"/>
            <a:ext cx="1159492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p-value is not less than 0.05 we accept null hypothesis.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So in conclusion we can say that </a:t>
            </a:r>
            <a:r>
              <a:rPr lang="en-US" sz="2200">
                <a:ea typeface="+mn-lt"/>
                <a:cs typeface="+mn-lt"/>
              </a:rPr>
              <a:t>The choice of buying a second hand phone is independent of the usual price range of buying a phone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7C26FC-00D3-417D-A3A9-85F19FCF6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" t="56136" r="61388" b="29773"/>
          <a:stretch/>
        </p:blipFill>
        <p:spPr>
          <a:xfrm>
            <a:off x="2417390" y="2436154"/>
            <a:ext cx="7365671" cy="19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1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148D-E388-42B3-996A-A8FA4EB65040}"/>
              </a:ext>
            </a:extLst>
          </p:cNvPr>
          <p:cNvSpPr txBox="1"/>
          <p:nvPr/>
        </p:nvSpPr>
        <p:spPr>
          <a:xfrm>
            <a:off x="324567" y="515629"/>
            <a:ext cx="116846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H</a:t>
            </a:r>
            <a:r>
              <a:rPr lang="en-US" sz="2200" baseline="-25000"/>
              <a:t>0</a:t>
            </a:r>
            <a:r>
              <a:rPr lang="en-US" sz="2200"/>
              <a:t> – The preferred outlet is independent of the preferred brand of phone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cs typeface="Calibri" panose="020F0502020204030204"/>
              </a:rPr>
              <a:t>H</a:t>
            </a:r>
            <a:r>
              <a:rPr lang="en-US" sz="2200" baseline="-25000">
                <a:cs typeface="Calibri" panose="020F0502020204030204"/>
              </a:rPr>
              <a:t>1</a:t>
            </a:r>
            <a:r>
              <a:rPr lang="en-US" sz="2200">
                <a:cs typeface="Calibri" panose="020F0502020204030204"/>
              </a:rPr>
              <a:t> – </a:t>
            </a:r>
            <a:r>
              <a:rPr lang="en-US" sz="2200">
                <a:ea typeface="+mn-lt"/>
                <a:cs typeface="+mn-lt"/>
              </a:rPr>
              <a:t>The preferred outlet is not independent of the preferred brand of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BA6E6-A268-4682-8AD2-ADD2BF373E88}"/>
              </a:ext>
            </a:extLst>
          </p:cNvPr>
          <p:cNvSpPr txBox="1"/>
          <p:nvPr/>
        </p:nvSpPr>
        <p:spPr>
          <a:xfrm>
            <a:off x="215031" y="4977563"/>
            <a:ext cx="1159492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p-value is less than 0.05 we reject null hypothesis.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So in conclusion we can say that preferred outlet is not independent of the preferred brand of phone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3B376-B17E-4EE1-8B60-A6D3E8614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" t="78401" r="62907" b="7052"/>
          <a:stretch/>
        </p:blipFill>
        <p:spPr>
          <a:xfrm>
            <a:off x="1918465" y="2107545"/>
            <a:ext cx="8350558" cy="21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9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E6F-F0FD-4902-BFE3-DFB9180D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Conclusion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9AD160AE-AD24-4E6B-BD4D-1B59CA3C78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3363" y="2176272"/>
          <a:ext cx="9367204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2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55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EFE5CF3B-293F-4AF3-9363-5BA3B85215BD}"/>
              </a:ext>
            </a:extLst>
          </p:cNvPr>
          <p:cNvSpPr>
            <a:spLocks/>
          </p:cNvSpPr>
          <p:nvPr/>
        </p:nvSpPr>
        <p:spPr bwMode="auto">
          <a:xfrm>
            <a:off x="1305996" y="699457"/>
            <a:ext cx="4786312" cy="5039851"/>
          </a:xfrm>
          <a:custGeom>
            <a:avLst/>
            <a:gdLst>
              <a:gd name="T0" fmla="*/ 707 w 771"/>
              <a:gd name="T1" fmla="*/ 219 h 812"/>
              <a:gd name="T2" fmla="*/ 760 w 771"/>
              <a:gd name="T3" fmla="*/ 369 h 812"/>
              <a:gd name="T4" fmla="*/ 685 w 771"/>
              <a:gd name="T5" fmla="*/ 634 h 812"/>
              <a:gd name="T6" fmla="*/ 197 w 771"/>
              <a:gd name="T7" fmla="*/ 707 h 812"/>
              <a:gd name="T8" fmla="*/ 97 w 771"/>
              <a:gd name="T9" fmla="*/ 220 h 812"/>
              <a:gd name="T10" fmla="*/ 594 w 771"/>
              <a:gd name="T11" fmla="*/ 106 h 812"/>
              <a:gd name="T12" fmla="*/ 552 w 771"/>
              <a:gd name="T13" fmla="*/ 147 h 812"/>
              <a:gd name="T14" fmla="*/ 509 w 771"/>
              <a:gd name="T15" fmla="*/ 128 h 812"/>
              <a:gd name="T16" fmla="*/ 454 w 771"/>
              <a:gd name="T17" fmla="*/ 113 h 812"/>
              <a:gd name="T18" fmla="*/ 372 w 771"/>
              <a:gd name="T19" fmla="*/ 110 h 812"/>
              <a:gd name="T20" fmla="*/ 241 w 771"/>
              <a:gd name="T21" fmla="*/ 155 h 812"/>
              <a:gd name="T22" fmla="*/ 147 w 771"/>
              <a:gd name="T23" fmla="*/ 249 h 812"/>
              <a:gd name="T24" fmla="*/ 115 w 771"/>
              <a:gd name="T25" fmla="*/ 317 h 812"/>
              <a:gd name="T26" fmla="*/ 103 w 771"/>
              <a:gd name="T27" fmla="*/ 366 h 812"/>
              <a:gd name="T28" fmla="*/ 102 w 771"/>
              <a:gd name="T29" fmla="*/ 450 h 812"/>
              <a:gd name="T30" fmla="*/ 124 w 771"/>
              <a:gd name="T31" fmla="*/ 528 h 812"/>
              <a:gd name="T32" fmla="*/ 209 w 771"/>
              <a:gd name="T33" fmla="*/ 643 h 812"/>
              <a:gd name="T34" fmla="*/ 295 w 771"/>
              <a:gd name="T35" fmla="*/ 694 h 812"/>
              <a:gd name="T36" fmla="*/ 357 w 771"/>
              <a:gd name="T37" fmla="*/ 710 h 812"/>
              <a:gd name="T38" fmla="*/ 439 w 771"/>
              <a:gd name="T39" fmla="*/ 711 h 812"/>
              <a:gd name="T40" fmla="*/ 512 w 771"/>
              <a:gd name="T41" fmla="*/ 693 h 812"/>
              <a:gd name="T42" fmla="*/ 585 w 771"/>
              <a:gd name="T43" fmla="*/ 652 h 812"/>
              <a:gd name="T44" fmla="*/ 644 w 771"/>
              <a:gd name="T45" fmla="*/ 592 h 812"/>
              <a:gd name="T46" fmla="*/ 677 w 771"/>
              <a:gd name="T47" fmla="*/ 536 h 812"/>
              <a:gd name="T48" fmla="*/ 696 w 771"/>
              <a:gd name="T49" fmla="*/ 482 h 812"/>
              <a:gd name="T50" fmla="*/ 704 w 771"/>
              <a:gd name="T51" fmla="*/ 432 h 812"/>
              <a:gd name="T52" fmla="*/ 702 w 771"/>
              <a:gd name="T53" fmla="*/ 374 h 812"/>
              <a:gd name="T54" fmla="*/ 695 w 771"/>
              <a:gd name="T55" fmla="*/ 334 h 812"/>
              <a:gd name="T56" fmla="*/ 666 w 771"/>
              <a:gd name="T57" fmla="*/ 264 h 812"/>
              <a:gd name="T58" fmla="*/ 667 w 771"/>
              <a:gd name="T59" fmla="*/ 258 h 812"/>
              <a:gd name="T60" fmla="*/ 703 w 771"/>
              <a:gd name="T61" fmla="*/ 222 h 812"/>
              <a:gd name="T62" fmla="*/ 707 w 771"/>
              <a:gd name="T63" fmla="*/ 219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71" h="812">
                <a:moveTo>
                  <a:pt x="707" y="219"/>
                </a:moveTo>
                <a:cubicBezTo>
                  <a:pt x="736" y="265"/>
                  <a:pt x="754" y="315"/>
                  <a:pt x="760" y="369"/>
                </a:cubicBezTo>
                <a:cubicBezTo>
                  <a:pt x="771" y="467"/>
                  <a:pt x="746" y="557"/>
                  <a:pt x="685" y="634"/>
                </a:cubicBezTo>
                <a:cubicBezTo>
                  <a:pt x="561" y="789"/>
                  <a:pt x="347" y="812"/>
                  <a:pt x="197" y="707"/>
                </a:cubicBezTo>
                <a:cubicBezTo>
                  <a:pt x="31" y="591"/>
                  <a:pt x="0" y="374"/>
                  <a:pt x="97" y="220"/>
                </a:cubicBezTo>
                <a:cubicBezTo>
                  <a:pt x="203" y="52"/>
                  <a:pt x="424" y="0"/>
                  <a:pt x="594" y="106"/>
                </a:cubicBezTo>
                <a:cubicBezTo>
                  <a:pt x="580" y="120"/>
                  <a:pt x="566" y="134"/>
                  <a:pt x="552" y="147"/>
                </a:cubicBezTo>
                <a:cubicBezTo>
                  <a:pt x="538" y="141"/>
                  <a:pt x="523" y="134"/>
                  <a:pt x="509" y="128"/>
                </a:cubicBezTo>
                <a:cubicBezTo>
                  <a:pt x="491" y="121"/>
                  <a:pt x="473" y="116"/>
                  <a:pt x="454" y="113"/>
                </a:cubicBezTo>
                <a:cubicBezTo>
                  <a:pt x="427" y="108"/>
                  <a:pt x="399" y="107"/>
                  <a:pt x="372" y="110"/>
                </a:cubicBezTo>
                <a:cubicBezTo>
                  <a:pt x="325" y="115"/>
                  <a:pt x="281" y="130"/>
                  <a:pt x="241" y="155"/>
                </a:cubicBezTo>
                <a:cubicBezTo>
                  <a:pt x="203" y="179"/>
                  <a:pt x="171" y="211"/>
                  <a:pt x="147" y="249"/>
                </a:cubicBezTo>
                <a:cubicBezTo>
                  <a:pt x="134" y="270"/>
                  <a:pt x="123" y="293"/>
                  <a:pt x="115" y="317"/>
                </a:cubicBezTo>
                <a:cubicBezTo>
                  <a:pt x="110" y="333"/>
                  <a:pt x="106" y="350"/>
                  <a:pt x="103" y="366"/>
                </a:cubicBezTo>
                <a:cubicBezTo>
                  <a:pt x="99" y="394"/>
                  <a:pt x="99" y="422"/>
                  <a:pt x="102" y="450"/>
                </a:cubicBezTo>
                <a:cubicBezTo>
                  <a:pt x="105" y="477"/>
                  <a:pt x="113" y="503"/>
                  <a:pt x="124" y="528"/>
                </a:cubicBezTo>
                <a:cubicBezTo>
                  <a:pt x="143" y="574"/>
                  <a:pt x="171" y="612"/>
                  <a:pt x="209" y="643"/>
                </a:cubicBezTo>
                <a:cubicBezTo>
                  <a:pt x="235" y="665"/>
                  <a:pt x="263" y="682"/>
                  <a:pt x="295" y="694"/>
                </a:cubicBezTo>
                <a:cubicBezTo>
                  <a:pt x="315" y="701"/>
                  <a:pt x="336" y="707"/>
                  <a:pt x="357" y="710"/>
                </a:cubicBezTo>
                <a:cubicBezTo>
                  <a:pt x="384" y="714"/>
                  <a:pt x="412" y="715"/>
                  <a:pt x="439" y="711"/>
                </a:cubicBezTo>
                <a:cubicBezTo>
                  <a:pt x="464" y="708"/>
                  <a:pt x="488" y="702"/>
                  <a:pt x="512" y="693"/>
                </a:cubicBezTo>
                <a:cubicBezTo>
                  <a:pt x="538" y="683"/>
                  <a:pt x="563" y="669"/>
                  <a:pt x="585" y="652"/>
                </a:cubicBezTo>
                <a:cubicBezTo>
                  <a:pt x="607" y="635"/>
                  <a:pt x="627" y="615"/>
                  <a:pt x="644" y="592"/>
                </a:cubicBezTo>
                <a:cubicBezTo>
                  <a:pt x="657" y="575"/>
                  <a:pt x="668" y="556"/>
                  <a:pt x="677" y="536"/>
                </a:cubicBezTo>
                <a:cubicBezTo>
                  <a:pt x="686" y="519"/>
                  <a:pt x="692" y="501"/>
                  <a:pt x="696" y="482"/>
                </a:cubicBezTo>
                <a:cubicBezTo>
                  <a:pt x="700" y="465"/>
                  <a:pt x="703" y="449"/>
                  <a:pt x="704" y="432"/>
                </a:cubicBezTo>
                <a:cubicBezTo>
                  <a:pt x="704" y="413"/>
                  <a:pt x="704" y="393"/>
                  <a:pt x="702" y="374"/>
                </a:cubicBezTo>
                <a:cubicBezTo>
                  <a:pt x="701" y="361"/>
                  <a:pt x="698" y="347"/>
                  <a:pt x="695" y="334"/>
                </a:cubicBezTo>
                <a:cubicBezTo>
                  <a:pt x="689" y="310"/>
                  <a:pt x="679" y="286"/>
                  <a:pt x="666" y="264"/>
                </a:cubicBezTo>
                <a:cubicBezTo>
                  <a:pt x="665" y="262"/>
                  <a:pt x="665" y="260"/>
                  <a:pt x="667" y="258"/>
                </a:cubicBezTo>
                <a:cubicBezTo>
                  <a:pt x="680" y="246"/>
                  <a:pt x="691" y="234"/>
                  <a:pt x="703" y="222"/>
                </a:cubicBezTo>
                <a:cubicBezTo>
                  <a:pt x="704" y="221"/>
                  <a:pt x="705" y="220"/>
                  <a:pt x="707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171CB2E9-D30E-43B9-8A09-2E646C03FB2A}"/>
              </a:ext>
            </a:extLst>
          </p:cNvPr>
          <p:cNvSpPr>
            <a:spLocks/>
          </p:cNvSpPr>
          <p:nvPr/>
        </p:nvSpPr>
        <p:spPr bwMode="auto">
          <a:xfrm>
            <a:off x="3402511" y="979393"/>
            <a:ext cx="2689982" cy="2696166"/>
          </a:xfrm>
          <a:custGeom>
            <a:avLst/>
            <a:gdLst>
              <a:gd name="T0" fmla="*/ 363 w 433"/>
              <a:gd name="T1" fmla="*/ 0 h 434"/>
              <a:gd name="T2" fmla="*/ 363 w 433"/>
              <a:gd name="T3" fmla="*/ 71 h 434"/>
              <a:gd name="T4" fmla="*/ 432 w 433"/>
              <a:gd name="T5" fmla="*/ 71 h 434"/>
              <a:gd name="T6" fmla="*/ 433 w 433"/>
              <a:gd name="T7" fmla="*/ 73 h 434"/>
              <a:gd name="T8" fmla="*/ 408 w 433"/>
              <a:gd name="T9" fmla="*/ 98 h 434"/>
              <a:gd name="T10" fmla="*/ 303 w 433"/>
              <a:gd name="T11" fmla="*/ 203 h 434"/>
              <a:gd name="T12" fmla="*/ 292 w 433"/>
              <a:gd name="T13" fmla="*/ 207 h 434"/>
              <a:gd name="T14" fmla="*/ 262 w 433"/>
              <a:gd name="T15" fmla="*/ 208 h 434"/>
              <a:gd name="T16" fmla="*/ 255 w 433"/>
              <a:gd name="T17" fmla="*/ 210 h 434"/>
              <a:gd name="T18" fmla="*/ 176 w 433"/>
              <a:gd name="T19" fmla="*/ 289 h 434"/>
              <a:gd name="T20" fmla="*/ 141 w 433"/>
              <a:gd name="T21" fmla="*/ 325 h 434"/>
              <a:gd name="T22" fmla="*/ 140 w 433"/>
              <a:gd name="T23" fmla="*/ 330 h 434"/>
              <a:gd name="T24" fmla="*/ 146 w 433"/>
              <a:gd name="T25" fmla="*/ 354 h 434"/>
              <a:gd name="T26" fmla="*/ 121 w 433"/>
              <a:gd name="T27" fmla="*/ 415 h 434"/>
              <a:gd name="T28" fmla="*/ 67 w 433"/>
              <a:gd name="T29" fmla="*/ 432 h 434"/>
              <a:gd name="T30" fmla="*/ 12 w 433"/>
              <a:gd name="T31" fmla="*/ 397 h 434"/>
              <a:gd name="T32" fmla="*/ 4 w 433"/>
              <a:gd name="T33" fmla="*/ 342 h 434"/>
              <a:gd name="T34" fmla="*/ 46 w 433"/>
              <a:gd name="T35" fmla="*/ 294 h 434"/>
              <a:gd name="T36" fmla="*/ 105 w 433"/>
              <a:gd name="T37" fmla="*/ 295 h 434"/>
              <a:gd name="T38" fmla="*/ 110 w 433"/>
              <a:gd name="T39" fmla="*/ 293 h 434"/>
              <a:gd name="T40" fmla="*/ 191 w 433"/>
              <a:gd name="T41" fmla="*/ 213 h 434"/>
              <a:gd name="T42" fmla="*/ 223 w 433"/>
              <a:gd name="T43" fmla="*/ 181 h 434"/>
              <a:gd name="T44" fmla="*/ 227 w 433"/>
              <a:gd name="T45" fmla="*/ 171 h 434"/>
              <a:gd name="T46" fmla="*/ 227 w 433"/>
              <a:gd name="T47" fmla="*/ 143 h 434"/>
              <a:gd name="T48" fmla="*/ 231 w 433"/>
              <a:gd name="T49" fmla="*/ 131 h 434"/>
              <a:gd name="T50" fmla="*/ 360 w 433"/>
              <a:gd name="T51" fmla="*/ 3 h 434"/>
              <a:gd name="T52" fmla="*/ 363 w 433"/>
              <a:gd name="T53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3" h="434">
                <a:moveTo>
                  <a:pt x="363" y="0"/>
                </a:moveTo>
                <a:cubicBezTo>
                  <a:pt x="363" y="24"/>
                  <a:pt x="363" y="47"/>
                  <a:pt x="363" y="71"/>
                </a:cubicBezTo>
                <a:cubicBezTo>
                  <a:pt x="386" y="71"/>
                  <a:pt x="409" y="71"/>
                  <a:pt x="432" y="71"/>
                </a:cubicBezTo>
                <a:cubicBezTo>
                  <a:pt x="432" y="72"/>
                  <a:pt x="432" y="73"/>
                  <a:pt x="433" y="73"/>
                </a:cubicBezTo>
                <a:cubicBezTo>
                  <a:pt x="424" y="81"/>
                  <a:pt x="416" y="90"/>
                  <a:pt x="408" y="98"/>
                </a:cubicBezTo>
                <a:cubicBezTo>
                  <a:pt x="373" y="133"/>
                  <a:pt x="338" y="168"/>
                  <a:pt x="303" y="203"/>
                </a:cubicBezTo>
                <a:cubicBezTo>
                  <a:pt x="300" y="206"/>
                  <a:pt x="297" y="208"/>
                  <a:pt x="292" y="207"/>
                </a:cubicBezTo>
                <a:cubicBezTo>
                  <a:pt x="282" y="207"/>
                  <a:pt x="272" y="207"/>
                  <a:pt x="262" y="208"/>
                </a:cubicBezTo>
                <a:cubicBezTo>
                  <a:pt x="260" y="208"/>
                  <a:pt x="256" y="209"/>
                  <a:pt x="255" y="210"/>
                </a:cubicBezTo>
                <a:cubicBezTo>
                  <a:pt x="228" y="237"/>
                  <a:pt x="202" y="263"/>
                  <a:pt x="176" y="289"/>
                </a:cubicBezTo>
                <a:cubicBezTo>
                  <a:pt x="164" y="301"/>
                  <a:pt x="152" y="313"/>
                  <a:pt x="141" y="325"/>
                </a:cubicBezTo>
                <a:cubicBezTo>
                  <a:pt x="140" y="326"/>
                  <a:pt x="139" y="328"/>
                  <a:pt x="140" y="330"/>
                </a:cubicBezTo>
                <a:cubicBezTo>
                  <a:pt x="143" y="338"/>
                  <a:pt x="145" y="346"/>
                  <a:pt x="146" y="354"/>
                </a:cubicBezTo>
                <a:cubicBezTo>
                  <a:pt x="148" y="379"/>
                  <a:pt x="139" y="399"/>
                  <a:pt x="121" y="415"/>
                </a:cubicBezTo>
                <a:cubicBezTo>
                  <a:pt x="105" y="428"/>
                  <a:pt x="87" y="434"/>
                  <a:pt x="67" y="432"/>
                </a:cubicBezTo>
                <a:cubicBezTo>
                  <a:pt x="43" y="429"/>
                  <a:pt x="25" y="417"/>
                  <a:pt x="12" y="397"/>
                </a:cubicBezTo>
                <a:cubicBezTo>
                  <a:pt x="2" y="380"/>
                  <a:pt x="0" y="361"/>
                  <a:pt x="4" y="342"/>
                </a:cubicBezTo>
                <a:cubicBezTo>
                  <a:pt x="10" y="320"/>
                  <a:pt x="24" y="303"/>
                  <a:pt x="46" y="294"/>
                </a:cubicBezTo>
                <a:cubicBezTo>
                  <a:pt x="66" y="285"/>
                  <a:pt x="86" y="286"/>
                  <a:pt x="105" y="295"/>
                </a:cubicBezTo>
                <a:cubicBezTo>
                  <a:pt x="107" y="295"/>
                  <a:pt x="109" y="294"/>
                  <a:pt x="110" y="293"/>
                </a:cubicBezTo>
                <a:cubicBezTo>
                  <a:pt x="137" y="267"/>
                  <a:pt x="164" y="240"/>
                  <a:pt x="191" y="213"/>
                </a:cubicBezTo>
                <a:cubicBezTo>
                  <a:pt x="202" y="202"/>
                  <a:pt x="212" y="191"/>
                  <a:pt x="223" y="181"/>
                </a:cubicBezTo>
                <a:cubicBezTo>
                  <a:pt x="226" y="178"/>
                  <a:pt x="227" y="175"/>
                  <a:pt x="227" y="171"/>
                </a:cubicBezTo>
                <a:cubicBezTo>
                  <a:pt x="227" y="162"/>
                  <a:pt x="227" y="152"/>
                  <a:pt x="227" y="143"/>
                </a:cubicBezTo>
                <a:cubicBezTo>
                  <a:pt x="226" y="138"/>
                  <a:pt x="228" y="135"/>
                  <a:pt x="231" y="131"/>
                </a:cubicBezTo>
                <a:cubicBezTo>
                  <a:pt x="274" y="88"/>
                  <a:pt x="317" y="45"/>
                  <a:pt x="360" y="3"/>
                </a:cubicBezTo>
                <a:cubicBezTo>
                  <a:pt x="361" y="2"/>
                  <a:pt x="362" y="1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59FFE0EB-82E8-491C-8EC0-DC0F3F1DF9F7}"/>
              </a:ext>
            </a:extLst>
          </p:cNvPr>
          <p:cNvSpPr>
            <a:spLocks/>
          </p:cNvSpPr>
          <p:nvPr/>
        </p:nvSpPr>
        <p:spPr bwMode="auto">
          <a:xfrm>
            <a:off x="2352501" y="1820170"/>
            <a:ext cx="2826027" cy="2795108"/>
          </a:xfrm>
          <a:custGeom>
            <a:avLst/>
            <a:gdLst>
              <a:gd name="T0" fmla="*/ 350 w 455"/>
              <a:gd name="T1" fmla="*/ 54 h 450"/>
              <a:gd name="T2" fmla="*/ 311 w 455"/>
              <a:gd name="T3" fmla="*/ 93 h 450"/>
              <a:gd name="T4" fmla="*/ 305 w 455"/>
              <a:gd name="T5" fmla="*/ 94 h 450"/>
              <a:gd name="T6" fmla="*/ 262 w 455"/>
              <a:gd name="T7" fmla="*/ 81 h 450"/>
              <a:gd name="T8" fmla="*/ 210 w 455"/>
              <a:gd name="T9" fmla="*/ 82 h 450"/>
              <a:gd name="T10" fmla="*/ 148 w 455"/>
              <a:gd name="T11" fmla="*/ 109 h 450"/>
              <a:gd name="T12" fmla="*/ 103 w 455"/>
              <a:gd name="T13" fmla="*/ 160 h 450"/>
              <a:gd name="T14" fmla="*/ 84 w 455"/>
              <a:gd name="T15" fmla="*/ 216 h 450"/>
              <a:gd name="T16" fmla="*/ 90 w 455"/>
              <a:gd name="T17" fmla="*/ 283 h 450"/>
              <a:gd name="T18" fmla="*/ 154 w 455"/>
              <a:gd name="T19" fmla="*/ 367 h 450"/>
              <a:gd name="T20" fmla="*/ 225 w 455"/>
              <a:gd name="T21" fmla="*/ 392 h 450"/>
              <a:gd name="T22" fmla="*/ 302 w 455"/>
              <a:gd name="T23" fmla="*/ 379 h 450"/>
              <a:gd name="T24" fmla="*/ 364 w 455"/>
              <a:gd name="T25" fmla="*/ 330 h 450"/>
              <a:gd name="T26" fmla="*/ 391 w 455"/>
              <a:gd name="T27" fmla="*/ 273 h 450"/>
              <a:gd name="T28" fmla="*/ 395 w 455"/>
              <a:gd name="T29" fmla="*/ 223 h 450"/>
              <a:gd name="T30" fmla="*/ 380 w 455"/>
              <a:gd name="T31" fmla="*/ 167 h 450"/>
              <a:gd name="T32" fmla="*/ 422 w 455"/>
              <a:gd name="T33" fmla="*/ 125 h 450"/>
              <a:gd name="T34" fmla="*/ 453 w 455"/>
              <a:gd name="T35" fmla="*/ 242 h 450"/>
              <a:gd name="T36" fmla="*/ 418 w 455"/>
              <a:gd name="T37" fmla="*/ 354 h 450"/>
              <a:gd name="T38" fmla="*/ 235 w 455"/>
              <a:gd name="T39" fmla="*/ 450 h 450"/>
              <a:gd name="T40" fmla="*/ 85 w 455"/>
              <a:gd name="T41" fmla="*/ 385 h 450"/>
              <a:gd name="T42" fmla="*/ 95 w 455"/>
              <a:gd name="T43" fmla="*/ 78 h 450"/>
              <a:gd name="T44" fmla="*/ 350 w 455"/>
              <a:gd name="T45" fmla="*/ 5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5" h="450">
                <a:moveTo>
                  <a:pt x="350" y="54"/>
                </a:moveTo>
                <a:cubicBezTo>
                  <a:pt x="337" y="67"/>
                  <a:pt x="324" y="80"/>
                  <a:pt x="311" y="93"/>
                </a:cubicBezTo>
                <a:cubicBezTo>
                  <a:pt x="310" y="94"/>
                  <a:pt x="307" y="95"/>
                  <a:pt x="305" y="94"/>
                </a:cubicBezTo>
                <a:cubicBezTo>
                  <a:pt x="292" y="87"/>
                  <a:pt x="277" y="83"/>
                  <a:pt x="262" y="81"/>
                </a:cubicBezTo>
                <a:cubicBezTo>
                  <a:pt x="244" y="79"/>
                  <a:pt x="227" y="79"/>
                  <a:pt x="210" y="82"/>
                </a:cubicBezTo>
                <a:cubicBezTo>
                  <a:pt x="187" y="87"/>
                  <a:pt x="166" y="96"/>
                  <a:pt x="148" y="109"/>
                </a:cubicBezTo>
                <a:cubicBezTo>
                  <a:pt x="129" y="123"/>
                  <a:pt x="114" y="140"/>
                  <a:pt x="103" y="160"/>
                </a:cubicBezTo>
                <a:cubicBezTo>
                  <a:pt x="93" y="178"/>
                  <a:pt x="87" y="196"/>
                  <a:pt x="84" y="216"/>
                </a:cubicBezTo>
                <a:cubicBezTo>
                  <a:pt x="81" y="239"/>
                  <a:pt x="83" y="261"/>
                  <a:pt x="90" y="283"/>
                </a:cubicBezTo>
                <a:cubicBezTo>
                  <a:pt x="101" y="319"/>
                  <a:pt x="123" y="347"/>
                  <a:pt x="154" y="367"/>
                </a:cubicBezTo>
                <a:cubicBezTo>
                  <a:pt x="176" y="381"/>
                  <a:pt x="199" y="389"/>
                  <a:pt x="225" y="392"/>
                </a:cubicBezTo>
                <a:cubicBezTo>
                  <a:pt x="252" y="394"/>
                  <a:pt x="277" y="390"/>
                  <a:pt x="302" y="379"/>
                </a:cubicBezTo>
                <a:cubicBezTo>
                  <a:pt x="327" y="368"/>
                  <a:pt x="348" y="352"/>
                  <a:pt x="364" y="330"/>
                </a:cubicBezTo>
                <a:cubicBezTo>
                  <a:pt x="377" y="313"/>
                  <a:pt x="386" y="294"/>
                  <a:pt x="391" y="273"/>
                </a:cubicBezTo>
                <a:cubicBezTo>
                  <a:pt x="395" y="256"/>
                  <a:pt x="397" y="240"/>
                  <a:pt x="395" y="223"/>
                </a:cubicBezTo>
                <a:cubicBezTo>
                  <a:pt x="394" y="204"/>
                  <a:pt x="389" y="185"/>
                  <a:pt x="380" y="167"/>
                </a:cubicBezTo>
                <a:cubicBezTo>
                  <a:pt x="394" y="153"/>
                  <a:pt x="408" y="139"/>
                  <a:pt x="422" y="125"/>
                </a:cubicBezTo>
                <a:cubicBezTo>
                  <a:pt x="444" y="161"/>
                  <a:pt x="455" y="200"/>
                  <a:pt x="453" y="242"/>
                </a:cubicBezTo>
                <a:cubicBezTo>
                  <a:pt x="452" y="283"/>
                  <a:pt x="441" y="320"/>
                  <a:pt x="418" y="354"/>
                </a:cubicBezTo>
                <a:cubicBezTo>
                  <a:pt x="374" y="418"/>
                  <a:pt x="312" y="450"/>
                  <a:pt x="235" y="450"/>
                </a:cubicBezTo>
                <a:cubicBezTo>
                  <a:pt x="176" y="450"/>
                  <a:pt x="125" y="427"/>
                  <a:pt x="85" y="385"/>
                </a:cubicBezTo>
                <a:cubicBezTo>
                  <a:pt x="0" y="295"/>
                  <a:pt x="6" y="160"/>
                  <a:pt x="95" y="78"/>
                </a:cubicBezTo>
                <a:cubicBezTo>
                  <a:pt x="179" y="0"/>
                  <a:pt x="293" y="14"/>
                  <a:pt x="350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3DA0-E483-4523-9D8E-CB42DE2188B3}"/>
              </a:ext>
            </a:extLst>
          </p:cNvPr>
          <p:cNvSpPr txBox="1"/>
          <p:nvPr/>
        </p:nvSpPr>
        <p:spPr>
          <a:xfrm>
            <a:off x="7311656" y="294168"/>
            <a:ext cx="384189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Black"/>
              </a:rPr>
              <a:t>Goal and methods used -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2EBE3-4A6E-4919-90E7-C54246B5C3D5}"/>
              </a:ext>
            </a:extLst>
          </p:cNvPr>
          <p:cNvSpPr txBox="1"/>
          <p:nvPr/>
        </p:nvSpPr>
        <p:spPr>
          <a:xfrm>
            <a:off x="7335081" y="1406823"/>
            <a:ext cx="38418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282F39"/>
                </a:solidFill>
                <a:latin typeface="Arial Black"/>
              </a:rPr>
              <a:t>GOAL</a:t>
            </a:r>
            <a:r>
              <a:rPr lang="en-GB">
                <a:solidFill>
                  <a:srgbClr val="282F39"/>
                </a:solidFill>
                <a:latin typeface="Noto Sans"/>
              </a:rPr>
              <a:t>: To understand consumer preferences while buying a mobile phone.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0DE29-22A8-480E-A8EE-C3B60E38AE5A}"/>
              </a:ext>
            </a:extLst>
          </p:cNvPr>
          <p:cNvSpPr txBox="1"/>
          <p:nvPr/>
        </p:nvSpPr>
        <p:spPr>
          <a:xfrm>
            <a:off x="7335081" y="2549580"/>
            <a:ext cx="379759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Black"/>
              </a:rPr>
              <a:t>Method</a:t>
            </a:r>
            <a:r>
              <a:rPr lang="en-US" b="1"/>
              <a:t>: </a:t>
            </a:r>
            <a:endParaRPr lang="en-US" b="1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Collected some data using a survey. 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Tried to understand the data using some basic visuals.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Cleaned and analyzed the data using R.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Used the method of conditional probability, marginal distribution and chi-square test to get some insights.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B368F-AFCB-4BBE-855D-FC83FE64D877}"/>
              </a:ext>
            </a:extLst>
          </p:cNvPr>
          <p:cNvSpPr txBox="1"/>
          <p:nvPr/>
        </p:nvSpPr>
        <p:spPr>
          <a:xfrm>
            <a:off x="7313113" y="5945688"/>
            <a:ext cx="4100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Black"/>
              </a:rPr>
              <a:t>Survey link</a:t>
            </a:r>
            <a:r>
              <a:rPr lang="en-US" dirty="0"/>
              <a:t>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Google form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192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4359D-06A2-4664-A740-1A3A4665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9" y="304550"/>
            <a:ext cx="3103808" cy="201061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>
                <a:cs typeface="Calibri Light"/>
              </a:rPr>
              <a:t>Some facts about Indian phone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1410-F2F5-42AA-B25F-9905AE6C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82" y="408934"/>
            <a:ext cx="6858113" cy="2039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India is the second-largest mobile market, ahead of the US with over 350 million smartphone users whereas China leads in terms of the number of users.</a:t>
            </a:r>
          </a:p>
          <a:p>
            <a:r>
              <a:rPr lang="en-US" sz="2000">
                <a:ea typeface="+mn-lt"/>
                <a:cs typeface="+mn-lt"/>
              </a:rPr>
              <a:t>As per counterpoint research, about 33% of phones sold are in Rs. 11,000 to Rs. 18,000 price range , and is the fastest-growing segment.</a:t>
            </a:r>
            <a:endParaRPr lang="en-US" sz="2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5997EA6-AEC0-4FD6-AE8D-323D0AD74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" r="-121" b="74007"/>
          <a:stretch/>
        </p:blipFill>
        <p:spPr>
          <a:xfrm>
            <a:off x="3158067" y="2316288"/>
            <a:ext cx="6637876" cy="40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08EE-8728-4B2B-857D-01B7EEB8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basic visuals from the raw data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0200214-9458-465F-8151-DAD188D7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261" y="1198597"/>
            <a:ext cx="6780700" cy="4187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09B313-BDDA-4118-B1E5-1F349EDE9B16}"/>
              </a:ext>
            </a:extLst>
          </p:cNvPr>
          <p:cNvSpPr txBox="1"/>
          <p:nvPr/>
        </p:nvSpPr>
        <p:spPr>
          <a:xfrm>
            <a:off x="4056347" y="5382016"/>
            <a:ext cx="7805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"/>
              </a:rPr>
              <a:t>Most people buy a phone in the price range of 10,000 to 20,000.</a:t>
            </a:r>
          </a:p>
        </p:txBody>
      </p:sp>
    </p:spTree>
    <p:extLst>
      <p:ext uri="{BB962C8B-B14F-4D97-AF65-F5344CB8AC3E}">
        <p14:creationId xmlns:p14="http://schemas.microsoft.com/office/powerpoint/2010/main" val="78731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3A28553E-7A18-4604-9DD8-D208AF35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2" y="795935"/>
            <a:ext cx="6114788" cy="3950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581FB-859A-46FA-8DB3-D15866F7D1A7}"/>
              </a:ext>
            </a:extLst>
          </p:cNvPr>
          <p:cNvSpPr txBox="1"/>
          <p:nvPr/>
        </p:nvSpPr>
        <p:spPr>
          <a:xfrm>
            <a:off x="8372540" y="497148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entury"/>
              </a:rPr>
              <a:t>Most people buy a phone offline I.e. from physical </a:t>
            </a:r>
            <a:r>
              <a:rPr lang="en-US" sz="2000">
                <a:latin typeface="Century"/>
              </a:rPr>
              <a:t>electronics store.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CA5E4-2DA3-4005-B5CC-ADD1AD606EA7}"/>
              </a:ext>
            </a:extLst>
          </p:cNvPr>
          <p:cNvSpPr txBox="1"/>
          <p:nvPr/>
        </p:nvSpPr>
        <p:spPr>
          <a:xfrm>
            <a:off x="2036103" y="5284809"/>
            <a:ext cx="36722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entury"/>
              </a:rPr>
              <a:t>The preferred mobile operator is Jio </a:t>
            </a:r>
            <a:endParaRPr lang="en-US">
              <a:cs typeface="Calibri" panose="020F0502020204030204"/>
            </a:endParaRPr>
          </a:p>
        </p:txBody>
      </p:sp>
      <p:pic>
        <p:nvPicPr>
          <p:cNvPr id="2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3FD70AC-8EF1-45C6-A617-443E863B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03" y="797873"/>
            <a:ext cx="4836286" cy="39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DF6A-DF0E-4DFB-A04E-8BFF1D71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" y="1494992"/>
            <a:ext cx="4046872" cy="3888538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/>
              </a:rPr>
              <a:t>Bivariate distribution between brand of phone and mobile operator</a:t>
            </a:r>
            <a:endParaRPr lang="en-US" sz="3600">
              <a:ea typeface="+mj-lt"/>
              <a:cs typeface="+mj-lt"/>
            </a:endParaRPr>
          </a:p>
          <a:p>
            <a:pPr algn="ctr"/>
            <a:endParaRPr lang="en-US" sz="3600">
              <a:ea typeface="+mj-lt"/>
              <a:cs typeface="+mj-lt"/>
            </a:endParaRPr>
          </a:p>
          <a:p>
            <a:pPr algn="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3A4EF236-6DEA-4941-8F22-AA318F4E6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19" r="66884" b="3931"/>
          <a:stretch/>
        </p:blipFill>
        <p:spPr>
          <a:xfrm>
            <a:off x="4523861" y="655011"/>
            <a:ext cx="724235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7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D705C7-F9A1-4061-9219-D67B01A1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7" r="72500" b="53411"/>
          <a:stretch/>
        </p:blipFill>
        <p:spPr>
          <a:xfrm>
            <a:off x="400939" y="738270"/>
            <a:ext cx="5291672" cy="422685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A005E5C-8F24-4BF4-84E1-23AE1A659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4" t="61933" r="71520" b="2518"/>
          <a:stretch/>
        </p:blipFill>
        <p:spPr>
          <a:xfrm>
            <a:off x="6561551" y="736818"/>
            <a:ext cx="5157104" cy="3909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57820-738A-407D-9830-036D56E01CF4}"/>
              </a:ext>
            </a:extLst>
          </p:cNvPr>
          <p:cNvSpPr txBox="1"/>
          <p:nvPr/>
        </p:nvSpPr>
        <p:spPr>
          <a:xfrm>
            <a:off x="402921" y="5444646"/>
            <a:ext cx="5300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Conditional probability distribution with brands fixed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4BA85-E025-4884-B1AD-0964B657E844}"/>
              </a:ext>
            </a:extLst>
          </p:cNvPr>
          <p:cNvSpPr txBox="1"/>
          <p:nvPr/>
        </p:nvSpPr>
        <p:spPr>
          <a:xfrm>
            <a:off x="6610481" y="5441385"/>
            <a:ext cx="54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Conditional probability distribution with operators fixed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AD6A6-AC4D-41CD-AF4D-C384BC9F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0" y="1996033"/>
            <a:ext cx="3201366" cy="2855141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Conclusions from marginal and conditional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8A66-794A-49A6-B282-EF1255CF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067" y="1421918"/>
            <a:ext cx="6555347" cy="4032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The marginal distribution of brand of phone shows that most people use a Samsung phone.</a:t>
            </a:r>
          </a:p>
          <a:p>
            <a:r>
              <a:rPr lang="en-US" sz="2000">
                <a:ea typeface="+mn-lt"/>
                <a:cs typeface="+mn-lt"/>
              </a:rPr>
              <a:t>The marginal distribution of operators shows that most people use Jio sim card.</a:t>
            </a:r>
          </a:p>
          <a:p>
            <a:r>
              <a:rPr lang="en-US" sz="2000">
                <a:cs typeface="Calibri"/>
              </a:rPr>
              <a:t>From the conditional distributions with brands fixed it is evident that </a:t>
            </a:r>
          </a:p>
          <a:p>
            <a:endParaRPr lang="en-US" sz="20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>
                <a:cs typeface="Calibri"/>
              </a:rPr>
              <a:t>Apple (39%), Vivo (50%) &amp; Xiaomi (45.5%) users prefer VI.</a:t>
            </a:r>
          </a:p>
          <a:p>
            <a:pPr marL="514350" indent="-514350">
              <a:buAutoNum type="arabicPeriod"/>
            </a:pPr>
            <a:r>
              <a:rPr lang="en-US" sz="2000">
                <a:cs typeface="Calibri"/>
              </a:rPr>
              <a:t>OnePlus(44.4%) &amp; Samsung(42.6%) users prefer Jio sim.</a:t>
            </a:r>
          </a:p>
        </p:txBody>
      </p:sp>
    </p:spTree>
    <p:extLst>
      <p:ext uri="{BB962C8B-B14F-4D97-AF65-F5344CB8AC3E}">
        <p14:creationId xmlns:p14="http://schemas.microsoft.com/office/powerpoint/2010/main" val="7576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3F2E8-BC96-4D31-AC14-FBE20B3A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2954"/>
            <a:ext cx="12189831" cy="6888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Hypothesis testing using chi-square test of independence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AC65F8-DC7E-4AA9-AAF5-6295E64C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36" y="846269"/>
            <a:ext cx="11736888" cy="59569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H</a:t>
            </a:r>
            <a:r>
              <a:rPr lang="en-US" sz="2200" baseline="-25000">
                <a:cs typeface="Calibri"/>
              </a:rPr>
              <a:t>0</a:t>
            </a:r>
            <a:r>
              <a:rPr lang="en-US" sz="2200">
                <a:cs typeface="Calibri"/>
              </a:rPr>
              <a:t> – Buying accessories while buying a phone is independent of the outlet(online/offline) where the phone is bought from.</a:t>
            </a:r>
          </a:p>
          <a:p>
            <a:r>
              <a:rPr lang="en-US" sz="2200">
                <a:ea typeface="+mn-lt"/>
                <a:cs typeface="+mn-lt"/>
              </a:rPr>
              <a:t>H</a:t>
            </a:r>
            <a:r>
              <a:rPr lang="en-US" sz="2200" baseline="-25000">
                <a:ea typeface="+mn-lt"/>
                <a:cs typeface="+mn-lt"/>
              </a:rPr>
              <a:t>1</a:t>
            </a:r>
            <a:r>
              <a:rPr lang="en-US" sz="2200">
                <a:ea typeface="+mn-lt"/>
                <a:cs typeface="+mn-lt"/>
              </a:rPr>
              <a:t> – Buying accessories while buying a phone is not independent of the outlet(online/offline) where the phone is bought from.</a:t>
            </a:r>
            <a:endParaRPr lang="en-US" sz="2200">
              <a:cs typeface="Calibri"/>
            </a:endParaRPr>
          </a:p>
        </p:txBody>
      </p:sp>
      <p:pic>
        <p:nvPicPr>
          <p:cNvPr id="8" name="Picture 5" descr="Text&#10;&#10;Description automatically generated">
            <a:extLst>
              <a:ext uri="{FF2B5EF4-FFF2-40B4-BE49-F238E27FC236}">
                <a16:creationId xmlns:a16="http://schemas.microsoft.com/office/drawing/2014/main" id="{919B116F-D242-4AB2-8CDA-20BA2C6A2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r="-1323" b="12450"/>
          <a:stretch/>
        </p:blipFill>
        <p:spPr>
          <a:xfrm>
            <a:off x="1155277" y="2469579"/>
            <a:ext cx="10125113" cy="2316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A2C12-9E3E-459E-892D-98937959283A}"/>
              </a:ext>
            </a:extLst>
          </p:cNvPr>
          <p:cNvSpPr txBox="1"/>
          <p:nvPr/>
        </p:nvSpPr>
        <p:spPr>
          <a:xfrm>
            <a:off x="298537" y="5089743"/>
            <a:ext cx="1183500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the p-value is less than 0.05, we reject the null hypothesis.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Hence, we conclude that buying accessories is not independent on the outlet(online/offline) where the phone is bought from.</a:t>
            </a:r>
          </a:p>
        </p:txBody>
      </p:sp>
    </p:spTree>
    <p:extLst>
      <p:ext uri="{BB962C8B-B14F-4D97-AF65-F5344CB8AC3E}">
        <p14:creationId xmlns:p14="http://schemas.microsoft.com/office/powerpoint/2010/main" val="1353377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Understanding the mobile phone market</vt:lpstr>
      <vt:lpstr>PowerPoint Presentation</vt:lpstr>
      <vt:lpstr>Some facts about Indian phone market</vt:lpstr>
      <vt:lpstr>Some basic visuals from the raw data</vt:lpstr>
      <vt:lpstr>PowerPoint Presentation</vt:lpstr>
      <vt:lpstr>Bivariate distribution between brand of phone and mobile operator  </vt:lpstr>
      <vt:lpstr>PowerPoint Presentation</vt:lpstr>
      <vt:lpstr>Conclusions from marginal and conditional distributions</vt:lpstr>
      <vt:lpstr>Hypothesis testing using chi-square test of independence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256</cp:revision>
  <dcterms:created xsi:type="dcterms:W3CDTF">2021-03-12T14:36:38Z</dcterms:created>
  <dcterms:modified xsi:type="dcterms:W3CDTF">2021-03-17T08:33:19Z</dcterms:modified>
</cp:coreProperties>
</file>