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91" d="100"/>
          <a:sy n="91" d="100"/>
        </p:scale>
        <p:origin x="370" y="12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42149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08364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961835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154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986728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24A03F-8154-4DE4-9B7E-0178B82E73AC}"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53091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24A03F-8154-4DE4-9B7E-0178B82E73AC}"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33561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85543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4182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4A03F-8154-4DE4-9B7E-0178B82E73AC}"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265920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4A03F-8154-4DE4-9B7E-0178B82E73AC}"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173617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4A03F-8154-4DE4-9B7E-0178B82E73AC}"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278838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4A03F-8154-4DE4-9B7E-0178B82E73AC}"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25657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4A03F-8154-4DE4-9B7E-0178B82E73AC}"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62981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03F-8154-4DE4-9B7E-0178B82E73AC}"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414317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84054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24A03F-8154-4DE4-9B7E-0178B82E73AC}"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AC188E-989A-4C67-B6BE-9A8E32200E66}" type="slidenum">
              <a:rPr lang="en-IN" smtClean="0"/>
              <a:t>‹#›</a:t>
            </a:fld>
            <a:endParaRPr lang="en-IN"/>
          </a:p>
        </p:txBody>
      </p:sp>
    </p:spTree>
    <p:extLst>
      <p:ext uri="{BB962C8B-B14F-4D97-AF65-F5344CB8AC3E}">
        <p14:creationId xmlns:p14="http://schemas.microsoft.com/office/powerpoint/2010/main" val="344308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24A03F-8154-4DE4-9B7E-0178B82E73AC}" type="datetimeFigureOut">
              <a:rPr lang="en-IN" smtClean="0"/>
              <a:t>28-02-2024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AC188E-989A-4C67-B6BE-9A8E32200E66}" type="slidenum">
              <a:rPr lang="en-IN" smtClean="0"/>
              <a:t>‹#›</a:t>
            </a:fld>
            <a:endParaRPr lang="en-IN"/>
          </a:p>
        </p:txBody>
      </p:sp>
    </p:spTree>
    <p:extLst>
      <p:ext uri="{BB962C8B-B14F-4D97-AF65-F5344CB8AC3E}">
        <p14:creationId xmlns:p14="http://schemas.microsoft.com/office/powerpoint/2010/main" val="2740610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62C-6011-BE4B-EF16-96AA1531E7A9}"/>
              </a:ext>
            </a:extLst>
          </p:cNvPr>
          <p:cNvSpPr>
            <a:spLocks noGrp="1"/>
          </p:cNvSpPr>
          <p:nvPr>
            <p:ph type="ctrTitle"/>
          </p:nvPr>
        </p:nvSpPr>
        <p:spPr>
          <a:xfrm>
            <a:off x="0" y="10982"/>
            <a:ext cx="7632707" cy="832077"/>
          </a:xfrm>
        </p:spPr>
        <p:txBody>
          <a:bodyPr/>
          <a:lstStyle/>
          <a:p>
            <a:pPr marL="914400" indent="-914400">
              <a:buClr>
                <a:schemeClr val="tx2">
                  <a:lumMod val="25000"/>
                </a:schemeClr>
              </a:buClr>
              <a:buFont typeface="Wingdings" panose="05000000000000000000" pitchFamily="2" charset="2"/>
              <a:buChar char="v"/>
            </a:pPr>
            <a:r>
              <a:rPr lang="en-US" dirty="0"/>
              <a:t>Application of ai</a:t>
            </a:r>
            <a:endParaRPr lang="en-IN" dirty="0"/>
          </a:p>
        </p:txBody>
      </p:sp>
      <p:sp>
        <p:nvSpPr>
          <p:cNvPr id="3" name="Subtitle 2">
            <a:extLst>
              <a:ext uri="{FF2B5EF4-FFF2-40B4-BE49-F238E27FC236}">
                <a16:creationId xmlns:a16="http://schemas.microsoft.com/office/drawing/2014/main" id="{B1BBAC97-F06C-AAF8-6D2F-F0987F3D4BDC}"/>
              </a:ext>
            </a:extLst>
          </p:cNvPr>
          <p:cNvSpPr>
            <a:spLocks noGrp="1"/>
          </p:cNvSpPr>
          <p:nvPr>
            <p:ph type="subTitle" idx="1"/>
          </p:nvPr>
        </p:nvSpPr>
        <p:spPr>
          <a:xfrm>
            <a:off x="130629" y="777744"/>
            <a:ext cx="4665305" cy="5902974"/>
          </a:xfrm>
        </p:spPr>
        <p:txBody>
          <a:bodyPr>
            <a:normAutofit fontScale="55000" lnSpcReduction="20000"/>
          </a:bodyPr>
          <a:lstStyle/>
          <a:p>
            <a:pPr marL="457200" indent="-457200" algn="l">
              <a:buFont typeface="+mj-lt"/>
              <a:buAutoNum type="arabicPeriod"/>
            </a:pPr>
            <a:endParaRPr lang="en-US" dirty="0">
              <a:solidFill>
                <a:schemeClr val="accent6">
                  <a:lumMod val="40000"/>
                  <a:lumOff val="60000"/>
                </a:schemeClr>
              </a:solidFill>
            </a:endParaRPr>
          </a:p>
          <a:p>
            <a:pPr marL="571500" indent="-571500" algn="l">
              <a:buClr>
                <a:srgbClr val="FFFF00"/>
              </a:buClr>
              <a:buFont typeface="Wingdings" panose="05000000000000000000" pitchFamily="2" charset="2"/>
              <a:buChar char="Ø"/>
            </a:pPr>
            <a:r>
              <a:rPr lang="en-US" sz="3800" dirty="0">
                <a:solidFill>
                  <a:srgbClr val="C00000"/>
                </a:solidFill>
              </a:rPr>
              <a:t>Applications:</a:t>
            </a:r>
          </a:p>
          <a:p>
            <a:pPr marL="457200" indent="-457200" algn="l">
              <a:buFont typeface="+mj-lt"/>
              <a:buAutoNum type="arabicPeriod"/>
            </a:pPr>
            <a:endParaRPr lang="en-US" dirty="0">
              <a:solidFill>
                <a:schemeClr val="accent6">
                  <a:lumMod val="40000"/>
                  <a:lumOff val="60000"/>
                </a:schemeClr>
              </a:solidFill>
            </a:endParaRPr>
          </a:p>
          <a:p>
            <a:pPr marL="457200" indent="-457200" algn="l">
              <a:buFont typeface="+mj-lt"/>
              <a:buAutoNum type="arabicPeriod"/>
            </a:pPr>
            <a:r>
              <a:rPr lang="en-US" sz="2900" dirty="0">
                <a:solidFill>
                  <a:schemeClr val="accent6">
                    <a:lumMod val="40000"/>
                    <a:lumOff val="60000"/>
                  </a:schemeClr>
                </a:solidFill>
              </a:rPr>
              <a:t>AI in astronomy</a:t>
            </a:r>
          </a:p>
          <a:p>
            <a:pPr marL="457200" indent="-457200" algn="l">
              <a:buFont typeface="+mj-lt"/>
              <a:buAutoNum type="arabicPeriod"/>
            </a:pPr>
            <a:r>
              <a:rPr lang="en-US" sz="2900" dirty="0">
                <a:solidFill>
                  <a:schemeClr val="accent6">
                    <a:lumMod val="40000"/>
                    <a:lumOff val="60000"/>
                  </a:schemeClr>
                </a:solidFill>
              </a:rPr>
              <a:t>AI in Healthcare</a:t>
            </a:r>
          </a:p>
          <a:p>
            <a:pPr marL="457200" indent="-457200" algn="l">
              <a:buFont typeface="+mj-lt"/>
              <a:buAutoNum type="arabicPeriod"/>
            </a:pPr>
            <a:r>
              <a:rPr lang="en-US" sz="2900" dirty="0">
                <a:solidFill>
                  <a:schemeClr val="accent6">
                    <a:lumMod val="40000"/>
                    <a:lumOff val="60000"/>
                  </a:schemeClr>
                </a:solidFill>
              </a:rPr>
              <a:t>Ai in Gaming</a:t>
            </a:r>
          </a:p>
          <a:p>
            <a:pPr marL="457200" indent="-457200" algn="l">
              <a:buFont typeface="+mj-lt"/>
              <a:buAutoNum type="arabicPeriod"/>
            </a:pPr>
            <a:r>
              <a:rPr lang="en-US" sz="2900" dirty="0">
                <a:solidFill>
                  <a:schemeClr val="accent6">
                    <a:lumMod val="40000"/>
                    <a:lumOff val="60000"/>
                  </a:schemeClr>
                </a:solidFill>
              </a:rPr>
              <a:t>AI in Finance</a:t>
            </a:r>
          </a:p>
          <a:p>
            <a:pPr marL="457200" indent="-457200" algn="l">
              <a:buFont typeface="+mj-lt"/>
              <a:buAutoNum type="arabicPeriod"/>
            </a:pPr>
            <a:r>
              <a:rPr lang="en-US" sz="2900" dirty="0">
                <a:solidFill>
                  <a:schemeClr val="accent6">
                    <a:lumMod val="40000"/>
                    <a:lumOff val="60000"/>
                  </a:schemeClr>
                </a:solidFill>
              </a:rPr>
              <a:t>AI in Data Security</a:t>
            </a:r>
          </a:p>
          <a:p>
            <a:pPr marL="457200" indent="-457200" algn="l">
              <a:buFont typeface="+mj-lt"/>
              <a:buAutoNum type="arabicPeriod"/>
            </a:pPr>
            <a:r>
              <a:rPr lang="en-US" sz="2900" dirty="0">
                <a:solidFill>
                  <a:schemeClr val="accent6">
                    <a:lumMod val="40000"/>
                    <a:lumOff val="60000"/>
                  </a:schemeClr>
                </a:solidFill>
              </a:rPr>
              <a:t>AI in Social Media</a:t>
            </a:r>
          </a:p>
          <a:p>
            <a:pPr marL="457200" indent="-457200" algn="l">
              <a:buFont typeface="+mj-lt"/>
              <a:buAutoNum type="arabicPeriod"/>
            </a:pPr>
            <a:r>
              <a:rPr lang="en-US" sz="2900" dirty="0">
                <a:solidFill>
                  <a:schemeClr val="accent6">
                    <a:lumMod val="40000"/>
                    <a:lumOff val="60000"/>
                  </a:schemeClr>
                </a:solidFill>
              </a:rPr>
              <a:t>AI in Travel &amp; Transport</a:t>
            </a:r>
          </a:p>
          <a:p>
            <a:pPr marL="457200" indent="-457200" algn="l">
              <a:buFont typeface="+mj-lt"/>
              <a:buAutoNum type="arabicPeriod"/>
            </a:pPr>
            <a:r>
              <a:rPr lang="en-US" sz="2900" dirty="0">
                <a:solidFill>
                  <a:schemeClr val="accent6">
                    <a:lumMod val="40000"/>
                    <a:lumOff val="60000"/>
                  </a:schemeClr>
                </a:solidFill>
              </a:rPr>
              <a:t>AI in automotive Industry</a:t>
            </a:r>
          </a:p>
          <a:p>
            <a:pPr marL="457200" indent="-457200" algn="l">
              <a:buFont typeface="+mj-lt"/>
              <a:buAutoNum type="arabicPeriod"/>
            </a:pPr>
            <a:r>
              <a:rPr lang="en-IN" sz="2900" dirty="0">
                <a:solidFill>
                  <a:schemeClr val="accent6">
                    <a:lumMod val="40000"/>
                    <a:lumOff val="60000"/>
                  </a:schemeClr>
                </a:solidFill>
              </a:rPr>
              <a:t>AI in Robotics</a:t>
            </a:r>
          </a:p>
          <a:p>
            <a:pPr marL="457200" indent="-457200" algn="l">
              <a:buFont typeface="+mj-lt"/>
              <a:buAutoNum type="arabicPeriod"/>
            </a:pPr>
            <a:r>
              <a:rPr lang="en-IN" sz="2900" dirty="0">
                <a:solidFill>
                  <a:schemeClr val="accent6">
                    <a:lumMod val="40000"/>
                    <a:lumOff val="60000"/>
                  </a:schemeClr>
                </a:solidFill>
              </a:rPr>
              <a:t>AI in Entertainment </a:t>
            </a:r>
          </a:p>
          <a:p>
            <a:pPr marL="457200" indent="-457200" algn="l">
              <a:buFont typeface="+mj-lt"/>
              <a:buAutoNum type="arabicPeriod"/>
            </a:pPr>
            <a:r>
              <a:rPr lang="en-IN" sz="2900" dirty="0">
                <a:solidFill>
                  <a:schemeClr val="accent6">
                    <a:lumMod val="40000"/>
                    <a:lumOff val="60000"/>
                  </a:schemeClr>
                </a:solidFill>
              </a:rPr>
              <a:t>AI in Agriculture</a:t>
            </a:r>
          </a:p>
          <a:p>
            <a:pPr marL="457200" indent="-457200" algn="l">
              <a:buFont typeface="+mj-lt"/>
              <a:buAutoNum type="arabicPeriod"/>
            </a:pPr>
            <a:r>
              <a:rPr lang="en-IN" sz="2900" dirty="0">
                <a:solidFill>
                  <a:schemeClr val="accent6">
                    <a:lumMod val="40000"/>
                    <a:lumOff val="60000"/>
                  </a:schemeClr>
                </a:solidFill>
              </a:rPr>
              <a:t>AI in E-commerce</a:t>
            </a:r>
          </a:p>
          <a:p>
            <a:pPr marL="457200" indent="-457200" algn="l">
              <a:buFont typeface="+mj-lt"/>
              <a:buAutoNum type="arabicPeriod"/>
            </a:pPr>
            <a:r>
              <a:rPr lang="en-IN" sz="2900" dirty="0">
                <a:solidFill>
                  <a:schemeClr val="accent6">
                    <a:lumMod val="40000"/>
                    <a:lumOff val="60000"/>
                  </a:schemeClr>
                </a:solidFill>
              </a:rPr>
              <a:t>AI in education </a:t>
            </a:r>
          </a:p>
        </p:txBody>
      </p:sp>
      <p:pic>
        <p:nvPicPr>
          <p:cNvPr id="5" name="Picture 4">
            <a:extLst>
              <a:ext uri="{FF2B5EF4-FFF2-40B4-BE49-F238E27FC236}">
                <a16:creationId xmlns:a16="http://schemas.microsoft.com/office/drawing/2014/main" id="{97661C43-8DA7-D098-ADE3-744092E65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485" y="1136002"/>
            <a:ext cx="3741575" cy="3519974"/>
          </a:xfrm>
          <a:prstGeom prst="rect">
            <a:avLst/>
          </a:prstGeom>
        </p:spPr>
      </p:pic>
    </p:spTree>
    <p:extLst>
      <p:ext uri="{BB962C8B-B14F-4D97-AF65-F5344CB8AC3E}">
        <p14:creationId xmlns:p14="http://schemas.microsoft.com/office/powerpoint/2010/main" val="268509803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E71E-ABB6-0B4E-071F-8BF5E01E1600}"/>
              </a:ext>
            </a:extLst>
          </p:cNvPr>
          <p:cNvSpPr>
            <a:spLocks noGrp="1"/>
          </p:cNvSpPr>
          <p:nvPr>
            <p:ph type="title"/>
          </p:nvPr>
        </p:nvSpPr>
        <p:spPr>
          <a:xfrm>
            <a:off x="0" y="158620"/>
            <a:ext cx="7800392" cy="640702"/>
          </a:xfrm>
        </p:spPr>
        <p:txBody>
          <a:bodyPr>
            <a:normAutofit fontScale="90000"/>
          </a:bodyPr>
          <a:lstStyle/>
          <a:p>
            <a:pPr marL="514350" indent="-514350">
              <a:buClr>
                <a:srgbClr val="002060"/>
              </a:buClr>
              <a:buFont typeface="Wingdings" panose="05000000000000000000" pitchFamily="2" charset="2"/>
              <a:buChar char="v"/>
            </a:pPr>
            <a:r>
              <a:rPr lang="en-US" dirty="0"/>
              <a:t>Challenges and </a:t>
            </a:r>
            <a:r>
              <a:rPr lang="en-US" dirty="0" err="1"/>
              <a:t>limitatons</a:t>
            </a:r>
            <a:r>
              <a:rPr lang="en-US" dirty="0"/>
              <a:t> </a:t>
            </a:r>
            <a:endParaRPr lang="en-IN" dirty="0"/>
          </a:p>
        </p:txBody>
      </p:sp>
      <p:sp>
        <p:nvSpPr>
          <p:cNvPr id="3" name="Content Placeholder 2">
            <a:extLst>
              <a:ext uri="{FF2B5EF4-FFF2-40B4-BE49-F238E27FC236}">
                <a16:creationId xmlns:a16="http://schemas.microsoft.com/office/drawing/2014/main" id="{D3C6B24B-2259-AF15-E00E-3BE50C34EB29}"/>
              </a:ext>
            </a:extLst>
          </p:cNvPr>
          <p:cNvSpPr>
            <a:spLocks noGrp="1"/>
          </p:cNvSpPr>
          <p:nvPr>
            <p:ph sz="half" idx="1"/>
          </p:nvPr>
        </p:nvSpPr>
        <p:spPr>
          <a:xfrm>
            <a:off x="120693" y="1239234"/>
            <a:ext cx="6056172" cy="5376170"/>
          </a:xfrm>
        </p:spPr>
        <p:txBody>
          <a:bodyPr>
            <a:normAutofit/>
          </a:bodyPr>
          <a:lstStyle/>
          <a:p>
            <a:pPr>
              <a:buClr>
                <a:srgbClr val="FFFF00"/>
              </a:buClr>
              <a:buFont typeface="Wingdings" panose="05000000000000000000" pitchFamily="2" charset="2"/>
              <a:buChar char="Ø"/>
            </a:pPr>
            <a:r>
              <a:rPr lang="en-US" sz="2800" b="1" i="0" dirty="0">
                <a:solidFill>
                  <a:srgbClr val="C00000"/>
                </a:solidFill>
                <a:effectLst/>
                <a:latin typeface="-apple-system"/>
              </a:rPr>
              <a:t>Challenges and Limitations of AI</a:t>
            </a:r>
          </a:p>
          <a:p>
            <a:pPr marL="457200" indent="-457200">
              <a:buFont typeface="+mj-lt"/>
              <a:buAutoNum type="arabicPeriod"/>
            </a:pPr>
            <a:r>
              <a:rPr lang="en-IN" sz="2800" b="1" i="0" dirty="0">
                <a:solidFill>
                  <a:schemeClr val="accent6">
                    <a:lumMod val="60000"/>
                    <a:lumOff val="40000"/>
                  </a:schemeClr>
                </a:solidFill>
                <a:effectLst/>
                <a:latin typeface="-apple-system"/>
              </a:rPr>
              <a:t>Data Dependency:</a:t>
            </a:r>
          </a:p>
          <a:p>
            <a:pPr marL="457200" indent="-457200">
              <a:buFont typeface="+mj-lt"/>
              <a:buAutoNum type="arabicPeriod"/>
            </a:pPr>
            <a:r>
              <a:rPr lang="en-IN" sz="2800" b="1" i="0" dirty="0">
                <a:solidFill>
                  <a:schemeClr val="accent6">
                    <a:lumMod val="60000"/>
                    <a:lumOff val="40000"/>
                  </a:schemeClr>
                </a:solidFill>
                <a:effectLst/>
                <a:latin typeface="-apple-system"/>
              </a:rPr>
              <a:t>Explainability and Transparency</a:t>
            </a:r>
            <a:endParaRPr lang="en-IN" sz="2800" b="1" dirty="0">
              <a:solidFill>
                <a:schemeClr val="accent6">
                  <a:lumMod val="60000"/>
                  <a:lumOff val="40000"/>
                </a:schemeClr>
              </a:solidFill>
              <a:effectLst/>
              <a:latin typeface="-apple-system"/>
            </a:endParaRPr>
          </a:p>
          <a:p>
            <a:pPr marL="457200" indent="-457200">
              <a:buFont typeface="+mj-lt"/>
              <a:buAutoNum type="arabicPeriod"/>
            </a:pPr>
            <a:r>
              <a:rPr lang="en-IN" sz="2800" b="1" i="0" dirty="0">
                <a:solidFill>
                  <a:schemeClr val="accent6">
                    <a:lumMod val="60000"/>
                    <a:lumOff val="40000"/>
                  </a:schemeClr>
                </a:solidFill>
                <a:effectLst/>
                <a:latin typeface="-apple-system"/>
              </a:rPr>
              <a:t>Generalization vs. Specialization</a:t>
            </a:r>
          </a:p>
          <a:p>
            <a:pPr marL="457200" indent="-457200">
              <a:buFont typeface="+mj-lt"/>
              <a:buAutoNum type="arabicPeriod"/>
            </a:pPr>
            <a:r>
              <a:rPr lang="en-IN" sz="2800" b="1" i="0" dirty="0">
                <a:solidFill>
                  <a:schemeClr val="accent6">
                    <a:lumMod val="60000"/>
                    <a:lumOff val="40000"/>
                  </a:schemeClr>
                </a:solidFill>
                <a:effectLst/>
                <a:latin typeface="-apple-system"/>
              </a:rPr>
              <a:t>Ethical and Societal Implications</a:t>
            </a:r>
          </a:p>
          <a:p>
            <a:pPr marL="457200" indent="-457200">
              <a:buFont typeface="+mj-lt"/>
              <a:buAutoNum type="arabicPeriod"/>
            </a:pPr>
            <a:r>
              <a:rPr lang="en-IN" sz="2800" b="1" i="0" dirty="0">
                <a:solidFill>
                  <a:schemeClr val="accent6">
                    <a:lumMod val="60000"/>
                    <a:lumOff val="40000"/>
                  </a:schemeClr>
                </a:solidFill>
                <a:effectLst/>
                <a:latin typeface="-apple-system"/>
              </a:rPr>
              <a:t>Reliability and Safety</a:t>
            </a:r>
            <a:endParaRPr lang="en-IN" sz="2800" b="1" dirty="0">
              <a:solidFill>
                <a:schemeClr val="accent6">
                  <a:lumMod val="60000"/>
                  <a:lumOff val="40000"/>
                </a:schemeClr>
              </a:solidFill>
              <a:effectLst/>
              <a:latin typeface="-apple-system"/>
            </a:endParaRPr>
          </a:p>
          <a:p>
            <a:pPr marL="457200" indent="-457200">
              <a:buFont typeface="+mj-lt"/>
              <a:buAutoNum type="arabicPeriod"/>
            </a:pPr>
            <a:r>
              <a:rPr lang="en-IN" sz="2800" b="1" i="0" dirty="0">
                <a:solidFill>
                  <a:schemeClr val="accent6">
                    <a:lumMod val="60000"/>
                    <a:lumOff val="40000"/>
                  </a:schemeClr>
                </a:solidFill>
                <a:effectLst/>
                <a:latin typeface="-apple-system"/>
              </a:rPr>
              <a:t>Human and AI Interaction:</a:t>
            </a:r>
          </a:p>
          <a:p>
            <a:pPr marL="457200" indent="-457200">
              <a:buFont typeface="+mj-lt"/>
              <a:buAutoNum type="arabicPeriod"/>
            </a:pPr>
            <a:r>
              <a:rPr lang="en-US" sz="2800" b="1" i="0" dirty="0">
                <a:solidFill>
                  <a:schemeClr val="accent6">
                    <a:lumMod val="60000"/>
                    <a:lumOff val="40000"/>
                  </a:schemeClr>
                </a:solidFill>
                <a:effectLst/>
                <a:latin typeface="-apple-system"/>
              </a:rPr>
              <a:t>The Barrier of Common Sense</a:t>
            </a:r>
            <a:endParaRPr lang="en-IN" sz="2800" b="1" i="0" dirty="0">
              <a:solidFill>
                <a:schemeClr val="accent6">
                  <a:lumMod val="60000"/>
                  <a:lumOff val="40000"/>
                </a:schemeClr>
              </a:solidFill>
              <a:effectLst/>
              <a:latin typeface="-apple-system"/>
            </a:endParaRPr>
          </a:p>
          <a:p>
            <a:pPr marL="0" indent="0">
              <a:buNone/>
            </a:pPr>
            <a:endParaRPr lang="en-IN" dirty="0"/>
          </a:p>
        </p:txBody>
      </p:sp>
      <p:pic>
        <p:nvPicPr>
          <p:cNvPr id="6" name="Content Placeholder 5">
            <a:extLst>
              <a:ext uri="{FF2B5EF4-FFF2-40B4-BE49-F238E27FC236}">
                <a16:creationId xmlns:a16="http://schemas.microsoft.com/office/drawing/2014/main" id="{432AEB6E-44F7-6D7A-7EDC-1D68243844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07289" y="885540"/>
            <a:ext cx="5064018" cy="3041779"/>
          </a:xfrm>
        </p:spPr>
      </p:pic>
    </p:spTree>
    <p:extLst>
      <p:ext uri="{BB962C8B-B14F-4D97-AF65-F5344CB8AC3E}">
        <p14:creationId xmlns:p14="http://schemas.microsoft.com/office/powerpoint/2010/main" val="296206488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6D09-E656-BADB-3D4F-500B6488A251}"/>
              </a:ext>
            </a:extLst>
          </p:cNvPr>
          <p:cNvSpPr>
            <a:spLocks noGrp="1"/>
          </p:cNvSpPr>
          <p:nvPr>
            <p:ph type="title"/>
          </p:nvPr>
        </p:nvSpPr>
        <p:spPr>
          <a:xfrm>
            <a:off x="0" y="0"/>
            <a:ext cx="5106004" cy="650033"/>
          </a:xfrm>
        </p:spPr>
        <p:txBody>
          <a:bodyPr/>
          <a:lstStyle/>
          <a:p>
            <a:pPr marL="457200" indent="-457200">
              <a:buClr>
                <a:srgbClr val="002060"/>
              </a:buClr>
              <a:buFont typeface="Wingdings" panose="05000000000000000000" pitchFamily="2" charset="2"/>
              <a:buChar char="v"/>
            </a:pPr>
            <a:r>
              <a:rPr lang="en-IN" dirty="0"/>
              <a:t>Future outlook</a:t>
            </a:r>
          </a:p>
        </p:txBody>
      </p:sp>
      <p:pic>
        <p:nvPicPr>
          <p:cNvPr id="6" name="Content Placeholder 5">
            <a:extLst>
              <a:ext uri="{FF2B5EF4-FFF2-40B4-BE49-F238E27FC236}">
                <a16:creationId xmlns:a16="http://schemas.microsoft.com/office/drawing/2014/main" id="{F2639107-175E-2E0C-0154-9194C24C20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808652"/>
            <a:ext cx="5928049" cy="3315478"/>
          </a:xfrm>
        </p:spPr>
      </p:pic>
      <p:sp>
        <p:nvSpPr>
          <p:cNvPr id="4" name="Content Placeholder 3">
            <a:extLst>
              <a:ext uri="{FF2B5EF4-FFF2-40B4-BE49-F238E27FC236}">
                <a16:creationId xmlns:a16="http://schemas.microsoft.com/office/drawing/2014/main" id="{AF20A189-4D03-B8CB-7404-FD0F0A621878}"/>
              </a:ext>
            </a:extLst>
          </p:cNvPr>
          <p:cNvSpPr>
            <a:spLocks noGrp="1"/>
          </p:cNvSpPr>
          <p:nvPr>
            <p:ph sz="half" idx="2"/>
          </p:nvPr>
        </p:nvSpPr>
        <p:spPr>
          <a:xfrm>
            <a:off x="167951" y="650033"/>
            <a:ext cx="6624735" cy="6207967"/>
          </a:xfrm>
        </p:spPr>
        <p:txBody>
          <a:bodyPr/>
          <a:lstStyle/>
          <a:p>
            <a:pPr>
              <a:buClr>
                <a:srgbClr val="FFFF00"/>
              </a:buClr>
              <a:buFont typeface="Wingdings" panose="05000000000000000000" pitchFamily="2" charset="2"/>
              <a:buChar char="Ø"/>
            </a:pPr>
            <a:r>
              <a:rPr lang="en-IN" dirty="0">
                <a:solidFill>
                  <a:srgbClr val="FF0000"/>
                </a:solidFill>
              </a:rPr>
              <a:t>How will AI Impact The Future</a:t>
            </a:r>
            <a:r>
              <a:rPr lang="en-IN" dirty="0"/>
              <a:t>.</a:t>
            </a:r>
          </a:p>
          <a:p>
            <a:pPr marL="0" indent="0">
              <a:buClr>
                <a:srgbClr val="FFFF00"/>
              </a:buClr>
              <a:buNone/>
            </a:pPr>
            <a:r>
              <a:rPr lang="en-IN" dirty="0">
                <a:solidFill>
                  <a:schemeClr val="accent6">
                    <a:lumMod val="60000"/>
                    <a:lumOff val="40000"/>
                  </a:schemeClr>
                </a:solidFill>
              </a:rPr>
              <a:t>Speed of life</a:t>
            </a:r>
          </a:p>
          <a:p>
            <a:pPr marL="0" indent="0">
              <a:buClr>
                <a:srgbClr val="FFFF00"/>
              </a:buClr>
              <a:buNone/>
            </a:pPr>
            <a:r>
              <a:rPr lang="en-IN" dirty="0">
                <a:solidFill>
                  <a:schemeClr val="accent6">
                    <a:lumMod val="60000"/>
                    <a:lumOff val="40000"/>
                  </a:schemeClr>
                </a:solidFill>
              </a:rPr>
              <a:t>End of </a:t>
            </a:r>
            <a:r>
              <a:rPr lang="en-IN" dirty="0" err="1">
                <a:solidFill>
                  <a:schemeClr val="accent6">
                    <a:lumMod val="60000"/>
                    <a:lumOff val="40000"/>
                  </a:schemeClr>
                </a:solidFill>
              </a:rPr>
              <a:t>privece</a:t>
            </a:r>
            <a:endParaRPr lang="en-IN" dirty="0">
              <a:solidFill>
                <a:schemeClr val="accent6">
                  <a:lumMod val="60000"/>
                  <a:lumOff val="40000"/>
                </a:schemeClr>
              </a:solidFill>
            </a:endParaRPr>
          </a:p>
          <a:p>
            <a:pPr marL="0" indent="0">
              <a:buClr>
                <a:srgbClr val="FFFF00"/>
              </a:buClr>
              <a:buNone/>
            </a:pPr>
            <a:r>
              <a:rPr lang="en-IN" dirty="0">
                <a:solidFill>
                  <a:schemeClr val="accent6">
                    <a:lumMod val="60000"/>
                    <a:lumOff val="40000"/>
                  </a:schemeClr>
                </a:solidFill>
              </a:rPr>
              <a:t>Thicket of AI look</a:t>
            </a:r>
          </a:p>
          <a:p>
            <a:pPr marL="0" indent="0">
              <a:buClr>
                <a:srgbClr val="FFFF00"/>
              </a:buClr>
              <a:buNone/>
            </a:pPr>
            <a:r>
              <a:rPr lang="en-IN" dirty="0">
                <a:solidFill>
                  <a:schemeClr val="accent6">
                    <a:lumMod val="60000"/>
                    <a:lumOff val="40000"/>
                  </a:schemeClr>
                </a:solidFill>
              </a:rPr>
              <a:t>Human AI teaming</a:t>
            </a:r>
          </a:p>
          <a:p>
            <a:pPr marL="0" indent="0">
              <a:buClr>
                <a:srgbClr val="FFFF00"/>
              </a:buClr>
              <a:buNone/>
            </a:pPr>
            <a:r>
              <a:rPr lang="en-IN" dirty="0"/>
              <a:t> </a:t>
            </a:r>
          </a:p>
          <a:p>
            <a:pPr>
              <a:buClr>
                <a:srgbClr val="FFFF00"/>
              </a:buClr>
              <a:buFont typeface="Wingdings" panose="05000000000000000000" pitchFamily="2" charset="2"/>
              <a:buChar char="Ø"/>
            </a:pPr>
            <a:r>
              <a:rPr lang="en-US" b="1" i="0" dirty="0">
                <a:solidFill>
                  <a:srgbClr val="FF0000"/>
                </a:solidFill>
                <a:effectLst/>
                <a:latin typeface="Arial" panose="020B0604020202020204" pitchFamily="34" charset="0"/>
              </a:rPr>
              <a:t>Which industries will AI have a big impact on?</a:t>
            </a:r>
          </a:p>
          <a:p>
            <a:pPr marL="457200" indent="-457200">
              <a:buClr>
                <a:schemeClr val="accent6">
                  <a:lumMod val="60000"/>
                  <a:lumOff val="40000"/>
                </a:schemeClr>
              </a:buClr>
              <a:buFont typeface="+mj-lt"/>
              <a:buAutoNum type="arabicPeriod"/>
            </a:pPr>
            <a:r>
              <a:rPr lang="en-US" b="1" dirty="0">
                <a:solidFill>
                  <a:schemeClr val="accent6">
                    <a:lumMod val="60000"/>
                    <a:lumOff val="40000"/>
                  </a:schemeClr>
                </a:solidFill>
                <a:effectLst/>
                <a:latin typeface="Arial" panose="020B0604020202020204" pitchFamily="34" charset="0"/>
              </a:rPr>
              <a:t>Education </a:t>
            </a:r>
          </a:p>
          <a:p>
            <a:pPr marL="457200" indent="-457200">
              <a:buClr>
                <a:schemeClr val="accent6">
                  <a:lumMod val="60000"/>
                  <a:lumOff val="40000"/>
                </a:schemeClr>
              </a:buClr>
              <a:buFont typeface="+mj-lt"/>
              <a:buAutoNum type="arabicPeriod"/>
            </a:pPr>
            <a:r>
              <a:rPr lang="en-US" b="1" i="0" dirty="0">
                <a:solidFill>
                  <a:schemeClr val="accent6">
                    <a:lumMod val="60000"/>
                    <a:lumOff val="40000"/>
                  </a:schemeClr>
                </a:solidFill>
                <a:effectLst/>
                <a:latin typeface="Arial" panose="020B0604020202020204" pitchFamily="34" charset="0"/>
              </a:rPr>
              <a:t>Health and Care</a:t>
            </a:r>
          </a:p>
          <a:p>
            <a:pPr marL="457200" indent="-457200">
              <a:buClr>
                <a:schemeClr val="accent6">
                  <a:lumMod val="60000"/>
                  <a:lumOff val="40000"/>
                </a:schemeClr>
              </a:buClr>
              <a:buFont typeface="+mj-lt"/>
              <a:buAutoNum type="arabicPeriod"/>
            </a:pPr>
            <a:r>
              <a:rPr lang="en-US" b="1" dirty="0" err="1">
                <a:solidFill>
                  <a:schemeClr val="accent6">
                    <a:lumMod val="60000"/>
                    <a:lumOff val="40000"/>
                  </a:schemeClr>
                </a:solidFill>
                <a:effectLst/>
                <a:latin typeface="Arial" panose="020B0604020202020204" pitchFamily="34" charset="0"/>
              </a:rPr>
              <a:t>Fineces</a:t>
            </a:r>
            <a:endParaRPr lang="en-US" b="1" dirty="0">
              <a:solidFill>
                <a:schemeClr val="accent6">
                  <a:lumMod val="60000"/>
                  <a:lumOff val="40000"/>
                </a:schemeClr>
              </a:solidFill>
              <a:effectLst/>
              <a:latin typeface="Arial" panose="020B0604020202020204" pitchFamily="34" charset="0"/>
            </a:endParaRPr>
          </a:p>
          <a:p>
            <a:pPr marL="457200" indent="-457200">
              <a:buClr>
                <a:schemeClr val="accent6">
                  <a:lumMod val="60000"/>
                  <a:lumOff val="40000"/>
                </a:schemeClr>
              </a:buClr>
              <a:buFont typeface="+mj-lt"/>
              <a:buAutoNum type="arabicPeriod"/>
            </a:pPr>
            <a:r>
              <a:rPr lang="en-US" b="1" dirty="0">
                <a:solidFill>
                  <a:schemeClr val="accent6">
                    <a:lumMod val="60000"/>
                    <a:lumOff val="40000"/>
                  </a:schemeClr>
                </a:solidFill>
                <a:effectLst/>
                <a:latin typeface="Arial" panose="020B0604020202020204" pitchFamily="34" charset="0"/>
              </a:rPr>
              <a:t>Law</a:t>
            </a:r>
          </a:p>
          <a:p>
            <a:pPr marL="457200" indent="-457200">
              <a:buClr>
                <a:schemeClr val="accent6">
                  <a:lumMod val="60000"/>
                  <a:lumOff val="40000"/>
                </a:schemeClr>
              </a:buClr>
              <a:buFont typeface="+mj-lt"/>
              <a:buAutoNum type="arabicPeriod"/>
            </a:pPr>
            <a:r>
              <a:rPr lang="en-US" b="1" i="0" dirty="0" err="1">
                <a:solidFill>
                  <a:schemeClr val="accent6">
                    <a:lumMod val="60000"/>
                    <a:lumOff val="40000"/>
                  </a:schemeClr>
                </a:solidFill>
                <a:effectLst/>
                <a:latin typeface="Arial" panose="020B0604020202020204" pitchFamily="34" charset="0"/>
              </a:rPr>
              <a:t>Tr</a:t>
            </a:r>
            <a:r>
              <a:rPr lang="en-US" b="1" dirty="0" err="1">
                <a:solidFill>
                  <a:schemeClr val="accent6">
                    <a:lumMod val="60000"/>
                    <a:lumOff val="40000"/>
                  </a:schemeClr>
                </a:solidFill>
                <a:effectLst/>
                <a:latin typeface="Arial" panose="020B0604020202020204" pitchFamily="34" charset="0"/>
              </a:rPr>
              <a:t>osporatation</a:t>
            </a:r>
            <a:r>
              <a:rPr lang="en-US" b="1" dirty="0">
                <a:solidFill>
                  <a:schemeClr val="accent6">
                    <a:lumMod val="60000"/>
                    <a:lumOff val="40000"/>
                  </a:schemeClr>
                </a:solidFill>
                <a:effectLst/>
                <a:latin typeface="Arial" panose="020B0604020202020204" pitchFamily="34" charset="0"/>
              </a:rPr>
              <a:t> </a:t>
            </a:r>
            <a:endParaRPr lang="en-US" b="1" i="0" dirty="0">
              <a:solidFill>
                <a:schemeClr val="accent6">
                  <a:lumMod val="60000"/>
                  <a:lumOff val="40000"/>
                </a:schemeClr>
              </a:solidFill>
              <a:effectLst/>
              <a:latin typeface="Arial" panose="020B0604020202020204" pitchFamily="34" charset="0"/>
            </a:endParaRPr>
          </a:p>
          <a:p>
            <a:pPr marL="0" indent="0">
              <a:buClr>
                <a:srgbClr val="FFFF00"/>
              </a:buClr>
              <a:buNone/>
            </a:pPr>
            <a:endParaRPr lang="en-IN" dirty="0"/>
          </a:p>
        </p:txBody>
      </p:sp>
    </p:spTree>
    <p:extLst>
      <p:ext uri="{BB962C8B-B14F-4D97-AF65-F5344CB8AC3E}">
        <p14:creationId xmlns:p14="http://schemas.microsoft.com/office/powerpoint/2010/main" val="26442620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81ED-BC18-57E9-3FD3-8BACE61D358B}"/>
              </a:ext>
            </a:extLst>
          </p:cNvPr>
          <p:cNvSpPr>
            <a:spLocks noGrp="1"/>
          </p:cNvSpPr>
          <p:nvPr>
            <p:ph type="title"/>
          </p:nvPr>
        </p:nvSpPr>
        <p:spPr>
          <a:xfrm>
            <a:off x="0" y="68426"/>
            <a:ext cx="4684572" cy="734008"/>
          </a:xfrm>
        </p:spPr>
        <p:txBody>
          <a:bodyPr/>
          <a:lstStyle/>
          <a:p>
            <a:pPr marL="571500" indent="-571500">
              <a:buClr>
                <a:srgbClr val="002060"/>
              </a:buClr>
              <a:buFont typeface="Wingdings" panose="05000000000000000000" pitchFamily="2" charset="2"/>
              <a:buChar char="v"/>
            </a:pPr>
            <a:r>
              <a:rPr lang="en-IN" dirty="0"/>
              <a:t>Case studies</a:t>
            </a:r>
          </a:p>
        </p:txBody>
      </p:sp>
      <p:pic>
        <p:nvPicPr>
          <p:cNvPr id="6" name="Content Placeholder 5">
            <a:extLst>
              <a:ext uri="{FF2B5EF4-FFF2-40B4-BE49-F238E27FC236}">
                <a16:creationId xmlns:a16="http://schemas.microsoft.com/office/drawing/2014/main" id="{7FE57B11-1AAC-C379-15DE-7F6EE3706A1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86600" y="68426"/>
            <a:ext cx="5105400" cy="2552700"/>
          </a:xfrm>
        </p:spPr>
      </p:pic>
      <p:sp>
        <p:nvSpPr>
          <p:cNvPr id="4" name="Content Placeholder 3">
            <a:extLst>
              <a:ext uri="{FF2B5EF4-FFF2-40B4-BE49-F238E27FC236}">
                <a16:creationId xmlns:a16="http://schemas.microsoft.com/office/drawing/2014/main" id="{48A3E06A-8532-1FD5-5A06-8464B4DACBDF}"/>
              </a:ext>
            </a:extLst>
          </p:cNvPr>
          <p:cNvSpPr>
            <a:spLocks noGrp="1"/>
          </p:cNvSpPr>
          <p:nvPr>
            <p:ph sz="half" idx="2"/>
          </p:nvPr>
        </p:nvSpPr>
        <p:spPr>
          <a:xfrm>
            <a:off x="267126" y="1577559"/>
            <a:ext cx="6413592" cy="5212015"/>
          </a:xfrm>
        </p:spPr>
        <p:txBody>
          <a:bodyPr>
            <a:normAutofit fontScale="62500" lnSpcReduction="20000"/>
          </a:bodyPr>
          <a:lstStyle/>
          <a:p>
            <a:pPr>
              <a:buClr>
                <a:srgbClr val="FFFF00"/>
              </a:buClr>
              <a:buFont typeface="Wingdings" panose="05000000000000000000" pitchFamily="2" charset="2"/>
              <a:buChar char="Ø"/>
            </a:pPr>
            <a:r>
              <a:rPr lang="en-US" b="0" dirty="0">
                <a:solidFill>
                  <a:srgbClr val="FF0000"/>
                </a:solidFill>
                <a:effectLst/>
              </a:rPr>
              <a:t>Here are some case studies of AI:</a:t>
            </a:r>
          </a:p>
          <a:p>
            <a:pPr>
              <a:buFont typeface="Arial" panose="020B0604020202020204" pitchFamily="34" charset="0"/>
              <a:buChar char="•"/>
            </a:pPr>
            <a:r>
              <a:rPr lang="en-US" dirty="0">
                <a:solidFill>
                  <a:schemeClr val="accent6">
                    <a:lumMod val="60000"/>
                    <a:lumOff val="40000"/>
                  </a:schemeClr>
                </a:solidFill>
                <a:effectLst/>
              </a:rPr>
              <a:t>Netflix: Uses AI to analyze viewing patterns and preferences to recommend shows and movies. Netflix also uses AI to decide which shows to produce.</a:t>
            </a:r>
          </a:p>
          <a:p>
            <a:pPr>
              <a:buFont typeface="Arial" panose="020B0604020202020204" pitchFamily="34" charset="0"/>
              <a:buChar char="•"/>
            </a:pPr>
            <a:r>
              <a:rPr lang="en-US" dirty="0">
                <a:solidFill>
                  <a:schemeClr val="accent6">
                    <a:lumMod val="60000"/>
                    <a:lumOff val="40000"/>
                  </a:schemeClr>
                </a:solidFill>
                <a:effectLst/>
              </a:rPr>
              <a:t>Google Maps and Waze: Use AI to analyze real-time traffic data and provide the fastest routes.</a:t>
            </a:r>
          </a:p>
          <a:p>
            <a:pPr>
              <a:buFont typeface="Arial" panose="020B0604020202020204" pitchFamily="34" charset="0"/>
              <a:buChar char="•"/>
            </a:pPr>
            <a:r>
              <a:rPr lang="en-US" dirty="0">
                <a:solidFill>
                  <a:schemeClr val="accent6">
                    <a:lumMod val="60000"/>
                    <a:lumOff val="40000"/>
                  </a:schemeClr>
                </a:solidFill>
                <a:effectLst/>
              </a:rPr>
              <a:t>Email filtering: Uses AI to filter out spam emails, categorize incoming emails, and suggest quick replies in some email platforms.</a:t>
            </a:r>
          </a:p>
          <a:p>
            <a:pPr>
              <a:buFont typeface="Arial" panose="020B0604020202020204" pitchFamily="34" charset="0"/>
              <a:buChar char="•"/>
            </a:pPr>
            <a:r>
              <a:rPr lang="en-US" dirty="0">
                <a:solidFill>
                  <a:schemeClr val="accent6">
                    <a:lumMod val="60000"/>
                    <a:lumOff val="40000"/>
                  </a:schemeClr>
                </a:solidFill>
                <a:effectLst/>
              </a:rPr>
              <a:t>Healthcare: Uses AI to optimize supply chains for platelets to reduce costs.</a:t>
            </a:r>
          </a:p>
          <a:p>
            <a:pPr>
              <a:buFont typeface="Arial" panose="020B0604020202020204" pitchFamily="34" charset="0"/>
              <a:buChar char="•"/>
            </a:pPr>
            <a:r>
              <a:rPr lang="en-US" dirty="0">
                <a:solidFill>
                  <a:schemeClr val="accent6">
                    <a:lumMod val="60000"/>
                    <a:lumOff val="40000"/>
                  </a:schemeClr>
                </a:solidFill>
                <a:effectLst/>
              </a:rPr>
              <a:t>Finance: Uses AI and machine learning for tax automation.</a:t>
            </a:r>
          </a:p>
          <a:p>
            <a:pPr>
              <a:buFont typeface="Arial" panose="020B0604020202020204" pitchFamily="34" charset="0"/>
              <a:buChar char="•"/>
            </a:pPr>
            <a:r>
              <a:rPr lang="en-US" dirty="0">
                <a:solidFill>
                  <a:schemeClr val="accent6">
                    <a:lumMod val="60000"/>
                    <a:lumOff val="40000"/>
                  </a:schemeClr>
                </a:solidFill>
                <a:effectLst/>
              </a:rPr>
              <a:t>Telecoms: Uses AI for predictive maintenance for network infrastructure providers.</a:t>
            </a:r>
          </a:p>
          <a:p>
            <a:pPr>
              <a:buFont typeface="Arial" panose="020B0604020202020204" pitchFamily="34" charset="0"/>
              <a:buChar char="•"/>
            </a:pPr>
            <a:r>
              <a:rPr lang="en-US" dirty="0">
                <a:solidFill>
                  <a:schemeClr val="accent6">
                    <a:lumMod val="60000"/>
                    <a:lumOff val="40000"/>
                  </a:schemeClr>
                </a:solidFill>
                <a:effectLst/>
              </a:rPr>
              <a:t>Big Hollywood production companies: Use AI to edit movie trailers and produce pop songs. They also use facial recognition technologies to detect audiences' reactions during test screenings.</a:t>
            </a:r>
          </a:p>
          <a:p>
            <a:pPr>
              <a:buFont typeface="Arial" panose="020B0604020202020204" pitchFamily="34" charset="0"/>
              <a:buChar char="•"/>
            </a:pPr>
            <a:r>
              <a:rPr lang="en-US" dirty="0">
                <a:solidFill>
                  <a:schemeClr val="accent6">
                    <a:lumMod val="60000"/>
                    <a:lumOff val="40000"/>
                  </a:schemeClr>
                </a:solidFill>
                <a:effectLst/>
              </a:rPr>
              <a:t>Microsoft's Project </a:t>
            </a:r>
            <a:r>
              <a:rPr lang="en-US" dirty="0" err="1">
                <a:solidFill>
                  <a:schemeClr val="accent6">
                    <a:lumMod val="60000"/>
                    <a:lumOff val="40000"/>
                  </a:schemeClr>
                </a:solidFill>
                <a:effectLst/>
              </a:rPr>
              <a:t>InnerEye</a:t>
            </a:r>
            <a:r>
              <a:rPr lang="en-US" dirty="0">
                <a:solidFill>
                  <a:schemeClr val="accent6">
                    <a:lumMod val="60000"/>
                    <a:lumOff val="40000"/>
                  </a:schemeClr>
                </a:solidFill>
                <a:effectLst/>
              </a:rPr>
              <a:t>: Uses machine learning to automatically delineate tumors and healthy anatomy in 3D radiological images.</a:t>
            </a:r>
          </a:p>
          <a:p>
            <a:pPr algn="ctr" fontAlgn="ctr">
              <a:buFont typeface="Arial" panose="020B0604020202020204" pitchFamily="34" charset="0"/>
              <a:buChar char="•"/>
            </a:pPr>
            <a:r>
              <a:rPr lang="en-US" b="0" i="0" dirty="0">
                <a:solidFill>
                  <a:schemeClr val="accent6">
                    <a:lumMod val="60000"/>
                    <a:lumOff val="40000"/>
                  </a:schemeClr>
                </a:solidFill>
                <a:effectLst/>
                <a:latin typeface="Google Sans"/>
              </a:rPr>
              <a:t>Siemens: Uses smart boxes to bring older motors and transmissions into the digital age</a:t>
            </a:r>
            <a:r>
              <a:rPr lang="en-US" b="0" i="0" dirty="0">
                <a:solidFill>
                  <a:srgbClr val="FFEDE7"/>
                </a:solidFill>
                <a:effectLst/>
                <a:latin typeface="Google Sans"/>
              </a:rPr>
              <a:t>. </a:t>
            </a:r>
            <a:endParaRPr lang="en-US" b="0" i="0" dirty="0">
              <a:solidFill>
                <a:srgbClr val="8AB4F8"/>
              </a:solidFill>
              <a:effectLst/>
              <a:latin typeface="Google Sans"/>
            </a:endParaRPr>
          </a:p>
          <a:p>
            <a:br>
              <a:rPr lang="en-US" b="0" i="0" dirty="0">
                <a:solidFill>
                  <a:srgbClr val="FFEDE7"/>
                </a:solidFill>
                <a:effectLst/>
                <a:latin typeface="Google Sans"/>
              </a:rPr>
            </a:br>
            <a:endParaRPr lang="en-IN" dirty="0"/>
          </a:p>
        </p:txBody>
      </p:sp>
    </p:spTree>
    <p:extLst>
      <p:ext uri="{BB962C8B-B14F-4D97-AF65-F5344CB8AC3E}">
        <p14:creationId xmlns:p14="http://schemas.microsoft.com/office/powerpoint/2010/main" val="348206798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04EA-1A5A-20BB-BC4E-822614135E26}"/>
              </a:ext>
            </a:extLst>
          </p:cNvPr>
          <p:cNvSpPr>
            <a:spLocks noGrp="1"/>
          </p:cNvSpPr>
          <p:nvPr>
            <p:ph type="title"/>
          </p:nvPr>
        </p:nvSpPr>
        <p:spPr>
          <a:xfrm>
            <a:off x="0" y="171758"/>
            <a:ext cx="6671992" cy="457199"/>
          </a:xfrm>
        </p:spPr>
        <p:txBody>
          <a:bodyPr>
            <a:normAutofit fontScale="90000"/>
          </a:bodyPr>
          <a:lstStyle/>
          <a:p>
            <a:pPr marL="514350" indent="-514350">
              <a:buClr>
                <a:srgbClr val="002060"/>
              </a:buClr>
              <a:buFont typeface="Wingdings" panose="05000000000000000000" pitchFamily="2" charset="2"/>
              <a:buChar char="v"/>
            </a:pPr>
            <a:r>
              <a:rPr lang="en-IN" dirty="0"/>
              <a:t>Ethical consideration</a:t>
            </a:r>
          </a:p>
        </p:txBody>
      </p:sp>
      <p:pic>
        <p:nvPicPr>
          <p:cNvPr id="6" name="Content Placeholder 5">
            <a:extLst>
              <a:ext uri="{FF2B5EF4-FFF2-40B4-BE49-F238E27FC236}">
                <a16:creationId xmlns:a16="http://schemas.microsoft.com/office/drawing/2014/main" id="{38127564-1CDE-B487-6F08-A98CA393F6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89845" y="171758"/>
            <a:ext cx="4627983" cy="2506128"/>
          </a:xfrm>
        </p:spPr>
      </p:pic>
      <p:sp>
        <p:nvSpPr>
          <p:cNvPr id="4" name="Content Placeholder 3">
            <a:extLst>
              <a:ext uri="{FF2B5EF4-FFF2-40B4-BE49-F238E27FC236}">
                <a16:creationId xmlns:a16="http://schemas.microsoft.com/office/drawing/2014/main" id="{EF2C984B-1795-C01C-9902-C33655CD2C1C}"/>
              </a:ext>
            </a:extLst>
          </p:cNvPr>
          <p:cNvSpPr>
            <a:spLocks noGrp="1"/>
          </p:cNvSpPr>
          <p:nvPr>
            <p:ph sz="half" idx="2"/>
          </p:nvPr>
        </p:nvSpPr>
        <p:spPr>
          <a:xfrm>
            <a:off x="603027" y="906442"/>
            <a:ext cx="5094154" cy="5951558"/>
          </a:xfrm>
        </p:spPr>
        <p:txBody>
          <a:bodyPr>
            <a:normAutofit/>
          </a:bodyPr>
          <a:lstStyle/>
          <a:p>
            <a:pPr>
              <a:buClr>
                <a:srgbClr val="FFFF00"/>
              </a:buClr>
              <a:buFont typeface="Wingdings" panose="05000000000000000000" pitchFamily="2" charset="2"/>
              <a:buChar char="Ø"/>
            </a:pPr>
            <a:r>
              <a:rPr lang="en-US" b="0" i="0" u="none" strike="noStrike" dirty="0">
                <a:solidFill>
                  <a:srgbClr val="FF0000"/>
                </a:solidFill>
                <a:effectLst/>
                <a:latin typeface="Oswald" panose="020F0502020204030204" pitchFamily="2" charset="0"/>
              </a:rPr>
              <a:t>Top 10 Ethical Considerations </a:t>
            </a:r>
            <a:r>
              <a:rPr lang="en-US" b="0" dirty="0">
                <a:solidFill>
                  <a:srgbClr val="FF0000"/>
                </a:solidFill>
                <a:effectLst/>
                <a:latin typeface="Oswald" panose="020F0502020204030204" pitchFamily="2" charset="0"/>
              </a:rPr>
              <a:t>of </a:t>
            </a:r>
            <a:r>
              <a:rPr lang="en-US" b="0" i="0" u="none" strike="noStrike" dirty="0">
                <a:solidFill>
                  <a:srgbClr val="FF0000"/>
                </a:solidFill>
                <a:effectLst/>
                <a:latin typeface="Oswald" panose="020F0502020204030204" pitchFamily="2" charset="0"/>
              </a:rPr>
              <a:t>AI </a:t>
            </a:r>
            <a:br>
              <a:rPr lang="en-US" b="0" i="0" u="none" strike="noStrike" dirty="0">
                <a:solidFill>
                  <a:srgbClr val="FF0000"/>
                </a:solidFill>
                <a:effectLst/>
                <a:latin typeface="Oswald" panose="020F0502020204030204" pitchFamily="2" charset="0"/>
              </a:rPr>
            </a:br>
            <a:endParaRPr lang="en-US" b="0" i="0" u="none" strike="noStrike" dirty="0">
              <a:solidFill>
                <a:srgbClr val="FF0000"/>
              </a:solidFill>
              <a:effectLst/>
              <a:latin typeface="Oswald" panose="020F0502020204030204" pitchFamily="2" charset="0"/>
            </a:endParaRPr>
          </a:p>
          <a:p>
            <a:r>
              <a:rPr lang="en-US" dirty="0">
                <a:solidFill>
                  <a:schemeClr val="accent6">
                    <a:lumMod val="40000"/>
                    <a:lumOff val="60000"/>
                  </a:schemeClr>
                </a:solidFill>
                <a:effectLst/>
                <a:latin typeface="Oswald" panose="020F0502020204030204" pitchFamily="2" charset="0"/>
              </a:rPr>
              <a:t>Fairness and bias</a:t>
            </a:r>
          </a:p>
          <a:p>
            <a:r>
              <a:rPr lang="en-US" dirty="0" err="1">
                <a:solidFill>
                  <a:schemeClr val="accent6">
                    <a:lumMod val="40000"/>
                    <a:lumOff val="60000"/>
                  </a:schemeClr>
                </a:solidFill>
                <a:effectLst/>
                <a:latin typeface="Oswald" panose="020F0502020204030204" pitchFamily="2" charset="0"/>
              </a:rPr>
              <a:t>Trasparncy</a:t>
            </a:r>
            <a:endParaRPr lang="en-US" dirty="0">
              <a:solidFill>
                <a:schemeClr val="accent6">
                  <a:lumMod val="40000"/>
                  <a:lumOff val="60000"/>
                </a:schemeClr>
              </a:solidFill>
              <a:effectLst/>
              <a:latin typeface="Oswald" panose="020F0502020204030204" pitchFamily="2" charset="0"/>
            </a:endParaRPr>
          </a:p>
          <a:p>
            <a:r>
              <a:rPr lang="en-US" dirty="0">
                <a:solidFill>
                  <a:schemeClr val="accent6">
                    <a:lumMod val="40000"/>
                    <a:lumOff val="60000"/>
                  </a:schemeClr>
                </a:solidFill>
                <a:effectLst/>
                <a:latin typeface="Oswald" panose="020F0502020204030204" pitchFamily="2" charset="0"/>
              </a:rPr>
              <a:t>Privacy</a:t>
            </a:r>
          </a:p>
          <a:p>
            <a:r>
              <a:rPr lang="en-US" dirty="0">
                <a:solidFill>
                  <a:schemeClr val="accent6">
                    <a:lumMod val="40000"/>
                    <a:lumOff val="60000"/>
                  </a:schemeClr>
                </a:solidFill>
                <a:effectLst/>
                <a:latin typeface="Oswald" panose="020F0502020204030204" pitchFamily="2" charset="0"/>
              </a:rPr>
              <a:t>Safety</a:t>
            </a:r>
          </a:p>
          <a:p>
            <a:r>
              <a:rPr lang="en-US" dirty="0">
                <a:solidFill>
                  <a:schemeClr val="accent6">
                    <a:lumMod val="40000"/>
                    <a:lumOff val="60000"/>
                  </a:schemeClr>
                </a:solidFill>
                <a:effectLst/>
                <a:latin typeface="Oswald" panose="020F0502020204030204" pitchFamily="2" charset="0"/>
              </a:rPr>
              <a:t>Explainability</a:t>
            </a:r>
          </a:p>
          <a:p>
            <a:r>
              <a:rPr lang="en-US" dirty="0">
                <a:solidFill>
                  <a:schemeClr val="accent6">
                    <a:lumMod val="40000"/>
                    <a:lumOff val="60000"/>
                  </a:schemeClr>
                </a:solidFill>
                <a:effectLst/>
                <a:latin typeface="Oswald" panose="020F0502020204030204" pitchFamily="2" charset="0"/>
              </a:rPr>
              <a:t>Human oversight</a:t>
            </a:r>
          </a:p>
          <a:p>
            <a:r>
              <a:rPr lang="en-US" dirty="0">
                <a:solidFill>
                  <a:schemeClr val="accent6">
                    <a:lumMod val="40000"/>
                    <a:lumOff val="60000"/>
                  </a:schemeClr>
                </a:solidFill>
                <a:effectLst/>
                <a:latin typeface="Oswald" panose="020F0502020204030204" pitchFamily="2" charset="0"/>
              </a:rPr>
              <a:t>Trustworthiness</a:t>
            </a:r>
          </a:p>
          <a:p>
            <a:r>
              <a:rPr lang="en-US" dirty="0">
                <a:solidFill>
                  <a:schemeClr val="accent6">
                    <a:lumMod val="40000"/>
                    <a:lumOff val="60000"/>
                  </a:schemeClr>
                </a:solidFill>
                <a:effectLst/>
                <a:latin typeface="Oswald" panose="020F0502020204030204" pitchFamily="2" charset="0"/>
              </a:rPr>
              <a:t>Human centered </a:t>
            </a:r>
            <a:r>
              <a:rPr lang="en-US" dirty="0" err="1">
                <a:solidFill>
                  <a:schemeClr val="accent6">
                    <a:lumMod val="40000"/>
                    <a:lumOff val="60000"/>
                  </a:schemeClr>
                </a:solidFill>
                <a:effectLst/>
                <a:latin typeface="Oswald" panose="020F0502020204030204" pitchFamily="2" charset="0"/>
              </a:rPr>
              <a:t>deasing</a:t>
            </a:r>
            <a:endParaRPr lang="en-US" dirty="0">
              <a:solidFill>
                <a:schemeClr val="accent6">
                  <a:lumMod val="40000"/>
                  <a:lumOff val="60000"/>
                </a:schemeClr>
              </a:solidFill>
              <a:effectLst/>
              <a:latin typeface="Oswald" panose="020F0502020204030204" pitchFamily="2" charset="0"/>
            </a:endParaRPr>
          </a:p>
          <a:p>
            <a:r>
              <a:rPr lang="en-US" dirty="0">
                <a:solidFill>
                  <a:schemeClr val="accent6">
                    <a:lumMod val="40000"/>
                    <a:lumOff val="60000"/>
                  </a:schemeClr>
                </a:solidFill>
                <a:effectLst/>
                <a:latin typeface="Oswald" panose="020F0502020204030204" pitchFamily="2" charset="0"/>
              </a:rPr>
              <a:t>Responsibility</a:t>
            </a:r>
          </a:p>
          <a:p>
            <a:r>
              <a:rPr lang="en-US" dirty="0" err="1">
                <a:solidFill>
                  <a:schemeClr val="accent6">
                    <a:lumMod val="40000"/>
                    <a:lumOff val="60000"/>
                  </a:schemeClr>
                </a:solidFill>
                <a:effectLst/>
                <a:latin typeface="Oswald" panose="020F0502020204030204" pitchFamily="2" charset="0"/>
              </a:rPr>
              <a:t>Considerthed</a:t>
            </a:r>
            <a:r>
              <a:rPr lang="en-US" dirty="0">
                <a:solidFill>
                  <a:schemeClr val="accent6">
                    <a:lumMod val="40000"/>
                    <a:lumOff val="60000"/>
                  </a:schemeClr>
                </a:solidFill>
                <a:effectLst/>
                <a:latin typeface="Oswald" panose="020F0502020204030204" pitchFamily="2" charset="0"/>
              </a:rPr>
              <a:t> long term impact of AI</a:t>
            </a:r>
          </a:p>
          <a:p>
            <a:endParaRPr lang="en-US" dirty="0">
              <a:effectLst/>
              <a:latin typeface="Oswald" panose="020F0502020204030204" pitchFamily="2" charset="0"/>
            </a:endParaRPr>
          </a:p>
        </p:txBody>
      </p:sp>
    </p:spTree>
    <p:extLst>
      <p:ext uri="{BB962C8B-B14F-4D97-AF65-F5344CB8AC3E}">
        <p14:creationId xmlns:p14="http://schemas.microsoft.com/office/powerpoint/2010/main" val="419693460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C75C-AD29-81EA-0533-87F1106EFD1B}"/>
              </a:ext>
            </a:extLst>
          </p:cNvPr>
          <p:cNvSpPr>
            <a:spLocks noGrp="1"/>
          </p:cNvSpPr>
          <p:nvPr>
            <p:ph type="title"/>
          </p:nvPr>
        </p:nvSpPr>
        <p:spPr>
          <a:xfrm>
            <a:off x="0" y="0"/>
            <a:ext cx="3863478" cy="575388"/>
          </a:xfrm>
        </p:spPr>
        <p:txBody>
          <a:bodyPr/>
          <a:lstStyle/>
          <a:p>
            <a:pPr marL="457200" indent="-457200">
              <a:buClr>
                <a:srgbClr val="002060"/>
              </a:buClr>
              <a:buFont typeface="Wingdings" panose="05000000000000000000" pitchFamily="2" charset="2"/>
              <a:buChar char="v"/>
            </a:pPr>
            <a:r>
              <a:rPr lang="en-IN" dirty="0"/>
              <a:t>Conclusion </a:t>
            </a:r>
          </a:p>
        </p:txBody>
      </p:sp>
      <p:pic>
        <p:nvPicPr>
          <p:cNvPr id="6" name="Content Placeholder 5">
            <a:extLst>
              <a:ext uri="{FF2B5EF4-FFF2-40B4-BE49-F238E27FC236}">
                <a16:creationId xmlns:a16="http://schemas.microsoft.com/office/drawing/2014/main" id="{1BD7F5F7-90BB-5742-D83A-9EC7E7D1F9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32645" y="77527"/>
            <a:ext cx="5105400" cy="2535044"/>
          </a:xfrm>
        </p:spPr>
      </p:pic>
      <p:sp>
        <p:nvSpPr>
          <p:cNvPr id="4" name="Content Placeholder 3">
            <a:extLst>
              <a:ext uri="{FF2B5EF4-FFF2-40B4-BE49-F238E27FC236}">
                <a16:creationId xmlns:a16="http://schemas.microsoft.com/office/drawing/2014/main" id="{7428F105-56A6-AEDE-55F8-C41829809011}"/>
              </a:ext>
            </a:extLst>
          </p:cNvPr>
          <p:cNvSpPr>
            <a:spLocks noGrp="1"/>
          </p:cNvSpPr>
          <p:nvPr>
            <p:ph sz="half" idx="2"/>
          </p:nvPr>
        </p:nvSpPr>
        <p:spPr>
          <a:xfrm>
            <a:off x="165202" y="1071281"/>
            <a:ext cx="5339859" cy="4555077"/>
          </a:xfrm>
        </p:spPr>
        <p:txBody>
          <a:bodyPr>
            <a:normAutofit/>
          </a:bodyPr>
          <a:lstStyle/>
          <a:p>
            <a:pPr>
              <a:buClr>
                <a:srgbClr val="FFFF00"/>
              </a:buClr>
              <a:buFont typeface="Wingdings" panose="05000000000000000000" pitchFamily="2" charset="2"/>
              <a:buChar char="Ø"/>
            </a:pPr>
            <a:r>
              <a:rPr lang="en-US" sz="2400" b="0" i="0" dirty="0">
                <a:solidFill>
                  <a:schemeClr val="accent6">
                    <a:lumMod val="60000"/>
                    <a:lumOff val="40000"/>
                  </a:schemeClr>
                </a:solidFill>
                <a:effectLst/>
                <a:latin typeface="Google Sans"/>
              </a:rPr>
              <a:t>AI holds the key to unlocking a magnificent future where, driven by data and computers that understand our world, we will all make more informed decisions. These computers of the future will understand not just how to turn on the switches but why the switches need to be turned on.</a:t>
            </a:r>
            <a:endParaRPr lang="en-IN" sz="2400" dirty="0">
              <a:solidFill>
                <a:schemeClr val="accent6">
                  <a:lumMod val="60000"/>
                  <a:lumOff val="40000"/>
                </a:schemeClr>
              </a:solidFill>
            </a:endParaRPr>
          </a:p>
        </p:txBody>
      </p:sp>
    </p:spTree>
    <p:extLst>
      <p:ext uri="{BB962C8B-B14F-4D97-AF65-F5344CB8AC3E}">
        <p14:creationId xmlns:p14="http://schemas.microsoft.com/office/powerpoint/2010/main" val="22288774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154</TotalTime>
  <Words>391</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Bookman Old Style</vt:lpstr>
      <vt:lpstr>Google Sans</vt:lpstr>
      <vt:lpstr>Oswald</vt:lpstr>
      <vt:lpstr>Rockwell</vt:lpstr>
      <vt:lpstr>Wingdings</vt:lpstr>
      <vt:lpstr>Damask</vt:lpstr>
      <vt:lpstr>Application of ai</vt:lpstr>
      <vt:lpstr>Challenges and limitatons </vt:lpstr>
      <vt:lpstr>Future outlook</vt:lpstr>
      <vt:lpstr>Case studies</vt:lpstr>
      <vt:lpstr>Ethical consideration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ai</dc:title>
  <dc:creator>Adarsh Gaikwad</dc:creator>
  <cp:lastModifiedBy>Adarsh Gaikwad</cp:lastModifiedBy>
  <cp:revision>3</cp:revision>
  <dcterms:created xsi:type="dcterms:W3CDTF">2024-02-28T14:59:43Z</dcterms:created>
  <dcterms:modified xsi:type="dcterms:W3CDTF">2024-02-28T17:33:53Z</dcterms:modified>
</cp:coreProperties>
</file>