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4" r:id="rId3"/>
    <p:sldId id="257" r:id="rId4"/>
    <p:sldId id="262" r:id="rId5"/>
    <p:sldId id="315" r:id="rId6"/>
    <p:sldId id="317" r:id="rId7"/>
    <p:sldId id="318" r:id="rId8"/>
    <p:sldId id="319" r:id="rId9"/>
    <p:sldId id="316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tamaran" panose="020B0604020202020204" charset="0"/>
      <p:regular r:id="rId17"/>
      <p:bold r:id="rId18"/>
    </p:embeddedFont>
    <p:embeddedFont>
      <p:font typeface="Montserrat Black" panose="00000A00000000000000" pitchFamily="2" charset="0"/>
      <p:bold r:id="rId19"/>
      <p:italic r:id="rId20"/>
      <p:boldItalic r:id="rId21"/>
    </p:embeddedFont>
    <p:embeddedFont>
      <p:font typeface="Montserrat ExtraBold" panose="00000900000000000000" pitchFamily="2" charset="0"/>
      <p:bold r:id="rId22"/>
      <p:italic r:id="rId23"/>
      <p:boldItalic r:id="rId24"/>
    </p:embeddedFont>
    <p:embeddedFont>
      <p:font typeface="Montserrat SemiBold" panose="000007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07DD07-4C1A-446E-B0DC-21C493E2995D}">
  <a:tblStyle styleId="{6A07DD07-4C1A-446E-B0DC-21C493E299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5846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fba705b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fba705b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4be284a9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4be284a9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6fe1560ddb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6fe1560ddb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6fe1560ddb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6fe1560ddb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29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6fe1560ddb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6fe1560ddb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67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0514" y="2087192"/>
            <a:ext cx="1460031" cy="3181633"/>
            <a:chOff x="-240514" y="2087192"/>
            <a:chExt cx="1460031" cy="3181633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-240514" y="3388832"/>
              <a:ext cx="1460031" cy="1879993"/>
            </a:xfrm>
            <a:custGeom>
              <a:avLst/>
              <a:gdLst/>
              <a:ahLst/>
              <a:cxnLst/>
              <a:rect l="l" t="t" r="r" b="b"/>
              <a:pathLst>
                <a:path w="20112" h="25897" fill="none" extrusionOk="0">
                  <a:moveTo>
                    <a:pt x="10056" y="25896"/>
                  </a:moveTo>
                  <a:lnTo>
                    <a:pt x="10056" y="25896"/>
                  </a:lnTo>
                  <a:cubicBezTo>
                    <a:pt x="15609" y="25896"/>
                    <a:pt x="20112" y="21394"/>
                    <a:pt x="20112" y="15841"/>
                  </a:cubicBezTo>
                  <a:lnTo>
                    <a:pt x="20112" y="1"/>
                  </a:lnTo>
                  <a:lnTo>
                    <a:pt x="1" y="1"/>
                  </a:lnTo>
                  <a:lnTo>
                    <a:pt x="1" y="15841"/>
                  </a:lnTo>
                  <a:cubicBezTo>
                    <a:pt x="1" y="21394"/>
                    <a:pt x="4502" y="25896"/>
                    <a:pt x="10056" y="2589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>
              <a:off x="230420" y="2087192"/>
              <a:ext cx="518180" cy="1301623"/>
              <a:chOff x="4015600" y="2153250"/>
              <a:chExt cx="140825" cy="3537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5975" y="2153250"/>
                <a:ext cx="25" cy="353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150" fill="none" extrusionOk="0">
                    <a:moveTo>
                      <a:pt x="1" y="14150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015600" y="2415275"/>
                <a:ext cx="140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" fill="none" extrusionOk="0">
                    <a:moveTo>
                      <a:pt x="0" y="0"/>
                    </a:moveTo>
                    <a:lnTo>
                      <a:pt x="5633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393" fill="none" extrusionOk="0">
                    <a:moveTo>
                      <a:pt x="2391" y="239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393" fill="none" extrusionOk="0">
                    <a:moveTo>
                      <a:pt x="0" y="2393"/>
                    </a:moveTo>
                    <a:lnTo>
                      <a:pt x="2391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7923842" y="-127858"/>
            <a:ext cx="1460031" cy="3181633"/>
            <a:chOff x="7923842" y="-127858"/>
            <a:chExt cx="1460031" cy="3181633"/>
          </a:xfrm>
        </p:grpSpPr>
        <p:sp>
          <p:nvSpPr>
            <p:cNvPr id="17" name="Google Shape;17;p2"/>
            <p:cNvSpPr/>
            <p:nvPr/>
          </p:nvSpPr>
          <p:spPr>
            <a:xfrm>
              <a:off x="7923842" y="-127858"/>
              <a:ext cx="1460031" cy="1879993"/>
            </a:xfrm>
            <a:custGeom>
              <a:avLst/>
              <a:gdLst/>
              <a:ahLst/>
              <a:cxnLst/>
              <a:rect l="l" t="t" r="r" b="b"/>
              <a:pathLst>
                <a:path w="20112" h="25897" fill="none" extrusionOk="0">
                  <a:moveTo>
                    <a:pt x="10056" y="25896"/>
                  </a:moveTo>
                  <a:lnTo>
                    <a:pt x="10056" y="25896"/>
                  </a:lnTo>
                  <a:cubicBezTo>
                    <a:pt x="15609" y="25896"/>
                    <a:pt x="20112" y="21394"/>
                    <a:pt x="20112" y="15841"/>
                  </a:cubicBezTo>
                  <a:lnTo>
                    <a:pt x="20112" y="1"/>
                  </a:lnTo>
                  <a:lnTo>
                    <a:pt x="1" y="1"/>
                  </a:lnTo>
                  <a:lnTo>
                    <a:pt x="1" y="15841"/>
                  </a:lnTo>
                  <a:cubicBezTo>
                    <a:pt x="1" y="21394"/>
                    <a:pt x="4502" y="25896"/>
                    <a:pt x="10056" y="2589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8394759" y="1752152"/>
              <a:ext cx="518180" cy="1301623"/>
              <a:chOff x="4015600" y="2153250"/>
              <a:chExt cx="140825" cy="35375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4085975" y="2153250"/>
                <a:ext cx="25" cy="353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150" fill="none" extrusionOk="0">
                    <a:moveTo>
                      <a:pt x="1" y="14150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015600" y="2415275"/>
                <a:ext cx="140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" fill="none" extrusionOk="0">
                    <a:moveTo>
                      <a:pt x="0" y="0"/>
                    </a:moveTo>
                    <a:lnTo>
                      <a:pt x="5633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393" fill="none" extrusionOk="0">
                    <a:moveTo>
                      <a:pt x="2391" y="239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393" fill="none" extrusionOk="0">
                    <a:moveTo>
                      <a:pt x="0" y="2393"/>
                    </a:moveTo>
                    <a:lnTo>
                      <a:pt x="2391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559550" y="834750"/>
            <a:ext cx="60243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669500" y="3647550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237036" y="1641370"/>
            <a:ext cx="346528" cy="3502142"/>
            <a:chOff x="3665550" y="1907725"/>
            <a:chExt cx="140825" cy="1423172"/>
          </a:xfrm>
        </p:grpSpPr>
        <p:sp>
          <p:nvSpPr>
            <p:cNvPr id="54" name="Google Shape;54;p6"/>
            <p:cNvSpPr/>
            <p:nvPr/>
          </p:nvSpPr>
          <p:spPr>
            <a:xfrm>
              <a:off x="3735950" y="1907725"/>
              <a:ext cx="25" cy="1423172"/>
            </a:xfrm>
            <a:custGeom>
              <a:avLst/>
              <a:gdLst/>
              <a:ahLst/>
              <a:cxnLst/>
              <a:rect l="l" t="t" r="r" b="b"/>
              <a:pathLst>
                <a:path w="1" h="27152" fill="none" extrusionOk="0">
                  <a:moveTo>
                    <a:pt x="1" y="27151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3665550" y="1999425"/>
              <a:ext cx="140825" cy="25"/>
            </a:xfrm>
            <a:custGeom>
              <a:avLst/>
              <a:gdLst/>
              <a:ahLst/>
              <a:cxnLst/>
              <a:rect l="l" t="t" r="r" b="b"/>
              <a:pathLst>
                <a:path w="5633" h="1" fill="none" extrusionOk="0">
                  <a:moveTo>
                    <a:pt x="1" y="1"/>
                  </a:moveTo>
                  <a:lnTo>
                    <a:pt x="5632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3706050" y="1970125"/>
              <a:ext cx="59825" cy="59775"/>
            </a:xfrm>
            <a:custGeom>
              <a:avLst/>
              <a:gdLst/>
              <a:ahLst/>
              <a:cxnLst/>
              <a:rect l="l" t="t" r="r" b="b"/>
              <a:pathLst>
                <a:path w="2393" h="2391" fill="none" extrusionOk="0">
                  <a:moveTo>
                    <a:pt x="2393" y="239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706050" y="1970125"/>
              <a:ext cx="59825" cy="59775"/>
            </a:xfrm>
            <a:custGeom>
              <a:avLst/>
              <a:gdLst/>
              <a:ahLst/>
              <a:cxnLst/>
              <a:rect l="l" t="t" r="r" b="b"/>
              <a:pathLst>
                <a:path w="2393" h="2391" fill="none" extrusionOk="0">
                  <a:moveTo>
                    <a:pt x="0" y="2391"/>
                  </a:moveTo>
                  <a:lnTo>
                    <a:pt x="239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6"/>
          <p:cNvGrpSpPr/>
          <p:nvPr/>
        </p:nvGrpSpPr>
        <p:grpSpPr>
          <a:xfrm rot="10800000">
            <a:off x="8560436" y="-5"/>
            <a:ext cx="346528" cy="3502142"/>
            <a:chOff x="3665550" y="1907725"/>
            <a:chExt cx="140825" cy="1423172"/>
          </a:xfrm>
        </p:grpSpPr>
        <p:sp>
          <p:nvSpPr>
            <p:cNvPr id="59" name="Google Shape;59;p6"/>
            <p:cNvSpPr/>
            <p:nvPr/>
          </p:nvSpPr>
          <p:spPr>
            <a:xfrm>
              <a:off x="3735950" y="1907725"/>
              <a:ext cx="25" cy="1423172"/>
            </a:xfrm>
            <a:custGeom>
              <a:avLst/>
              <a:gdLst/>
              <a:ahLst/>
              <a:cxnLst/>
              <a:rect l="l" t="t" r="r" b="b"/>
              <a:pathLst>
                <a:path w="1" h="27152" fill="none" extrusionOk="0">
                  <a:moveTo>
                    <a:pt x="1" y="27151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3665550" y="1999425"/>
              <a:ext cx="140825" cy="25"/>
            </a:xfrm>
            <a:custGeom>
              <a:avLst/>
              <a:gdLst/>
              <a:ahLst/>
              <a:cxnLst/>
              <a:rect l="l" t="t" r="r" b="b"/>
              <a:pathLst>
                <a:path w="5633" h="1" fill="none" extrusionOk="0">
                  <a:moveTo>
                    <a:pt x="1" y="1"/>
                  </a:moveTo>
                  <a:lnTo>
                    <a:pt x="5632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706050" y="1970125"/>
              <a:ext cx="59825" cy="59775"/>
            </a:xfrm>
            <a:custGeom>
              <a:avLst/>
              <a:gdLst/>
              <a:ahLst/>
              <a:cxnLst/>
              <a:rect l="l" t="t" r="r" b="b"/>
              <a:pathLst>
                <a:path w="2393" h="2391" fill="none" extrusionOk="0">
                  <a:moveTo>
                    <a:pt x="2393" y="239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706050" y="1970125"/>
              <a:ext cx="59825" cy="59775"/>
            </a:xfrm>
            <a:custGeom>
              <a:avLst/>
              <a:gdLst/>
              <a:ahLst/>
              <a:cxnLst/>
              <a:rect l="l" t="t" r="r" b="b"/>
              <a:pathLst>
                <a:path w="2393" h="2391" fill="none" extrusionOk="0">
                  <a:moveTo>
                    <a:pt x="0" y="2391"/>
                  </a:moveTo>
                  <a:lnTo>
                    <a:pt x="239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7"/>
          <p:cNvCxnSpPr/>
          <p:nvPr/>
        </p:nvCxnSpPr>
        <p:spPr>
          <a:xfrm>
            <a:off x="716950" y="4600125"/>
            <a:ext cx="772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720000" y="1631425"/>
            <a:ext cx="3769200" cy="29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5508425" y="1330575"/>
            <a:ext cx="2283300" cy="281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2"/>
          <p:cNvGrpSpPr/>
          <p:nvPr/>
        </p:nvGrpSpPr>
        <p:grpSpPr>
          <a:xfrm>
            <a:off x="98568" y="-24"/>
            <a:ext cx="623446" cy="4129641"/>
            <a:chOff x="403368" y="-24"/>
            <a:chExt cx="623446" cy="4129641"/>
          </a:xfrm>
        </p:grpSpPr>
        <p:sp>
          <p:nvSpPr>
            <p:cNvPr id="307" name="Google Shape;307;p22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2"/>
          <p:cNvGrpSpPr/>
          <p:nvPr/>
        </p:nvGrpSpPr>
        <p:grpSpPr>
          <a:xfrm rot="10800000">
            <a:off x="8421968" y="1013851"/>
            <a:ext cx="623446" cy="4129641"/>
            <a:chOff x="403368" y="-24"/>
            <a:chExt cx="623446" cy="4129641"/>
          </a:xfrm>
        </p:grpSpPr>
        <p:sp>
          <p:nvSpPr>
            <p:cNvPr id="314" name="Google Shape;314;p22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2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18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18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2" name="Google Shape;322;p22"/>
          <p:cNvSpPr txBox="1">
            <a:spLocks noGrp="1"/>
          </p:cNvSpPr>
          <p:nvPr>
            <p:ph type="title"/>
          </p:nvPr>
        </p:nvSpPr>
        <p:spPr>
          <a:xfrm>
            <a:off x="720000" y="1703763"/>
            <a:ext cx="361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3" name="Google Shape;323;p22"/>
          <p:cNvSpPr txBox="1">
            <a:spLocks noGrp="1"/>
          </p:cNvSpPr>
          <p:nvPr>
            <p:ph type="title" idx="3"/>
          </p:nvPr>
        </p:nvSpPr>
        <p:spPr>
          <a:xfrm>
            <a:off x="4808150" y="1703763"/>
            <a:ext cx="361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0"/>
          <p:cNvGrpSpPr/>
          <p:nvPr/>
        </p:nvGrpSpPr>
        <p:grpSpPr>
          <a:xfrm flipH="1">
            <a:off x="8162809" y="-25"/>
            <a:ext cx="532173" cy="3525061"/>
            <a:chOff x="403368" y="-24"/>
            <a:chExt cx="623446" cy="4129641"/>
          </a:xfrm>
        </p:grpSpPr>
        <p:sp>
          <p:nvSpPr>
            <p:cNvPr id="436" name="Google Shape;436;p30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0"/>
          <p:cNvGrpSpPr/>
          <p:nvPr/>
        </p:nvGrpSpPr>
        <p:grpSpPr>
          <a:xfrm rot="10800000" flipH="1">
            <a:off x="449010" y="1591380"/>
            <a:ext cx="532173" cy="3525061"/>
            <a:chOff x="403368" y="-24"/>
            <a:chExt cx="623446" cy="4129641"/>
          </a:xfrm>
        </p:grpSpPr>
        <p:sp>
          <p:nvSpPr>
            <p:cNvPr id="443" name="Google Shape;443;p30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31"/>
          <p:cNvGrpSpPr/>
          <p:nvPr/>
        </p:nvGrpSpPr>
        <p:grpSpPr>
          <a:xfrm>
            <a:off x="449010" y="-25"/>
            <a:ext cx="532173" cy="3525061"/>
            <a:chOff x="403368" y="-24"/>
            <a:chExt cx="623446" cy="4129641"/>
          </a:xfrm>
        </p:grpSpPr>
        <p:sp>
          <p:nvSpPr>
            <p:cNvPr id="451" name="Google Shape;451;p31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1"/>
          <p:cNvGrpSpPr/>
          <p:nvPr/>
        </p:nvGrpSpPr>
        <p:grpSpPr>
          <a:xfrm rot="10800000">
            <a:off x="8162809" y="1591380"/>
            <a:ext cx="532173" cy="3525061"/>
            <a:chOff x="403368" y="-24"/>
            <a:chExt cx="623446" cy="4129641"/>
          </a:xfrm>
        </p:grpSpPr>
        <p:sp>
          <p:nvSpPr>
            <p:cNvPr id="458" name="Google Shape;458;p31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8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ctrTitle"/>
          </p:nvPr>
        </p:nvSpPr>
        <p:spPr>
          <a:xfrm>
            <a:off x="1559550" y="834749"/>
            <a:ext cx="6024300" cy="3380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 those recipes</a:t>
            </a:r>
            <a:br>
              <a:rPr lang="en-IN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Group 4</a:t>
            </a:r>
            <a:br>
              <a:rPr lang="en-IN" sz="4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IN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</a:t>
            </a:r>
            <a:br>
              <a:rPr lang="en-IN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Tanuja Tanushree-0104, Atharva Saney-0069, Mayank Khurana-0004, Pushkar Pushp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-0061</a:t>
            </a:r>
            <a:br>
              <a:rPr lang="en-IN" sz="1100" dirty="0"/>
            </a:br>
            <a:endParaRPr lang="en-IN" sz="36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476" name="Google Shape;476;p35"/>
          <p:cNvGrpSpPr/>
          <p:nvPr/>
        </p:nvGrpSpPr>
        <p:grpSpPr>
          <a:xfrm>
            <a:off x="2420254" y="534995"/>
            <a:ext cx="4303492" cy="392758"/>
            <a:chOff x="2420254" y="534995"/>
            <a:chExt cx="4303492" cy="392758"/>
          </a:xfrm>
        </p:grpSpPr>
        <p:grpSp>
          <p:nvGrpSpPr>
            <p:cNvPr id="477" name="Google Shape;477;p35"/>
            <p:cNvGrpSpPr/>
            <p:nvPr/>
          </p:nvGrpSpPr>
          <p:grpSpPr>
            <a:xfrm>
              <a:off x="4375682" y="534995"/>
              <a:ext cx="392680" cy="392758"/>
              <a:chOff x="4375682" y="534995"/>
              <a:chExt cx="392680" cy="392758"/>
            </a:xfrm>
          </p:grpSpPr>
          <p:sp>
            <p:nvSpPr>
              <p:cNvPr id="478" name="Google Shape;478;p35"/>
              <p:cNvSpPr/>
              <p:nvPr/>
            </p:nvSpPr>
            <p:spPr>
              <a:xfrm rot="-5400000">
                <a:off x="4571983" y="535078"/>
                <a:ext cx="78" cy="392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5" fill="none" extrusionOk="0">
                    <a:moveTo>
                      <a:pt x="1" y="5004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 rot="-5400000">
                <a:off x="4375638" y="731335"/>
                <a:ext cx="392758" cy="78"/>
              </a:xfrm>
              <a:custGeom>
                <a:avLst/>
                <a:gdLst/>
                <a:ahLst/>
                <a:cxnLst/>
                <a:rect l="l" t="t" r="r" b="b"/>
                <a:pathLst>
                  <a:path w="5006" h="1" fill="none" extrusionOk="0">
                    <a:moveTo>
                      <a:pt x="1" y="0"/>
                    </a:moveTo>
                    <a:lnTo>
                      <a:pt x="5005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 rot="-5400000">
                <a:off x="4509213" y="667356"/>
                <a:ext cx="128043" cy="12804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fill="none" extrusionOk="0">
                    <a:moveTo>
                      <a:pt x="1631" y="163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 rot="-5400000">
                <a:off x="4509213" y="667356"/>
                <a:ext cx="128043" cy="12804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fill="none" extrusionOk="0">
                    <a:moveTo>
                      <a:pt x="1" y="1631"/>
                    </a:moveTo>
                    <a:lnTo>
                      <a:pt x="163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35"/>
            <p:cNvSpPr/>
            <p:nvPr/>
          </p:nvSpPr>
          <p:spPr>
            <a:xfrm rot="-5400000">
              <a:off x="5801635" y="-190654"/>
              <a:ext cx="78" cy="1844144"/>
            </a:xfrm>
            <a:custGeom>
              <a:avLst/>
              <a:gdLst/>
              <a:ahLst/>
              <a:cxnLst/>
              <a:rect l="l" t="t" r="r" b="b"/>
              <a:pathLst>
                <a:path w="1" h="23505" fill="none" extrusionOk="0">
                  <a:moveTo>
                    <a:pt x="1" y="23505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 rot="-5400000">
              <a:off x="3342326" y="-190693"/>
              <a:ext cx="78" cy="1844222"/>
            </a:xfrm>
            <a:custGeom>
              <a:avLst/>
              <a:gdLst/>
              <a:ahLst/>
              <a:cxnLst/>
              <a:rect l="l" t="t" r="r" b="b"/>
              <a:pathLst>
                <a:path w="1" h="23506" fill="none" extrusionOk="0">
                  <a:moveTo>
                    <a:pt x="1" y="2350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5"/>
          <p:cNvGrpSpPr/>
          <p:nvPr/>
        </p:nvGrpSpPr>
        <p:grpSpPr>
          <a:xfrm>
            <a:off x="2420254" y="4215820"/>
            <a:ext cx="4303492" cy="392680"/>
            <a:chOff x="2420254" y="4215820"/>
            <a:chExt cx="4303492" cy="392680"/>
          </a:xfrm>
        </p:grpSpPr>
        <p:grpSp>
          <p:nvGrpSpPr>
            <p:cNvPr id="485" name="Google Shape;485;p35"/>
            <p:cNvGrpSpPr/>
            <p:nvPr/>
          </p:nvGrpSpPr>
          <p:grpSpPr>
            <a:xfrm>
              <a:off x="4375682" y="4215820"/>
              <a:ext cx="392680" cy="392680"/>
              <a:chOff x="4375682" y="4215820"/>
              <a:chExt cx="392680" cy="392680"/>
            </a:xfrm>
          </p:grpSpPr>
          <p:sp>
            <p:nvSpPr>
              <p:cNvPr id="486" name="Google Shape;486;p35"/>
              <p:cNvSpPr/>
              <p:nvPr/>
            </p:nvSpPr>
            <p:spPr>
              <a:xfrm rot="-5400000">
                <a:off x="4571983" y="4215825"/>
                <a:ext cx="78" cy="392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5" fill="none" extrusionOk="0">
                    <a:moveTo>
                      <a:pt x="1" y="5004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 rot="-5400000">
                <a:off x="4375677" y="4412121"/>
                <a:ext cx="39268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1" fill="none" extrusionOk="0">
                    <a:moveTo>
                      <a:pt x="1" y="0"/>
                    </a:moveTo>
                    <a:lnTo>
                      <a:pt x="5005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 rot="-5400000">
                <a:off x="4509174" y="4348063"/>
                <a:ext cx="128121" cy="128043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632" fill="none" extrusionOk="0">
                    <a:moveTo>
                      <a:pt x="1632" y="163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 rot="-5400000">
                <a:off x="4509174" y="4348063"/>
                <a:ext cx="128121" cy="128043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632" fill="none" extrusionOk="0">
                    <a:moveTo>
                      <a:pt x="0" y="1631"/>
                    </a:moveTo>
                    <a:lnTo>
                      <a:pt x="1632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35"/>
            <p:cNvSpPr/>
            <p:nvPr/>
          </p:nvSpPr>
          <p:spPr>
            <a:xfrm rot="-5400000">
              <a:off x="5801635" y="3490093"/>
              <a:ext cx="78" cy="1844144"/>
            </a:xfrm>
            <a:custGeom>
              <a:avLst/>
              <a:gdLst/>
              <a:ahLst/>
              <a:cxnLst/>
              <a:rect l="l" t="t" r="r" b="b"/>
              <a:pathLst>
                <a:path w="1" h="23505" fill="none" extrusionOk="0">
                  <a:moveTo>
                    <a:pt x="1" y="23505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 rot="-5400000">
              <a:off x="3342326" y="3490054"/>
              <a:ext cx="78" cy="1844222"/>
            </a:xfrm>
            <a:custGeom>
              <a:avLst/>
              <a:gdLst/>
              <a:ahLst/>
              <a:cxnLst/>
              <a:rect l="l" t="t" r="r" b="b"/>
              <a:pathLst>
                <a:path w="1" h="23506" fill="none" extrusionOk="0">
                  <a:moveTo>
                    <a:pt x="1" y="2350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/>
          <p:cNvSpPr txBox="1">
            <a:spLocks noGrp="1"/>
          </p:cNvSpPr>
          <p:nvPr>
            <p:ph type="subTitle" idx="1"/>
          </p:nvPr>
        </p:nvSpPr>
        <p:spPr>
          <a:xfrm>
            <a:off x="1293199" y="2303125"/>
            <a:ext cx="3042648" cy="18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objectives is to create a recipe parser that can extract structured information from a recipe, such as the ingredients, quantities, and instructions, in a format that is easy to use and manipulate.</a:t>
            </a:r>
          </a:p>
        </p:txBody>
      </p:sp>
      <p:sp>
        <p:nvSpPr>
          <p:cNvPr id="596" name="Google Shape;596;p43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18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created a parser using different NLP techniques and regular expression which could capture every required parameters in a group and do manipulation according to the query</a:t>
            </a:r>
            <a:endParaRPr dirty="0"/>
          </a:p>
        </p:txBody>
      </p:sp>
      <p:sp>
        <p:nvSpPr>
          <p:cNvPr id="597" name="Google Shape;597;p43"/>
          <p:cNvSpPr txBox="1">
            <a:spLocks noGrp="1"/>
          </p:cNvSpPr>
          <p:nvPr>
            <p:ph type="title"/>
          </p:nvPr>
        </p:nvSpPr>
        <p:spPr>
          <a:xfrm>
            <a:off x="720000" y="1703763"/>
            <a:ext cx="3615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98" name="Google Shape;598;p43"/>
          <p:cNvSpPr txBox="1">
            <a:spLocks noGrp="1"/>
          </p:cNvSpPr>
          <p:nvPr>
            <p:ph type="title" idx="3"/>
          </p:nvPr>
        </p:nvSpPr>
        <p:spPr>
          <a:xfrm>
            <a:off x="4808150" y="1703763"/>
            <a:ext cx="3615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Solution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599" name="Google Shape;599;p43"/>
          <p:cNvCxnSpPr/>
          <p:nvPr/>
        </p:nvCxnSpPr>
        <p:spPr>
          <a:xfrm>
            <a:off x="4572000" y="1775735"/>
            <a:ext cx="0" cy="168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97" name="Google Shape;497;p36"/>
          <p:cNvSpPr txBox="1">
            <a:spLocks noGrp="1"/>
          </p:cNvSpPr>
          <p:nvPr>
            <p:ph type="body" idx="4294967295"/>
          </p:nvPr>
        </p:nvSpPr>
        <p:spPr>
          <a:xfrm>
            <a:off x="720000" y="769545"/>
            <a:ext cx="7704000" cy="724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Extract the required information using regular expression and selenium then use features such as question and answers, speech and user interactions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aphicFrame>
        <p:nvGraphicFramePr>
          <p:cNvPr id="498" name="Google Shape;498;p36"/>
          <p:cNvGraphicFramePr/>
          <p:nvPr>
            <p:extLst>
              <p:ext uri="{D42A27DB-BD31-4B8C-83A1-F6EECF244321}">
                <p14:modId xmlns:p14="http://schemas.microsoft.com/office/powerpoint/2010/main" val="3569867394"/>
              </p:ext>
            </p:extLst>
          </p:nvPr>
        </p:nvGraphicFramePr>
        <p:xfrm>
          <a:off x="720000" y="1493822"/>
          <a:ext cx="7704000" cy="3657312"/>
        </p:xfrm>
        <a:graphic>
          <a:graphicData uri="http://schemas.openxmlformats.org/drawingml/2006/table">
            <a:tbl>
              <a:tblPr>
                <a:noFill/>
                <a:tableStyleId>{6A07DD07-4C1A-446E-B0DC-21C493E2995D}</a:tableStyleId>
              </a:tblPr>
              <a:tblGrid>
                <a:gridCol w="26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86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Data Collection</a:t>
                      </a:r>
                      <a:endParaRPr sz="12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 have a 2 source of data collection one is by scrapping the renowned website and other is the already created Kaggle dataset</a:t>
                      </a:r>
                      <a:endParaRPr sz="1200" dirty="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Configuration</a:t>
                      </a:r>
                      <a:endParaRPr sz="12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Input include website to scrape, attributes including quantity, unit, suffix, display name and other GUI information.</a:t>
                      </a:r>
                      <a:endParaRPr sz="1200" dirty="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6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Build</a:t>
                      </a:r>
                      <a:endParaRPr sz="12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Define the regular expression pattern. This can include specific characters, wildcard characters, or a combination of both.</a:t>
                      </a:r>
                      <a:endParaRPr sz="1200" dirty="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6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Helper Functions</a:t>
                      </a:r>
                      <a:endParaRPr sz="12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Pre defined helper functions are used that are applied before or after the pattern is returned to push out the garbage 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2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Features</a:t>
                      </a:r>
                      <a:endParaRPr sz="12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To identify and classify different components of a recipe, such as ingredients, units of measurement, cooking methods, and equipment, and to organize them into a consistent and well-defined structure, question answer generations, speech recognition and user interactions</a:t>
                      </a:r>
                      <a:endParaRPr lang="en" sz="1200" dirty="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4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GUI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Created GUI using </a:t>
                      </a:r>
                      <a:r>
                        <a:rPr lang="en-US" sz="1200" b="0" dirty="0" err="1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tkinter</a:t>
                      </a:r>
                      <a:r>
                        <a:rPr lang="en-US" sz="1200" b="0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which handles user interaction.</a:t>
                      </a:r>
                      <a:endParaRPr sz="1200" b="0" dirty="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153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Result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7" name="Google Shape;567;p41"/>
          <p:cNvSpPr txBox="1">
            <a:spLocks noGrp="1"/>
          </p:cNvSpPr>
          <p:nvPr>
            <p:ph type="body" idx="1"/>
          </p:nvPr>
        </p:nvSpPr>
        <p:spPr>
          <a:xfrm>
            <a:off x="720000" y="1631425"/>
            <a:ext cx="3769200" cy="29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lt1"/>
                </a:solidFill>
              </a:rPr>
              <a:t>We can now extract and organize information from a recipe in a structured and useful format, and to enable the integration and analysis of this information in a variety of applications and contexts such as handling question and answers of the steps followed and speech suggestions.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grpSp>
        <p:nvGrpSpPr>
          <p:cNvPr id="568" name="Google Shape;568;p41"/>
          <p:cNvGrpSpPr/>
          <p:nvPr/>
        </p:nvGrpSpPr>
        <p:grpSpPr>
          <a:xfrm>
            <a:off x="8262775" y="367788"/>
            <a:ext cx="332250" cy="334425"/>
            <a:chOff x="4618500" y="3002875"/>
            <a:chExt cx="332250" cy="334425"/>
          </a:xfrm>
        </p:grpSpPr>
        <p:sp>
          <p:nvSpPr>
            <p:cNvPr id="569" name="Google Shape;569;p41"/>
            <p:cNvSpPr/>
            <p:nvPr/>
          </p:nvSpPr>
          <p:spPr>
            <a:xfrm>
              <a:off x="4738850" y="3123700"/>
              <a:ext cx="95350" cy="95350"/>
            </a:xfrm>
            <a:custGeom>
              <a:avLst/>
              <a:gdLst/>
              <a:ahLst/>
              <a:cxnLst/>
              <a:rect l="l" t="t" r="r" b="b"/>
              <a:pathLst>
                <a:path w="3814" h="3814" extrusionOk="0">
                  <a:moveTo>
                    <a:pt x="1907" y="1"/>
                  </a:moveTo>
                  <a:lnTo>
                    <a:pt x="1" y="1907"/>
                  </a:lnTo>
                  <a:lnTo>
                    <a:pt x="1907" y="3814"/>
                  </a:lnTo>
                  <a:lnTo>
                    <a:pt x="3813" y="1907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4786525" y="3002875"/>
              <a:ext cx="25" cy="142700"/>
            </a:xfrm>
            <a:custGeom>
              <a:avLst/>
              <a:gdLst/>
              <a:ahLst/>
              <a:cxnLst/>
              <a:rect l="l" t="t" r="r" b="b"/>
              <a:pathLst>
                <a:path w="1" h="5708" fill="none" extrusionOk="0">
                  <a:moveTo>
                    <a:pt x="0" y="1"/>
                  </a:moveTo>
                  <a:lnTo>
                    <a:pt x="0" y="5707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4786525" y="3192875"/>
              <a:ext cx="25" cy="144425"/>
            </a:xfrm>
            <a:custGeom>
              <a:avLst/>
              <a:gdLst/>
              <a:ahLst/>
              <a:cxnLst/>
              <a:rect l="l" t="t" r="r" b="b"/>
              <a:pathLst>
                <a:path w="1" h="5777" fill="none" extrusionOk="0">
                  <a:moveTo>
                    <a:pt x="0" y="1"/>
                  </a:moveTo>
                  <a:lnTo>
                    <a:pt x="0" y="5776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4618500" y="3171375"/>
              <a:ext cx="149575" cy="25"/>
            </a:xfrm>
            <a:custGeom>
              <a:avLst/>
              <a:gdLst/>
              <a:ahLst/>
              <a:cxnLst/>
              <a:rect l="l" t="t" r="r" b="b"/>
              <a:pathLst>
                <a:path w="5983" h="1" fill="none" extrusionOk="0">
                  <a:moveTo>
                    <a:pt x="0" y="0"/>
                  </a:moveTo>
                  <a:lnTo>
                    <a:pt x="5983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4814275" y="3171375"/>
              <a:ext cx="136475" cy="25"/>
            </a:xfrm>
            <a:custGeom>
              <a:avLst/>
              <a:gdLst/>
              <a:ahLst/>
              <a:cxnLst/>
              <a:rect l="l" t="t" r="r" b="b"/>
              <a:pathLst>
                <a:path w="5459" h="1" fill="none" extrusionOk="0">
                  <a:moveTo>
                    <a:pt x="0" y="0"/>
                  </a:moveTo>
                  <a:lnTo>
                    <a:pt x="5459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4" name="Google Shape;574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70000"/>
          </a:blip>
          <a:srcRect l="21341" r="24519"/>
          <a:stretch/>
        </p:blipFill>
        <p:spPr>
          <a:xfrm>
            <a:off x="5508425" y="1330575"/>
            <a:ext cx="2283300" cy="2811000"/>
          </a:xfrm>
          <a:prstGeom prst="round2SameRect">
            <a:avLst>
              <a:gd name="adj1" fmla="val 50000"/>
              <a:gd name="adj2" fmla="val 0"/>
            </a:avLst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ontserrat Black"/>
                <a:ea typeface="Montserrat Black"/>
                <a:cs typeface="Montserrat Black"/>
                <a:sym typeface="Montserrat Black"/>
              </a:rPr>
              <a:t>Examples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568" name="Google Shape;568;p41"/>
          <p:cNvGrpSpPr/>
          <p:nvPr/>
        </p:nvGrpSpPr>
        <p:grpSpPr>
          <a:xfrm>
            <a:off x="8262775" y="367788"/>
            <a:ext cx="332250" cy="334425"/>
            <a:chOff x="4618500" y="3002875"/>
            <a:chExt cx="332250" cy="334425"/>
          </a:xfrm>
        </p:grpSpPr>
        <p:sp>
          <p:nvSpPr>
            <p:cNvPr id="569" name="Google Shape;569;p41"/>
            <p:cNvSpPr/>
            <p:nvPr/>
          </p:nvSpPr>
          <p:spPr>
            <a:xfrm>
              <a:off x="4738850" y="3123700"/>
              <a:ext cx="95350" cy="95350"/>
            </a:xfrm>
            <a:custGeom>
              <a:avLst/>
              <a:gdLst/>
              <a:ahLst/>
              <a:cxnLst/>
              <a:rect l="l" t="t" r="r" b="b"/>
              <a:pathLst>
                <a:path w="3814" h="3814" extrusionOk="0">
                  <a:moveTo>
                    <a:pt x="1907" y="1"/>
                  </a:moveTo>
                  <a:lnTo>
                    <a:pt x="1" y="1907"/>
                  </a:lnTo>
                  <a:lnTo>
                    <a:pt x="1907" y="3814"/>
                  </a:lnTo>
                  <a:lnTo>
                    <a:pt x="3813" y="1907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4786525" y="3002875"/>
              <a:ext cx="25" cy="142700"/>
            </a:xfrm>
            <a:custGeom>
              <a:avLst/>
              <a:gdLst/>
              <a:ahLst/>
              <a:cxnLst/>
              <a:rect l="l" t="t" r="r" b="b"/>
              <a:pathLst>
                <a:path w="1" h="5708" fill="none" extrusionOk="0">
                  <a:moveTo>
                    <a:pt x="0" y="1"/>
                  </a:moveTo>
                  <a:lnTo>
                    <a:pt x="0" y="5707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4786525" y="3192875"/>
              <a:ext cx="25" cy="144425"/>
            </a:xfrm>
            <a:custGeom>
              <a:avLst/>
              <a:gdLst/>
              <a:ahLst/>
              <a:cxnLst/>
              <a:rect l="l" t="t" r="r" b="b"/>
              <a:pathLst>
                <a:path w="1" h="5777" fill="none" extrusionOk="0">
                  <a:moveTo>
                    <a:pt x="0" y="1"/>
                  </a:moveTo>
                  <a:lnTo>
                    <a:pt x="0" y="5776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4618500" y="3171375"/>
              <a:ext cx="149575" cy="25"/>
            </a:xfrm>
            <a:custGeom>
              <a:avLst/>
              <a:gdLst/>
              <a:ahLst/>
              <a:cxnLst/>
              <a:rect l="l" t="t" r="r" b="b"/>
              <a:pathLst>
                <a:path w="5983" h="1" fill="none" extrusionOk="0">
                  <a:moveTo>
                    <a:pt x="0" y="0"/>
                  </a:moveTo>
                  <a:lnTo>
                    <a:pt x="5983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4814275" y="3171375"/>
              <a:ext cx="136475" cy="25"/>
            </a:xfrm>
            <a:custGeom>
              <a:avLst/>
              <a:gdLst/>
              <a:ahLst/>
              <a:cxnLst/>
              <a:rect l="l" t="t" r="r" b="b"/>
              <a:pathLst>
                <a:path w="5459" h="1" fill="none" extrusionOk="0">
                  <a:moveTo>
                    <a:pt x="0" y="0"/>
                  </a:moveTo>
                  <a:lnTo>
                    <a:pt x="5459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67;p41">
            <a:extLst>
              <a:ext uri="{FF2B5EF4-FFF2-40B4-BE49-F238E27FC236}">
                <a16:creationId xmlns:a16="http://schemas.microsoft.com/office/drawing/2014/main" id="{19650FD1-3C17-72C9-79DE-CF1E6416076E}"/>
              </a:ext>
            </a:extLst>
          </p:cNvPr>
          <p:cNvSpPr txBox="1">
            <a:spLocks/>
          </p:cNvSpPr>
          <p:nvPr/>
        </p:nvSpPr>
        <p:spPr>
          <a:xfrm>
            <a:off x="720000" y="951389"/>
            <a:ext cx="7704000" cy="377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en-IN" sz="1600" b="1" dirty="0">
                <a:solidFill>
                  <a:schemeClr val="lt1"/>
                </a:solidFill>
              </a:rPr>
              <a:t>Inputs</a:t>
            </a:r>
          </a:p>
          <a:p>
            <a:pPr marL="0" indent="0">
              <a:buFont typeface="Catamaran"/>
              <a:buNone/>
            </a:pPr>
            <a:r>
              <a:rPr lang="en-IN" sz="1600" dirty="0">
                <a:solidFill>
                  <a:schemeClr val="lt1"/>
                </a:solidFill>
              </a:rPr>
              <a:t>website = 'https://</a:t>
            </a:r>
            <a:r>
              <a:rPr lang="en-IN" sz="1600" dirty="0" err="1">
                <a:solidFill>
                  <a:schemeClr val="lt1"/>
                </a:solidFill>
              </a:rPr>
              <a:t>recipes.timesofindia.com</a:t>
            </a:r>
            <a:r>
              <a:rPr lang="en-IN" sz="1600" dirty="0">
                <a:solidFill>
                  <a:schemeClr val="lt1"/>
                </a:solidFill>
              </a:rPr>
              <a:t>/recipes/'</a:t>
            </a:r>
          </a:p>
          <a:p>
            <a:pPr marL="0" indent="0">
              <a:buFont typeface="Catamaran"/>
              <a:buNone/>
            </a:pPr>
            <a:r>
              <a:rPr lang="en-IN" sz="1600" dirty="0">
                <a:solidFill>
                  <a:schemeClr val="lt1"/>
                </a:solidFill>
              </a:rPr>
              <a:t>recipe = 'dal </a:t>
            </a:r>
            <a:r>
              <a:rPr lang="en-IN" sz="1600" dirty="0" err="1">
                <a:solidFill>
                  <a:schemeClr val="lt1"/>
                </a:solidFill>
              </a:rPr>
              <a:t>makhani</a:t>
            </a:r>
            <a:r>
              <a:rPr lang="en-IN" sz="1600" dirty="0">
                <a:solidFill>
                  <a:schemeClr val="lt1"/>
                </a:solidFill>
              </a:rPr>
              <a:t>'</a:t>
            </a:r>
          </a:p>
          <a:p>
            <a:pPr marL="0" indent="0">
              <a:buFont typeface="Catamaran"/>
              <a:buNone/>
            </a:pPr>
            <a:r>
              <a:rPr lang="en-IN" sz="1600" dirty="0" err="1">
                <a:solidFill>
                  <a:schemeClr val="lt1"/>
                </a:solidFill>
              </a:rPr>
              <a:t>req_attrib</a:t>
            </a:r>
            <a:r>
              <a:rPr lang="en-IN" sz="1600" dirty="0">
                <a:solidFill>
                  <a:schemeClr val="lt1"/>
                </a:solidFill>
              </a:rPr>
              <a:t> = ['quantity','unit','suffix','</a:t>
            </a:r>
            <a:r>
              <a:rPr lang="en-IN" sz="1600" dirty="0" err="1">
                <a:solidFill>
                  <a:schemeClr val="lt1"/>
                </a:solidFill>
              </a:rPr>
              <a:t>displayname</a:t>
            </a:r>
            <a:r>
              <a:rPr lang="en-IN" sz="1600" dirty="0">
                <a:solidFill>
                  <a:schemeClr val="lt1"/>
                </a:solidFill>
              </a:rPr>
              <a:t>']</a:t>
            </a:r>
          </a:p>
          <a:p>
            <a:pPr marL="0" indent="0">
              <a:buFont typeface="Catamaran"/>
              <a:buNone/>
            </a:pPr>
            <a:r>
              <a:rPr lang="en-IN" sz="1600" dirty="0">
                <a:solidFill>
                  <a:schemeClr val="lt1"/>
                </a:solidFill>
              </a:rPr>
              <a:t>serving = 10</a:t>
            </a:r>
          </a:p>
          <a:p>
            <a:pPr marL="0" indent="0">
              <a:buFont typeface="Catamaran"/>
              <a:buNone/>
            </a:pPr>
            <a:endParaRPr lang="en-IN" sz="1600" dirty="0">
              <a:solidFill>
                <a:schemeClr val="lt1"/>
              </a:solidFill>
            </a:endParaRPr>
          </a:p>
          <a:p>
            <a:pPr marL="0" indent="0">
              <a:buFont typeface="Catamaran"/>
              <a:buNone/>
            </a:pPr>
            <a:r>
              <a:rPr lang="en-IN" sz="1600" b="1" dirty="0">
                <a:solidFill>
                  <a:schemeClr val="lt1"/>
                </a:solidFill>
              </a:rPr>
              <a:t>Outputs</a:t>
            </a:r>
          </a:p>
          <a:p>
            <a:pPr marL="0" indent="0">
              <a:buFont typeface="Catamaran"/>
              <a:buNone/>
            </a:pPr>
            <a:r>
              <a:rPr lang="en-IN" dirty="0"/>
              <a:t>Ingredients</a:t>
            </a:r>
            <a:r>
              <a:rPr lang="en-IN" sz="1200" dirty="0"/>
              <a:t> - {1: {'quantity': '2', 'unit': 'cup', 'suffix': 'soaked overnight', '</a:t>
            </a:r>
            <a:r>
              <a:rPr lang="en-IN" sz="1200" dirty="0" err="1"/>
              <a:t>displayname</a:t>
            </a:r>
            <a:r>
              <a:rPr lang="en-IN" sz="1200" dirty="0"/>
              <a:t>': 'red kidney beans'}, 2: {'quantity': '1', 'unit': 'teaspoon', 'suffix': '', '</a:t>
            </a:r>
            <a:r>
              <a:rPr lang="en-IN" sz="1200" dirty="0" err="1"/>
              <a:t>displayname</a:t>
            </a:r>
            <a:r>
              <a:rPr lang="en-IN" sz="1200" dirty="0"/>
              <a:t>': 'red chilli powder'}, 3: {'quantity': '4', 'unit': 'tablespoon', 'suffix': '', '</a:t>
            </a:r>
            <a:r>
              <a:rPr lang="en-IN" sz="1200" dirty="0" err="1"/>
              <a:t>displayname</a:t>
            </a:r>
            <a:r>
              <a:rPr lang="en-IN" sz="1200" dirty="0"/>
              <a:t>': 'butter'}, 4: {'quantity': '1', 'unit': 'large', 'suffix': 'chopped', '</a:t>
            </a:r>
            <a:r>
              <a:rPr lang="en-IN" sz="1200" dirty="0" err="1"/>
              <a:t>displayname</a:t>
            </a:r>
            <a:r>
              <a:rPr lang="en-IN" sz="1200" dirty="0"/>
              <a:t>': 'onion'}, 5: {'quantity': '1/2', 'unit': 'cup', 'suffix': '', '</a:t>
            </a:r>
            <a:r>
              <a:rPr lang="en-IN" sz="1200" dirty="0" err="1"/>
              <a:t>displayname</a:t>
            </a:r>
            <a:r>
              <a:rPr lang="en-IN" sz="1200" dirty="0"/>
              <a:t>': 'tomato puree’}….</a:t>
            </a:r>
          </a:p>
          <a:p>
            <a:pPr marL="0" indent="0">
              <a:buFont typeface="Catamaran"/>
              <a:buNone/>
            </a:pPr>
            <a:r>
              <a:rPr lang="en-IN" dirty="0"/>
              <a:t>Steps - </a:t>
            </a:r>
            <a:r>
              <a:rPr lang="en-IN" sz="1200" dirty="0"/>
              <a:t>{0: 'To prepare this popular dish, soak </a:t>
            </a:r>
            <a:r>
              <a:rPr lang="en-IN" sz="1200" dirty="0" err="1"/>
              <a:t>sabut</a:t>
            </a:r>
            <a:r>
              <a:rPr lang="en-IN" sz="1200" dirty="0"/>
              <a:t> urad and rajma overnight in three cups of water. Drain it and pressure cook in 6 cups of water with salt as per taste. This makes the rajma and dal soft.',</a:t>
            </a:r>
          </a:p>
          <a:p>
            <a:pPr marL="0" indent="0">
              <a:buFont typeface="Catamaran"/>
              <a:buNone/>
            </a:pPr>
            <a:r>
              <a:rPr lang="en-IN" sz="1200" dirty="0"/>
              <a:t> 1: 'Take a </a:t>
            </a:r>
            <a:r>
              <a:rPr lang="en-IN" sz="1200" dirty="0" err="1"/>
              <a:t>kadhai</a:t>
            </a:r>
            <a:r>
              <a:rPr lang="en-IN" sz="1200" dirty="0"/>
              <a:t> on medium flame, then heat the oil and add the cumin seeds.}…</a:t>
            </a:r>
            <a:endParaRPr lang="en-IN" sz="1800" b="1" dirty="0">
              <a:solidFill>
                <a:schemeClr val="lt1"/>
              </a:solidFill>
            </a:endParaRPr>
          </a:p>
          <a:p>
            <a:pPr marL="0" indent="0">
              <a:buFont typeface="Catamaran"/>
              <a:buNone/>
            </a:pPr>
            <a:endParaRPr lang="en-I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1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9D9-F4CE-E4DE-B2F1-44414F1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BF773-EB45-8564-6203-24F85EA7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9" y="1017725"/>
            <a:ext cx="4062391" cy="1861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911C83-85D4-0845-9779-EBE776BA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91" y="445025"/>
            <a:ext cx="4218206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5BDC-D29C-6DA3-D104-64E45B1A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D39A9-D505-5863-8F42-F113F753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4" y="1017725"/>
            <a:ext cx="4116757" cy="2319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A10CCD-89BC-79C9-8590-CA349600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30" y="1113477"/>
            <a:ext cx="4128909" cy="20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9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4BD-CF94-454A-B703-1AC1C1A0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ED183-140A-D56D-97D8-E924DA8B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60" y="1289152"/>
            <a:ext cx="4531088" cy="25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ontserrat Black"/>
                <a:ea typeface="Montserrat Black"/>
                <a:cs typeface="Montserrat Black"/>
                <a:sym typeface="Montserrat Black"/>
              </a:rPr>
              <a:t>Error analysis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7" name="Google Shape;567;p41"/>
          <p:cNvSpPr txBox="1">
            <a:spLocks noGrp="1"/>
          </p:cNvSpPr>
          <p:nvPr>
            <p:ph type="body" idx="1"/>
          </p:nvPr>
        </p:nvSpPr>
        <p:spPr>
          <a:xfrm>
            <a:off x="719999" y="1566325"/>
            <a:ext cx="8070915" cy="30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</a:rPr>
              <a:t> Inconsistent formatting</a:t>
            </a:r>
            <a:r>
              <a:rPr lang="en-IN" sz="1600" dirty="0">
                <a:solidFill>
                  <a:schemeClr val="lt1"/>
                </a:solidFill>
              </a:rPr>
              <a:t>: Recipe data may be presented in a variety of formats, making it difficult to parse and extract the information in a consistent and standardized way. For example, a recipe may use different fonts, colours, or layout styles, or it may include images or other non-text elements that cannot be easily parsed.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</a:rPr>
              <a:t>Ambiguity or uncertainty</a:t>
            </a:r>
            <a:r>
              <a:rPr lang="en-IN" sz="1600" dirty="0">
                <a:solidFill>
                  <a:schemeClr val="lt1"/>
                </a:solidFill>
              </a:rPr>
              <a:t>: Recipe data may be ambiguous or uncertain, making it difficult to accurately interpret the intended meaning. For example, a recipe may use vague or imprecise language, such as "a pinch of salt" or "a handful of nuts," which cannot be easily quantified or standardized.</a:t>
            </a:r>
            <a:endParaRPr lang="en-IN" dirty="0">
              <a:solidFill>
                <a:schemeClr val="lt1"/>
              </a:solidFill>
            </a:endParaRPr>
          </a:p>
        </p:txBody>
      </p:sp>
      <p:grpSp>
        <p:nvGrpSpPr>
          <p:cNvPr id="568" name="Google Shape;568;p41"/>
          <p:cNvGrpSpPr/>
          <p:nvPr/>
        </p:nvGrpSpPr>
        <p:grpSpPr>
          <a:xfrm>
            <a:off x="8262775" y="367788"/>
            <a:ext cx="332250" cy="334425"/>
            <a:chOff x="4618500" y="3002875"/>
            <a:chExt cx="332250" cy="334425"/>
          </a:xfrm>
        </p:grpSpPr>
        <p:sp>
          <p:nvSpPr>
            <p:cNvPr id="569" name="Google Shape;569;p41"/>
            <p:cNvSpPr/>
            <p:nvPr/>
          </p:nvSpPr>
          <p:spPr>
            <a:xfrm>
              <a:off x="4738850" y="3123700"/>
              <a:ext cx="95350" cy="95350"/>
            </a:xfrm>
            <a:custGeom>
              <a:avLst/>
              <a:gdLst/>
              <a:ahLst/>
              <a:cxnLst/>
              <a:rect l="l" t="t" r="r" b="b"/>
              <a:pathLst>
                <a:path w="3814" h="3814" extrusionOk="0">
                  <a:moveTo>
                    <a:pt x="1907" y="1"/>
                  </a:moveTo>
                  <a:lnTo>
                    <a:pt x="1" y="1907"/>
                  </a:lnTo>
                  <a:lnTo>
                    <a:pt x="1907" y="3814"/>
                  </a:lnTo>
                  <a:lnTo>
                    <a:pt x="3813" y="1907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4786525" y="3002875"/>
              <a:ext cx="25" cy="142700"/>
            </a:xfrm>
            <a:custGeom>
              <a:avLst/>
              <a:gdLst/>
              <a:ahLst/>
              <a:cxnLst/>
              <a:rect l="l" t="t" r="r" b="b"/>
              <a:pathLst>
                <a:path w="1" h="5708" fill="none" extrusionOk="0">
                  <a:moveTo>
                    <a:pt x="0" y="1"/>
                  </a:moveTo>
                  <a:lnTo>
                    <a:pt x="0" y="5707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4786525" y="3192875"/>
              <a:ext cx="25" cy="144425"/>
            </a:xfrm>
            <a:custGeom>
              <a:avLst/>
              <a:gdLst/>
              <a:ahLst/>
              <a:cxnLst/>
              <a:rect l="l" t="t" r="r" b="b"/>
              <a:pathLst>
                <a:path w="1" h="5777" fill="none" extrusionOk="0">
                  <a:moveTo>
                    <a:pt x="0" y="1"/>
                  </a:moveTo>
                  <a:lnTo>
                    <a:pt x="0" y="5776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4618500" y="3171375"/>
              <a:ext cx="149575" cy="25"/>
            </a:xfrm>
            <a:custGeom>
              <a:avLst/>
              <a:gdLst/>
              <a:ahLst/>
              <a:cxnLst/>
              <a:rect l="l" t="t" r="r" b="b"/>
              <a:pathLst>
                <a:path w="5983" h="1" fill="none" extrusionOk="0">
                  <a:moveTo>
                    <a:pt x="0" y="0"/>
                  </a:moveTo>
                  <a:lnTo>
                    <a:pt x="5983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4814275" y="3171375"/>
              <a:ext cx="136475" cy="25"/>
            </a:xfrm>
            <a:custGeom>
              <a:avLst/>
              <a:gdLst/>
              <a:ahLst/>
              <a:cxnLst/>
              <a:rect l="l" t="t" r="r" b="b"/>
              <a:pathLst>
                <a:path w="5459" h="1" fill="none" extrusionOk="0">
                  <a:moveTo>
                    <a:pt x="0" y="0"/>
                  </a:moveTo>
                  <a:lnTo>
                    <a:pt x="5459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597818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and Linear Aesthetic Business Plan for Korean Corporations by Slidesgo">
  <a:themeElements>
    <a:clrScheme name="Simple Light">
      <a:dk1>
        <a:srgbClr val="F5F5F5"/>
      </a:dk1>
      <a:lt1>
        <a:srgbClr val="273446"/>
      </a:lt1>
      <a:dk2>
        <a:srgbClr val="ACD1E5"/>
      </a:dk2>
      <a:lt2>
        <a:srgbClr val="F3CEB2"/>
      </a:lt2>
      <a:accent1>
        <a:srgbClr val="F3D57A"/>
      </a:accent1>
      <a:accent2>
        <a:srgbClr val="D1E7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34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e it" id="{F2F45BE9-7549-6C46-B982-06CCD2665A98}" vid="{A561596B-79A9-0749-BE1B-AB48A8AB29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 and Linear Aesthetic Business Plan for Korean Corporations by Slidesgo</Template>
  <TotalTime>771</TotalTime>
  <Words>641</Words>
  <Application>Microsoft Office PowerPoint</Application>
  <PresentationFormat>On-screen Show (16:9)</PresentationFormat>
  <Paragraphs>39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Montserrat SemiBold</vt:lpstr>
      <vt:lpstr>Catamaran</vt:lpstr>
      <vt:lpstr>Arial</vt:lpstr>
      <vt:lpstr>Montserrat Black</vt:lpstr>
      <vt:lpstr>Bebas Neue</vt:lpstr>
      <vt:lpstr>Calibri</vt:lpstr>
      <vt:lpstr>Montserrat ExtraBold</vt:lpstr>
      <vt:lpstr>Elegant and Linear Aesthetic Business Plan for Korean Corporations by Slidesgo</vt:lpstr>
      <vt:lpstr>Get those recipes  Group 4  By Tanuja Tanushree-0104, Atharva Saney-0069, Mayank Khurana-0004, Pushkar Pushp-0061 </vt:lpstr>
      <vt:lpstr>Problem</vt:lpstr>
      <vt:lpstr>Methodology</vt:lpstr>
      <vt:lpstr>Result</vt:lpstr>
      <vt:lpstr>Examples</vt:lpstr>
      <vt:lpstr>GUI Outputs</vt:lpstr>
      <vt:lpstr>GUI Outputs</vt:lpstr>
      <vt:lpstr>GUI Outputs</vt:lpstr>
      <vt:lpstr>Error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those recipes  Group 4  By Tanuja Tanushree-0104, Atharva Saney-0069, Mayank Khurana-0004, Pushkar Pushp-0061 </dc:title>
  <dc:creator>Mayank Khurana (23PGAI)</dc:creator>
  <cp:lastModifiedBy>Atharva Saney</cp:lastModifiedBy>
  <cp:revision>2</cp:revision>
  <dcterms:created xsi:type="dcterms:W3CDTF">2022-12-09T17:44:01Z</dcterms:created>
  <dcterms:modified xsi:type="dcterms:W3CDTF">2022-12-10T06:43:12Z</dcterms:modified>
</cp:coreProperties>
</file>