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udit Gupta"/>
  <p:cmAuthor clrIdx="1" id="1" initials="" lastIdx="1" name="Atharva Meh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FC9B2E-F396-4627-B64A-96C78CCAC448}">
  <a:tblStyle styleId="{BBFC9B2E-F396-4627-B64A-96C78CCAC4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4T01:59:22.952">
    <p:pos x="6000" y="0"/>
    <p:text>Remove this</p:text>
  </p:cm>
  <p:cm authorId="1" idx="1" dt="2023-11-24T01:59:22.952">
    <p:pos x="6000" y="0"/>
    <p:text>why?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f87128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f87128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22583acb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22583acb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Total Loans given vs Interest 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e77ee30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e77ee30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Total Loans given vs Interest Rate?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e77ee30e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e77ee30e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Total Loans given vs Interest Rate?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22583acb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22583acb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22583acb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22583acb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22583ac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22583ac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2583ac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22583ac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22583acb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22583acb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22583acb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22583acb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22583acb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22583acb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66fa95c0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66fa95c0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22583acb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22583acb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66fa95c0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66fa95c0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69ae9b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69ae9b2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Total Loans given vs Interest Rate?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69ae9b2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69ae9b2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69ae9b2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69ae9b2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69ae9b2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69ae9b2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69ae9b2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69ae9b2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22583a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22583a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1" type="twoTxTwoObj">
  <p:cSld name="TWO_OBJECTS_WITH_TEXT">
    <p:spTree>
      <p:nvGrpSpPr>
        <p:cNvPr id="171" name="Shape 171"/>
        <p:cNvGrpSpPr/>
        <p:nvPr/>
      </p:nvGrpSpPr>
      <p:grpSpPr>
        <a:xfrm>
          <a:off x="0" y="0"/>
          <a:ext cx="0" cy="0"/>
          <a:chOff x="0" y="0"/>
          <a:chExt cx="0" cy="0"/>
        </a:xfrm>
      </p:grpSpPr>
      <p:sp>
        <p:nvSpPr>
          <p:cNvPr id="172" name="Google Shape;172;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3" name="Google Shape;173;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4" name="Google Shape;174;p20"/>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5" name="Google Shape;175;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76" name="Google Shape;176;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7" name="Google Shape;177;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8" name="Google Shape;178;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type="titleOnly">
  <p:cSld name="TITLE_ONLY">
    <p:spTree>
      <p:nvGrpSpPr>
        <p:cNvPr id="180" name="Shape 180"/>
        <p:cNvGrpSpPr/>
        <p:nvPr/>
      </p:nvGrpSpPr>
      <p:grpSpPr>
        <a:xfrm>
          <a:off x="0" y="0"/>
          <a:ext cx="0" cy="0"/>
          <a:chOff x="0" y="0"/>
          <a:chExt cx="0" cy="0"/>
        </a:xfrm>
      </p:grpSpPr>
      <p:sp>
        <p:nvSpPr>
          <p:cNvPr id="181" name="Google Shape;181;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2" name="Google Shape;18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4" name="Google Shape;18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ctrTitle"/>
          </p:nvPr>
        </p:nvSpPr>
        <p:spPr>
          <a:xfrm>
            <a:off x="628650" y="797750"/>
            <a:ext cx="8458200" cy="1406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600">
                <a:latin typeface="Georgia"/>
                <a:ea typeface="Georgia"/>
                <a:cs typeface="Georgia"/>
                <a:sym typeface="Georgia"/>
              </a:rPr>
              <a:t>Mortgage Statistics of the US</a:t>
            </a:r>
            <a:endParaRPr sz="3600">
              <a:latin typeface="Georgia"/>
              <a:ea typeface="Georgia"/>
              <a:cs typeface="Georgia"/>
              <a:sym typeface="Georgia"/>
            </a:endParaRPr>
          </a:p>
        </p:txBody>
      </p:sp>
      <p:sp>
        <p:nvSpPr>
          <p:cNvPr id="190" name="Google Shape;190;p22"/>
          <p:cNvSpPr txBox="1"/>
          <p:nvPr/>
        </p:nvSpPr>
        <p:spPr>
          <a:xfrm>
            <a:off x="628650" y="2351525"/>
            <a:ext cx="22335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Calibri"/>
                <a:ea typeface="Calibri"/>
                <a:cs typeface="Calibri"/>
                <a:sym typeface="Calibri"/>
              </a:rPr>
              <a:t>N.A.A.M</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lang="en" sz="1100">
                <a:solidFill>
                  <a:schemeClr val="lt1"/>
                </a:solidFill>
                <a:latin typeface="Calibri"/>
                <a:ea typeface="Calibri"/>
                <a:cs typeface="Calibri"/>
                <a:sym typeface="Calibri"/>
              </a:rPr>
              <a:t>Nipun, Atharva, Anishka, Mudit</a:t>
            </a:r>
            <a:endParaRPr sz="11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- 5(a)</a:t>
            </a:r>
            <a:endParaRPr>
              <a:solidFill>
                <a:schemeClr val="dk1"/>
              </a:solidFill>
            </a:endParaRPr>
          </a:p>
        </p:txBody>
      </p:sp>
      <p:sp>
        <p:nvSpPr>
          <p:cNvPr id="256" name="Google Shape;256;p31"/>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en" sz="1800"/>
              <a:t>ANOVA</a:t>
            </a:r>
            <a:endParaRPr b="1" sz="1400"/>
          </a:p>
          <a:p>
            <a:pPr indent="0" lvl="0" marL="0" rtl="0" algn="l">
              <a:spcBef>
                <a:spcPts val="800"/>
              </a:spcBef>
              <a:spcAft>
                <a:spcPts val="0"/>
              </a:spcAft>
              <a:buClr>
                <a:schemeClr val="dk1"/>
              </a:buClr>
              <a:buSzPts val="1100"/>
              <a:buFont typeface="Arial"/>
              <a:buNone/>
            </a:pPr>
            <a:br>
              <a:rPr lang="en"/>
            </a:br>
            <a:endParaRPr/>
          </a:p>
          <a:p>
            <a:pPr indent="0" lvl="0" marL="0" rtl="0" algn="l">
              <a:spcBef>
                <a:spcPts val="800"/>
              </a:spcBef>
              <a:spcAft>
                <a:spcPts val="0"/>
              </a:spcAft>
              <a:buClr>
                <a:schemeClr val="dk1"/>
              </a:buClr>
              <a:buSzPts val="1100"/>
              <a:buFont typeface="Arial"/>
              <a:buNone/>
            </a:pPr>
            <a:r>
              <a:rPr b="1" lang="en" sz="1800"/>
              <a:t>TOT_ORIGINATIONS</a:t>
            </a:r>
            <a:endParaRPr b="1" sz="1800"/>
          </a:p>
          <a:p>
            <a:pPr indent="0" lvl="0" marL="0" marR="0" rtl="0" algn="l">
              <a:lnSpc>
                <a:spcPct val="60000"/>
              </a:lnSpc>
              <a:spcBef>
                <a:spcPts val="800"/>
              </a:spcBef>
              <a:spcAft>
                <a:spcPts val="0"/>
              </a:spcAft>
              <a:buNone/>
            </a:pPr>
            <a:r>
              <a:rPr lang="en" sz="1400"/>
              <a:t>H0 = Means of all groups are same</a:t>
            </a:r>
            <a:endParaRPr sz="1400"/>
          </a:p>
          <a:p>
            <a:pPr indent="0" lvl="0" marL="0" marR="0" rtl="0" algn="l">
              <a:lnSpc>
                <a:spcPct val="60000"/>
              </a:lnSpc>
              <a:spcBef>
                <a:spcPts val="800"/>
              </a:spcBef>
              <a:spcAft>
                <a:spcPts val="0"/>
              </a:spcAft>
              <a:buNone/>
            </a:pPr>
            <a:r>
              <a:rPr lang="en" sz="1400"/>
              <a:t>H1 = Mean of at least one group is different.</a:t>
            </a:r>
            <a:endParaRPr sz="1800"/>
          </a:p>
          <a:p>
            <a:pPr indent="0" lvl="0" marL="0" marR="0" rtl="0" algn="l">
              <a:lnSpc>
                <a:spcPct val="60000"/>
              </a:lnSpc>
              <a:spcBef>
                <a:spcPts val="800"/>
              </a:spcBef>
              <a:spcAft>
                <a:spcPts val="0"/>
              </a:spcAft>
              <a:buNone/>
            </a:pPr>
            <a:r>
              <a:rPr lang="en" sz="1400"/>
              <a:t>ANOVA Test Result:</a:t>
            </a:r>
            <a:endParaRPr sz="1400"/>
          </a:p>
          <a:p>
            <a:pPr indent="0" lvl="0" marL="0" marR="0" rtl="0" algn="l">
              <a:lnSpc>
                <a:spcPct val="60000"/>
              </a:lnSpc>
              <a:spcBef>
                <a:spcPts val="800"/>
              </a:spcBef>
              <a:spcAft>
                <a:spcPts val="0"/>
              </a:spcAft>
              <a:buNone/>
            </a:pPr>
            <a:r>
              <a:rPr lang="en" sz="1400"/>
              <a:t>F-statistic: 342.48728611459245</a:t>
            </a:r>
            <a:endParaRPr sz="1400"/>
          </a:p>
          <a:p>
            <a:pPr indent="0" lvl="0" marL="0" marR="0" rtl="0" algn="l">
              <a:lnSpc>
                <a:spcPct val="60000"/>
              </a:lnSpc>
              <a:spcBef>
                <a:spcPts val="800"/>
              </a:spcBef>
              <a:spcAft>
                <a:spcPts val="0"/>
              </a:spcAft>
              <a:buNone/>
            </a:pPr>
            <a:r>
              <a:rPr lang="en" sz="1400"/>
              <a:t>p-value: 0.0</a:t>
            </a:r>
            <a:endParaRPr sz="1400"/>
          </a:p>
          <a:p>
            <a:pPr indent="0" lvl="0" marL="0" marR="0" rtl="0" algn="l">
              <a:lnSpc>
                <a:spcPct val="60000"/>
              </a:lnSpc>
              <a:spcBef>
                <a:spcPts val="800"/>
              </a:spcBef>
              <a:spcAft>
                <a:spcPts val="0"/>
              </a:spcAft>
              <a:buNone/>
            </a:pPr>
            <a:r>
              <a:rPr lang="en" sz="1400"/>
              <a:t>Alpha = 0.05</a:t>
            </a:r>
            <a:endParaRPr sz="1400"/>
          </a:p>
          <a:p>
            <a:pPr indent="0" lvl="0" marL="0" marR="0" rtl="0" algn="l">
              <a:lnSpc>
                <a:spcPct val="60000"/>
              </a:lnSpc>
              <a:spcBef>
                <a:spcPts val="800"/>
              </a:spcBef>
              <a:spcAft>
                <a:spcPts val="0"/>
              </a:spcAft>
              <a:buNone/>
            </a:pPr>
            <a:r>
              <a:rPr lang="en" sz="1400"/>
              <a:t>Number of not rejects: 400</a:t>
            </a:r>
            <a:endParaRPr sz="1400"/>
          </a:p>
          <a:p>
            <a:pPr indent="0" lvl="0" marL="0" marR="0" rtl="0" algn="l">
              <a:lnSpc>
                <a:spcPct val="60000"/>
              </a:lnSpc>
              <a:spcBef>
                <a:spcPts val="800"/>
              </a:spcBef>
              <a:spcAft>
                <a:spcPts val="0"/>
              </a:spcAft>
              <a:buNone/>
            </a:pPr>
            <a:r>
              <a:rPr lang="en" sz="1400"/>
              <a:t>Number of rejects: 875</a:t>
            </a:r>
            <a:endParaRPr sz="1050">
              <a:solidFill>
                <a:srgbClr val="CCCCCC"/>
              </a:solidFill>
              <a:latin typeface="Courier New"/>
              <a:ea typeface="Courier New"/>
              <a:cs typeface="Courier New"/>
              <a:sym typeface="Courier New"/>
            </a:endParaRPr>
          </a:p>
          <a:p>
            <a:pPr indent="0" lvl="0" marL="0" rtl="0" algn="l">
              <a:lnSpc>
                <a:spcPct val="60000"/>
              </a:lnSpc>
              <a:spcBef>
                <a:spcPts val="800"/>
              </a:spcBef>
              <a:spcAft>
                <a:spcPts val="0"/>
              </a:spcAft>
              <a:buNone/>
            </a:pPr>
            <a:r>
              <a:rPr lang="en" sz="1400"/>
              <a:t>Since alpha &gt; p,</a:t>
            </a:r>
            <a:r>
              <a:rPr lang="en"/>
              <a:t> </a:t>
            </a:r>
            <a:r>
              <a:rPr lang="en" sz="1400"/>
              <a:t> we reject the null hypothesis and can conclude that the distributions of at least one of the state is different. Pairwise test of each state using TukeyHSD shows we reject 875 out of 1275 pairwise state </a:t>
            </a:r>
            <a:endParaRPr/>
          </a:p>
        </p:txBody>
      </p:sp>
      <p:sp>
        <p:nvSpPr>
          <p:cNvPr id="257" name="Google Shape;257;p31"/>
          <p:cNvSpPr txBox="1"/>
          <p:nvPr/>
        </p:nvSpPr>
        <p:spPr>
          <a:xfrm>
            <a:off x="628650" y="1297950"/>
            <a:ext cx="8344800" cy="5442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800"/>
              </a:spcBef>
              <a:spcAft>
                <a:spcPts val="0"/>
              </a:spcAft>
              <a:buNone/>
            </a:pPr>
            <a:r>
              <a:rPr lang="en">
                <a:solidFill>
                  <a:schemeClr val="dk1"/>
                </a:solidFill>
                <a:latin typeface="Calibri"/>
                <a:ea typeface="Calibri"/>
                <a:cs typeface="Calibri"/>
                <a:sym typeface="Calibri"/>
              </a:rPr>
              <a:t>We </a:t>
            </a:r>
            <a:r>
              <a:rPr lang="en">
                <a:solidFill>
                  <a:schemeClr val="dk1"/>
                </a:solidFill>
                <a:latin typeface="Calibri"/>
                <a:ea typeface="Calibri"/>
                <a:cs typeface="Calibri"/>
                <a:sym typeface="Calibri"/>
              </a:rPr>
              <a:t>performed analysis of variance to compare the distribution of the 50 states in USA to check if they are constant throughout the country. This is done for 3 variables: TOT_ORIGINATIONS, AVE_LOANAMT and AVEINTRATE. </a:t>
            </a:r>
            <a:endParaRPr>
              <a:solidFill>
                <a:schemeClr val="dk1"/>
              </a:solidFill>
              <a:latin typeface="Calibri"/>
              <a:ea typeface="Calibri"/>
              <a:cs typeface="Calibri"/>
              <a:sym typeface="Calibri"/>
            </a:endParaRPr>
          </a:p>
        </p:txBody>
      </p:sp>
      <p:pic>
        <p:nvPicPr>
          <p:cNvPr id="258" name="Google Shape;258;p31"/>
          <p:cNvPicPr preferRelativeResize="0"/>
          <p:nvPr/>
        </p:nvPicPr>
        <p:blipFill>
          <a:blip r:embed="rId3">
            <a:alphaModFix/>
          </a:blip>
          <a:stretch>
            <a:fillRect/>
          </a:stretch>
        </p:blipFill>
        <p:spPr>
          <a:xfrm>
            <a:off x="4186450" y="1712300"/>
            <a:ext cx="4652650" cy="240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- 5(b)</a:t>
            </a:r>
            <a:endParaRPr>
              <a:solidFill>
                <a:schemeClr val="dk1"/>
              </a:solidFill>
            </a:endParaRPr>
          </a:p>
        </p:txBody>
      </p:sp>
      <p:sp>
        <p:nvSpPr>
          <p:cNvPr id="264" name="Google Shape;264;p32"/>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800"/>
              <a:t>AVE_LOANAMT</a:t>
            </a:r>
            <a:endParaRPr b="1" sz="1800"/>
          </a:p>
          <a:p>
            <a:pPr indent="0" lvl="0" marL="0" marR="0" rtl="0" algn="l">
              <a:lnSpc>
                <a:spcPct val="60000"/>
              </a:lnSpc>
              <a:spcBef>
                <a:spcPts val="800"/>
              </a:spcBef>
              <a:spcAft>
                <a:spcPts val="0"/>
              </a:spcAft>
              <a:buNone/>
            </a:pPr>
            <a:r>
              <a:rPr lang="en" sz="1400"/>
              <a:t>H0 = Means of all groups are same</a:t>
            </a:r>
            <a:endParaRPr sz="1400"/>
          </a:p>
          <a:p>
            <a:pPr indent="0" lvl="0" marL="0" marR="0" rtl="0" algn="l">
              <a:lnSpc>
                <a:spcPct val="60000"/>
              </a:lnSpc>
              <a:spcBef>
                <a:spcPts val="800"/>
              </a:spcBef>
              <a:spcAft>
                <a:spcPts val="0"/>
              </a:spcAft>
              <a:buNone/>
            </a:pPr>
            <a:r>
              <a:rPr lang="en" sz="1400"/>
              <a:t>H1 = Mean of at least one group is different.</a:t>
            </a:r>
            <a:endParaRPr sz="1800"/>
          </a:p>
          <a:p>
            <a:pPr indent="0" lvl="0" marL="0" marR="0" rtl="0" algn="l">
              <a:lnSpc>
                <a:spcPct val="60000"/>
              </a:lnSpc>
              <a:spcBef>
                <a:spcPts val="800"/>
              </a:spcBef>
              <a:spcAft>
                <a:spcPts val="0"/>
              </a:spcAft>
              <a:buNone/>
            </a:pPr>
            <a:r>
              <a:rPr lang="en" sz="1400"/>
              <a:t>ANOVA Test Result:</a:t>
            </a:r>
            <a:endParaRPr sz="1400"/>
          </a:p>
          <a:p>
            <a:pPr indent="0" lvl="0" marL="0" marR="0" rtl="0" algn="l">
              <a:lnSpc>
                <a:spcPct val="60000"/>
              </a:lnSpc>
              <a:spcBef>
                <a:spcPts val="800"/>
              </a:spcBef>
              <a:spcAft>
                <a:spcPts val="0"/>
              </a:spcAft>
              <a:buNone/>
            </a:pPr>
            <a:r>
              <a:rPr lang="en" sz="1400"/>
              <a:t>F-statistic: 35.70318260463009</a:t>
            </a:r>
            <a:endParaRPr sz="1400"/>
          </a:p>
          <a:p>
            <a:pPr indent="0" lvl="0" marL="0" marR="0" rtl="0" algn="l">
              <a:lnSpc>
                <a:spcPct val="60000"/>
              </a:lnSpc>
              <a:spcBef>
                <a:spcPts val="800"/>
              </a:spcBef>
              <a:spcAft>
                <a:spcPts val="0"/>
              </a:spcAft>
              <a:buNone/>
            </a:pPr>
            <a:r>
              <a:rPr lang="en" sz="1400"/>
              <a:t>p-value: 0.0 	</a:t>
            </a:r>
            <a:endParaRPr sz="1400"/>
          </a:p>
          <a:p>
            <a:pPr indent="0" lvl="0" marL="0" marR="0" rtl="0" algn="l">
              <a:lnSpc>
                <a:spcPct val="60000"/>
              </a:lnSpc>
              <a:spcBef>
                <a:spcPts val="800"/>
              </a:spcBef>
              <a:spcAft>
                <a:spcPts val="0"/>
              </a:spcAft>
              <a:buNone/>
            </a:pPr>
            <a:r>
              <a:rPr lang="en" sz="1400"/>
              <a:t>Alpha = 0.05</a:t>
            </a:r>
            <a:endParaRPr sz="1400"/>
          </a:p>
          <a:p>
            <a:pPr indent="0" lvl="0" marL="0" marR="0" rtl="0" algn="l">
              <a:lnSpc>
                <a:spcPct val="60000"/>
              </a:lnSpc>
              <a:spcBef>
                <a:spcPts val="800"/>
              </a:spcBef>
              <a:spcAft>
                <a:spcPts val="0"/>
              </a:spcAft>
              <a:buNone/>
            </a:pPr>
            <a:r>
              <a:rPr lang="en" sz="1400"/>
              <a:t>Number of not rejects: 724</a:t>
            </a:r>
            <a:endParaRPr sz="1400"/>
          </a:p>
          <a:p>
            <a:pPr indent="0" lvl="0" marL="0" marR="0" rtl="0" algn="l">
              <a:lnSpc>
                <a:spcPct val="60000"/>
              </a:lnSpc>
              <a:spcBef>
                <a:spcPts val="800"/>
              </a:spcBef>
              <a:spcAft>
                <a:spcPts val="0"/>
              </a:spcAft>
              <a:buNone/>
            </a:pPr>
            <a:r>
              <a:rPr lang="en" sz="1400"/>
              <a:t>Number of rejects: 551</a:t>
            </a:r>
            <a:endParaRPr sz="1400"/>
          </a:p>
          <a:p>
            <a:pPr indent="0" lvl="0" marL="0" rtl="0" algn="l">
              <a:spcBef>
                <a:spcPts val="800"/>
              </a:spcBef>
              <a:spcAft>
                <a:spcPts val="0"/>
              </a:spcAft>
              <a:buNone/>
            </a:pPr>
            <a:r>
              <a:rPr lang="en" sz="1400"/>
              <a:t>Since alpha &gt; p,</a:t>
            </a:r>
            <a:r>
              <a:rPr lang="en"/>
              <a:t> </a:t>
            </a:r>
            <a:r>
              <a:rPr lang="en" sz="1400"/>
              <a:t> we reject the null hypothesis and can conclude that the distributions of at least one of the state is different. Pairwise test of each state using TukeyHSD shows we accept 724 out of 1275 pairwise state which is </a:t>
            </a:r>
            <a:r>
              <a:rPr lang="en" sz="1400"/>
              <a:t>higher than total originations. This can be seen from the graph as well where the states have similarity in average loan amounts over the years. This can also be seen from the smaller F-statistic as compared to the one obtained in total originations. </a:t>
            </a:r>
            <a:endParaRPr/>
          </a:p>
        </p:txBody>
      </p:sp>
      <p:pic>
        <p:nvPicPr>
          <p:cNvPr id="265" name="Google Shape;265;p32"/>
          <p:cNvPicPr preferRelativeResize="0"/>
          <p:nvPr/>
        </p:nvPicPr>
        <p:blipFill>
          <a:blip r:embed="rId3">
            <a:alphaModFix/>
          </a:blip>
          <a:stretch>
            <a:fillRect/>
          </a:stretch>
        </p:blipFill>
        <p:spPr>
          <a:xfrm>
            <a:off x="3883750" y="1018025"/>
            <a:ext cx="5078852" cy="283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- 5(c)</a:t>
            </a:r>
            <a:endParaRPr>
              <a:solidFill>
                <a:schemeClr val="dk1"/>
              </a:solidFill>
            </a:endParaRPr>
          </a:p>
        </p:txBody>
      </p:sp>
      <p:sp>
        <p:nvSpPr>
          <p:cNvPr id="271" name="Google Shape;271;p33"/>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800"/>
              <a:t>AVE_INTRATE</a:t>
            </a:r>
            <a:endParaRPr b="1" sz="1800"/>
          </a:p>
          <a:p>
            <a:pPr indent="0" lvl="0" marL="0" marR="0" rtl="0" algn="l">
              <a:lnSpc>
                <a:spcPct val="70000"/>
              </a:lnSpc>
              <a:spcBef>
                <a:spcPts val="800"/>
              </a:spcBef>
              <a:spcAft>
                <a:spcPts val="0"/>
              </a:spcAft>
              <a:buNone/>
            </a:pPr>
            <a:r>
              <a:rPr lang="en" sz="1400"/>
              <a:t>H0 = Means of all groups are same</a:t>
            </a:r>
            <a:endParaRPr sz="1400"/>
          </a:p>
          <a:p>
            <a:pPr indent="0" lvl="0" marL="0" marR="0" rtl="0" algn="l">
              <a:lnSpc>
                <a:spcPct val="70000"/>
              </a:lnSpc>
              <a:spcBef>
                <a:spcPts val="800"/>
              </a:spcBef>
              <a:spcAft>
                <a:spcPts val="0"/>
              </a:spcAft>
              <a:buNone/>
            </a:pPr>
            <a:r>
              <a:rPr lang="en" sz="1400"/>
              <a:t>H1 = Mean of at least one group is different.</a:t>
            </a:r>
            <a:endParaRPr sz="1800"/>
          </a:p>
          <a:p>
            <a:pPr indent="0" lvl="0" marL="0" marR="0" rtl="0" algn="l">
              <a:lnSpc>
                <a:spcPct val="70000"/>
              </a:lnSpc>
              <a:spcBef>
                <a:spcPts val="800"/>
              </a:spcBef>
              <a:spcAft>
                <a:spcPts val="0"/>
              </a:spcAft>
              <a:buNone/>
            </a:pPr>
            <a:r>
              <a:rPr lang="en" sz="1400"/>
              <a:t>ANOVA Test Result:</a:t>
            </a:r>
            <a:endParaRPr sz="1400"/>
          </a:p>
          <a:p>
            <a:pPr indent="0" lvl="0" marL="0" marR="0" rtl="0" algn="l">
              <a:lnSpc>
                <a:spcPct val="70000"/>
              </a:lnSpc>
              <a:spcBef>
                <a:spcPts val="800"/>
              </a:spcBef>
              <a:spcAft>
                <a:spcPts val="0"/>
              </a:spcAft>
              <a:buNone/>
            </a:pPr>
            <a:r>
              <a:rPr lang="en" sz="1400"/>
              <a:t>F-statistic: 1.873370854377587</a:t>
            </a:r>
            <a:endParaRPr sz="1400"/>
          </a:p>
          <a:p>
            <a:pPr indent="0" lvl="0" marL="0" marR="0" rtl="0" algn="l">
              <a:lnSpc>
                <a:spcPct val="70000"/>
              </a:lnSpc>
              <a:spcBef>
                <a:spcPts val="800"/>
              </a:spcBef>
              <a:spcAft>
                <a:spcPts val="0"/>
              </a:spcAft>
              <a:buNone/>
            </a:pPr>
            <a:r>
              <a:rPr lang="en" sz="1400"/>
              <a:t>p-value: 0.00018365483723495088</a:t>
            </a:r>
            <a:endParaRPr sz="1400"/>
          </a:p>
          <a:p>
            <a:pPr indent="0" lvl="0" marL="0" marR="0" rtl="0" algn="l">
              <a:lnSpc>
                <a:spcPct val="70000"/>
              </a:lnSpc>
              <a:spcBef>
                <a:spcPts val="800"/>
              </a:spcBef>
              <a:spcAft>
                <a:spcPts val="0"/>
              </a:spcAft>
              <a:buNone/>
            </a:pPr>
            <a:r>
              <a:rPr lang="en" sz="1400"/>
              <a:t>Alpha = 0.05</a:t>
            </a:r>
            <a:endParaRPr sz="1400"/>
          </a:p>
          <a:p>
            <a:pPr indent="0" lvl="0" marL="0" marR="0" rtl="0" algn="l">
              <a:lnSpc>
                <a:spcPct val="70000"/>
              </a:lnSpc>
              <a:spcBef>
                <a:spcPts val="800"/>
              </a:spcBef>
              <a:spcAft>
                <a:spcPts val="0"/>
              </a:spcAft>
              <a:buNone/>
            </a:pPr>
            <a:r>
              <a:rPr lang="en" sz="1400"/>
              <a:t>Number of not rejects: 1271</a:t>
            </a:r>
            <a:endParaRPr sz="1400"/>
          </a:p>
          <a:p>
            <a:pPr indent="0" lvl="0" marL="0" marR="0" rtl="0" algn="l">
              <a:lnSpc>
                <a:spcPct val="70000"/>
              </a:lnSpc>
              <a:spcBef>
                <a:spcPts val="800"/>
              </a:spcBef>
              <a:spcAft>
                <a:spcPts val="0"/>
              </a:spcAft>
              <a:buNone/>
            </a:pPr>
            <a:r>
              <a:rPr lang="en" sz="1400"/>
              <a:t>Number of rejects: 4</a:t>
            </a:r>
            <a:endParaRPr sz="1400"/>
          </a:p>
          <a:p>
            <a:pPr indent="0" lvl="0" marL="0" marR="0" rtl="0" algn="l">
              <a:lnSpc>
                <a:spcPct val="90000"/>
              </a:lnSpc>
              <a:spcBef>
                <a:spcPts val="800"/>
              </a:spcBef>
              <a:spcAft>
                <a:spcPts val="0"/>
              </a:spcAft>
              <a:buNone/>
            </a:pPr>
            <a:r>
              <a:t/>
            </a:r>
            <a:endParaRPr sz="1400"/>
          </a:p>
          <a:p>
            <a:pPr indent="0" lvl="0" marL="0" marR="0" rtl="0" algn="l">
              <a:lnSpc>
                <a:spcPct val="90000"/>
              </a:lnSpc>
              <a:spcBef>
                <a:spcPts val="800"/>
              </a:spcBef>
              <a:spcAft>
                <a:spcPts val="0"/>
              </a:spcAft>
              <a:buNone/>
            </a:pPr>
            <a:r>
              <a:rPr lang="en" sz="1400"/>
              <a:t>Since alpha &gt; p,  we reje</a:t>
            </a:r>
            <a:r>
              <a:rPr lang="en" sz="1400"/>
              <a:t>ct the null hypothesis and can conclude that the distributions of at least one of the state is different. Pairwise test of each state using TukeyHSD shows we reject just 4 pairwise combinations of states. This can be seen from the graph as well where the states have an almost </a:t>
            </a:r>
            <a:r>
              <a:rPr lang="en" sz="1400"/>
              <a:t>equal</a:t>
            </a:r>
            <a:r>
              <a:rPr lang="en" sz="1400"/>
              <a:t> </a:t>
            </a:r>
            <a:r>
              <a:rPr lang="en" sz="1400"/>
              <a:t>average</a:t>
            </a:r>
            <a:r>
              <a:rPr lang="en" sz="1400"/>
              <a:t> interest rate over the years. This can also be seen from the much smaller F-statistic and a p-value greater than 0. This shows for most states, the interest has shown similar pattern over the years. </a:t>
            </a:r>
            <a:endParaRPr/>
          </a:p>
        </p:txBody>
      </p:sp>
      <p:pic>
        <p:nvPicPr>
          <p:cNvPr id="272" name="Google Shape;272;p33"/>
          <p:cNvPicPr preferRelativeResize="0"/>
          <p:nvPr/>
        </p:nvPicPr>
        <p:blipFill>
          <a:blip r:embed="rId3">
            <a:alphaModFix/>
          </a:blip>
          <a:stretch>
            <a:fillRect/>
          </a:stretch>
        </p:blipFill>
        <p:spPr>
          <a:xfrm>
            <a:off x="4401288" y="893825"/>
            <a:ext cx="4664161" cy="2662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Data Processing &amp; PCA</a:t>
            </a:r>
            <a:endParaRPr>
              <a:solidFill>
                <a:schemeClr val="dk1"/>
              </a:solidFill>
            </a:endParaRPr>
          </a:p>
        </p:txBody>
      </p:sp>
      <p:sp>
        <p:nvSpPr>
          <p:cNvPr id="278" name="Google Shape;278;p34"/>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323850" lvl="0" marL="457200" marR="0" rtl="0" algn="l">
              <a:lnSpc>
                <a:spcPct val="90000"/>
              </a:lnSpc>
              <a:spcBef>
                <a:spcPts val="800"/>
              </a:spcBef>
              <a:spcAft>
                <a:spcPts val="0"/>
              </a:spcAft>
              <a:buSzPts val="1500"/>
              <a:buChar char="○"/>
            </a:pPr>
            <a:r>
              <a:rPr lang="en" sz="1500"/>
              <a:t>We cleared the data to remove features having no correlation with the target variable </a:t>
            </a:r>
            <a:r>
              <a:rPr lang="en" sz="1500"/>
              <a:t>and</a:t>
            </a:r>
            <a:r>
              <a:rPr lang="en" sz="1500"/>
              <a:t> use features relevant to the value being predicted.</a:t>
            </a:r>
            <a:endParaRPr sz="1500"/>
          </a:p>
          <a:p>
            <a:pPr indent="-323850" lvl="0" marL="457200" marR="0" rtl="0" algn="l">
              <a:lnSpc>
                <a:spcPct val="90000"/>
              </a:lnSpc>
              <a:spcBef>
                <a:spcPts val="0"/>
              </a:spcBef>
              <a:spcAft>
                <a:spcPts val="0"/>
              </a:spcAft>
              <a:buSzPts val="1500"/>
              <a:buChar char="○"/>
            </a:pPr>
            <a:r>
              <a:rPr lang="en" sz="1500"/>
              <a:t>Conducted MinMax Scaling to scale the data into a range of 0 to 1. </a:t>
            </a:r>
            <a:endParaRPr sz="1500"/>
          </a:p>
          <a:p>
            <a:pPr indent="-323850" lvl="0" marL="457200" marR="0" rtl="0" algn="l">
              <a:lnSpc>
                <a:spcPct val="90000"/>
              </a:lnSpc>
              <a:spcBef>
                <a:spcPts val="0"/>
              </a:spcBef>
              <a:spcAft>
                <a:spcPts val="0"/>
              </a:spcAft>
              <a:buSzPts val="1500"/>
              <a:buChar char="○"/>
            </a:pPr>
            <a:r>
              <a:rPr lang="en" sz="1500"/>
              <a:t>Conducted PCA to get an idea of the explained variance ratio to </a:t>
            </a:r>
            <a:r>
              <a:rPr lang="en" sz="1500"/>
              <a:t>understand</a:t>
            </a:r>
            <a:r>
              <a:rPr lang="en" sz="1500"/>
              <a:t> the </a:t>
            </a:r>
            <a:r>
              <a:rPr lang="en" sz="1500"/>
              <a:t>number</a:t>
            </a:r>
            <a:r>
              <a:rPr lang="en" sz="1500"/>
              <a:t> of </a:t>
            </a:r>
            <a:r>
              <a:rPr lang="en" sz="1500"/>
              <a:t>features</a:t>
            </a:r>
            <a:r>
              <a:rPr lang="en" sz="1500"/>
              <a:t> relevant for analysis and to understand the correlation between </a:t>
            </a:r>
            <a:r>
              <a:rPr lang="en" sz="1500"/>
              <a:t>different</a:t>
            </a:r>
            <a:r>
              <a:rPr lang="en" sz="1500"/>
              <a:t> variables.</a:t>
            </a:r>
            <a:endParaRPr sz="1500"/>
          </a:p>
          <a:p>
            <a:pPr indent="-323850" lvl="0" marL="457200" rtl="0" algn="l">
              <a:lnSpc>
                <a:spcPct val="90000"/>
              </a:lnSpc>
              <a:spcBef>
                <a:spcPts val="0"/>
              </a:spcBef>
              <a:spcAft>
                <a:spcPts val="0"/>
              </a:spcAft>
              <a:buSzPts val="1500"/>
              <a:buChar char="○"/>
            </a:pPr>
            <a:r>
              <a:rPr lang="en" sz="1500"/>
              <a:t>AVE_LOANAMT skewness:  2.776116846197745</a:t>
            </a:r>
            <a:endParaRPr sz="1500"/>
          </a:p>
          <a:p>
            <a:pPr indent="0" lvl="0" marL="457200" rtl="0" algn="l">
              <a:lnSpc>
                <a:spcPct val="90000"/>
              </a:lnSpc>
              <a:spcBef>
                <a:spcPts val="0"/>
              </a:spcBef>
              <a:spcAft>
                <a:spcPts val="0"/>
              </a:spcAft>
              <a:buNone/>
            </a:pPr>
            <a:r>
              <a:rPr lang="en" sz="1500"/>
              <a:t>AVE_LOANAMT kurtosis:  10.295564840229021</a:t>
            </a:r>
            <a:endParaRPr sz="1500"/>
          </a:p>
          <a:p>
            <a:pPr indent="-323850" lvl="0" marL="457200" rtl="0" algn="l">
              <a:lnSpc>
                <a:spcPct val="80000"/>
              </a:lnSpc>
              <a:spcBef>
                <a:spcPts val="0"/>
              </a:spcBef>
              <a:spcAft>
                <a:spcPts val="0"/>
              </a:spcAft>
              <a:buSzPts val="1500"/>
              <a:buChar char="○"/>
            </a:pPr>
            <a:r>
              <a:rPr lang="en" sz="1500"/>
              <a:t>Removing outliers by removing all values beyond the IQR(</a:t>
            </a:r>
            <a:r>
              <a:rPr lang="en" sz="1500"/>
              <a:t>Interquartile</a:t>
            </a:r>
            <a:r>
              <a:rPr lang="en" sz="1500"/>
              <a:t> Range).</a:t>
            </a:r>
            <a:endParaRPr sz="1500"/>
          </a:p>
          <a:p>
            <a:pPr indent="0" lvl="0" marL="457200" rtl="0" algn="l">
              <a:lnSpc>
                <a:spcPct val="80000"/>
              </a:lnSpc>
              <a:spcBef>
                <a:spcPts val="0"/>
              </a:spcBef>
              <a:spcAft>
                <a:spcPts val="0"/>
              </a:spcAft>
              <a:buNone/>
            </a:pPr>
            <a:r>
              <a:t/>
            </a:r>
            <a:endParaRPr sz="1500"/>
          </a:p>
          <a:p>
            <a:pPr indent="0" lvl="0" marL="457200" rtl="0" algn="l">
              <a:lnSpc>
                <a:spcPct val="80000"/>
              </a:lnSpc>
              <a:spcBef>
                <a:spcPts val="0"/>
              </a:spcBef>
              <a:spcAft>
                <a:spcPts val="0"/>
              </a:spcAft>
              <a:buNone/>
            </a:pPr>
            <a:r>
              <a:t/>
            </a:r>
            <a:endParaRPr sz="1500"/>
          </a:p>
          <a:p>
            <a:pPr indent="0" lvl="0" marL="457200" marR="0" rtl="0" algn="l">
              <a:lnSpc>
                <a:spcPct val="90000"/>
              </a:lnSpc>
              <a:spcBef>
                <a:spcPts val="800"/>
              </a:spcBef>
              <a:spcAft>
                <a:spcPts val="0"/>
              </a:spcAft>
              <a:buNone/>
            </a:pPr>
            <a:r>
              <a:t/>
            </a:r>
            <a:endParaRPr sz="1500"/>
          </a:p>
          <a:p>
            <a:pPr indent="0" lvl="0" marL="0" marR="0" rtl="0" algn="l">
              <a:lnSpc>
                <a:spcPct val="90000"/>
              </a:lnSpc>
              <a:spcBef>
                <a:spcPts val="800"/>
              </a:spcBef>
              <a:spcAft>
                <a:spcPts val="0"/>
              </a:spcAft>
              <a:buNone/>
            </a:pPr>
            <a:r>
              <a:t/>
            </a:r>
            <a:endParaRPr sz="1800"/>
          </a:p>
        </p:txBody>
      </p:sp>
      <p:pic>
        <p:nvPicPr>
          <p:cNvPr id="279" name="Google Shape;279;p34"/>
          <p:cNvPicPr preferRelativeResize="0"/>
          <p:nvPr/>
        </p:nvPicPr>
        <p:blipFill>
          <a:blip r:embed="rId4">
            <a:alphaModFix/>
          </a:blip>
          <a:stretch>
            <a:fillRect/>
          </a:stretch>
        </p:blipFill>
        <p:spPr>
          <a:xfrm>
            <a:off x="3073400" y="2812225"/>
            <a:ext cx="3007600" cy="2331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ML Hypothesis 1 (Regression)</a:t>
            </a:r>
            <a:endParaRPr/>
          </a:p>
        </p:txBody>
      </p:sp>
      <p:sp>
        <p:nvSpPr>
          <p:cNvPr id="285" name="Google Shape;285;p35"/>
          <p:cNvSpPr txBox="1"/>
          <p:nvPr>
            <p:ph idx="1" type="body"/>
          </p:nvPr>
        </p:nvSpPr>
        <p:spPr>
          <a:xfrm>
            <a:off x="633849" y="893825"/>
            <a:ext cx="5942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500"/>
              <a:t>Predicting Average LTV using State Level Data &amp; predicting National Level Average LTV using the model.</a:t>
            </a:r>
            <a:endParaRPr sz="1500"/>
          </a:p>
          <a:p>
            <a:pPr indent="0" lvl="0" marL="0" rtl="0" algn="l">
              <a:spcBef>
                <a:spcPts val="800"/>
              </a:spcBef>
              <a:spcAft>
                <a:spcPts val="0"/>
              </a:spcAft>
              <a:buNone/>
            </a:pPr>
            <a:r>
              <a:t/>
            </a:r>
            <a:endParaRPr sz="1500"/>
          </a:p>
          <a:p>
            <a:pPr indent="0" lvl="0" marL="0" rtl="0" algn="l">
              <a:spcBef>
                <a:spcPts val="800"/>
              </a:spcBef>
              <a:spcAft>
                <a:spcPts val="0"/>
              </a:spcAft>
              <a:buNone/>
            </a:pPr>
            <a:r>
              <a:rPr lang="en" sz="1500"/>
              <a:t>Training Data : State Level Estimates</a:t>
            </a:r>
            <a:endParaRPr sz="1500"/>
          </a:p>
          <a:p>
            <a:pPr indent="0" lvl="0" marL="0" rtl="0" algn="l">
              <a:spcBef>
                <a:spcPts val="800"/>
              </a:spcBef>
              <a:spcAft>
                <a:spcPts val="0"/>
              </a:spcAft>
              <a:buNone/>
            </a:pPr>
            <a:r>
              <a:rPr lang="en" sz="1500"/>
              <a:t>Testing Data : National Level Estimates</a:t>
            </a:r>
            <a:endParaRPr sz="1500"/>
          </a:p>
          <a:p>
            <a:pPr indent="0" lvl="0" marL="0" rtl="0" algn="l">
              <a:spcBef>
                <a:spcPts val="800"/>
              </a:spcBef>
              <a:spcAft>
                <a:spcPts val="0"/>
              </a:spcAft>
              <a:buNone/>
            </a:pPr>
            <a:r>
              <a:t/>
            </a:r>
            <a:endParaRPr sz="1800"/>
          </a:p>
          <a:p>
            <a:pPr indent="0" lvl="0" marL="0" rtl="0" algn="l">
              <a:spcBef>
                <a:spcPts val="800"/>
              </a:spcBef>
              <a:spcAft>
                <a:spcPts val="0"/>
              </a:spcAft>
              <a:buNone/>
            </a:pPr>
            <a:r>
              <a:rPr lang="en" sz="1700"/>
              <a:t>Score Metric : R2 Score</a:t>
            </a:r>
            <a:endParaRPr sz="1700"/>
          </a:p>
          <a:p>
            <a:pPr indent="0" lvl="0" marL="0" rtl="0" algn="l">
              <a:spcBef>
                <a:spcPts val="800"/>
              </a:spcBef>
              <a:spcAft>
                <a:spcPts val="0"/>
              </a:spcAft>
              <a:buNone/>
            </a:pPr>
            <a:r>
              <a:t/>
            </a:r>
            <a:endParaRPr sz="1800"/>
          </a:p>
          <a:p>
            <a:pPr indent="0" lvl="0" marL="0" rtl="0" algn="l">
              <a:spcBef>
                <a:spcPts val="800"/>
              </a:spcBef>
              <a:spcAft>
                <a:spcPts val="0"/>
              </a:spcAft>
              <a:buNone/>
            </a:pPr>
            <a:r>
              <a:t/>
            </a:r>
            <a:endParaRPr sz="1800"/>
          </a:p>
        </p:txBody>
      </p:sp>
      <p:graphicFrame>
        <p:nvGraphicFramePr>
          <p:cNvPr id="286" name="Google Shape;286;p35"/>
          <p:cNvGraphicFramePr/>
          <p:nvPr/>
        </p:nvGraphicFramePr>
        <p:xfrm>
          <a:off x="713875" y="3186100"/>
          <a:ext cx="3000000" cy="3000000"/>
        </p:xfrm>
        <a:graphic>
          <a:graphicData uri="http://schemas.openxmlformats.org/drawingml/2006/table">
            <a:tbl>
              <a:tblPr>
                <a:noFill/>
                <a:tableStyleId>{BBFC9B2E-F396-4627-B64A-96C78CCAC448}</a:tableStyleId>
              </a:tblPr>
              <a:tblGrid>
                <a:gridCol w="2413000"/>
                <a:gridCol w="241300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Without One  Hot Encoding</a:t>
                      </a:r>
                      <a:endParaRPr/>
                    </a:p>
                  </a:txBody>
                  <a:tcPr marT="91425" marB="91425" marR="91425" marL="91425"/>
                </a:tc>
              </a:tr>
              <a:tr h="100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-44.67</a:t>
                      </a:r>
                      <a:endParaRPr/>
                    </a:p>
                  </a:txBody>
                  <a:tcPr marT="91425" marB="91425" marR="91425" marL="91425"/>
                </a:tc>
              </a:tr>
              <a:tr h="381000">
                <a:tc>
                  <a:txBody>
                    <a:bodyPr/>
                    <a:lstStyle/>
                    <a:p>
                      <a:pPr indent="0" lvl="0" marL="0" rtl="0" algn="l">
                        <a:spcBef>
                          <a:spcPts val="0"/>
                        </a:spcBef>
                        <a:spcAft>
                          <a:spcPts val="0"/>
                        </a:spcAft>
                        <a:buNone/>
                      </a:pPr>
                      <a:r>
                        <a:rPr lang="en"/>
                        <a:t>Decision Tree Regressor</a:t>
                      </a:r>
                      <a:endParaRPr/>
                    </a:p>
                  </a:txBody>
                  <a:tcPr marT="91425" marB="91425" marR="91425" marL="91425"/>
                </a:tc>
                <a:tc>
                  <a:txBody>
                    <a:bodyPr/>
                    <a:lstStyle/>
                    <a:p>
                      <a:pPr indent="0" lvl="0" marL="0" rtl="0" algn="l">
                        <a:spcBef>
                          <a:spcPts val="0"/>
                        </a:spcBef>
                        <a:spcAft>
                          <a:spcPts val="0"/>
                        </a:spcAft>
                        <a:buNone/>
                      </a:pPr>
                      <a:r>
                        <a:rPr lang="en"/>
                        <a:t>0.62</a:t>
                      </a:r>
                      <a:endParaRPr/>
                    </a:p>
                  </a:txBody>
                  <a:tcPr marT="91425" marB="91425" marR="91425" marL="91425"/>
                </a:tc>
              </a:tr>
              <a:tr h="381000">
                <a:tc>
                  <a:txBody>
                    <a:bodyPr/>
                    <a:lstStyle/>
                    <a:p>
                      <a:pPr indent="0" lvl="0" marL="0" rtl="0" algn="l">
                        <a:spcBef>
                          <a:spcPts val="0"/>
                        </a:spcBef>
                        <a:spcAft>
                          <a:spcPts val="0"/>
                        </a:spcAft>
                        <a:buNone/>
                      </a:pPr>
                      <a:r>
                        <a:rPr lang="en"/>
                        <a:t>Multi Layer Perceptron</a:t>
                      </a:r>
                      <a:endParaRPr/>
                    </a:p>
                  </a:txBody>
                  <a:tcPr marT="91425" marB="91425" marR="91425" marL="91425"/>
                </a:tc>
                <a:tc>
                  <a:txBody>
                    <a:bodyPr/>
                    <a:lstStyle/>
                    <a:p>
                      <a:pPr indent="0" lvl="0" marL="0" rtl="0" algn="l">
                        <a:spcBef>
                          <a:spcPts val="0"/>
                        </a:spcBef>
                        <a:spcAft>
                          <a:spcPts val="0"/>
                        </a:spcAft>
                        <a:buNone/>
                      </a:pPr>
                      <a:r>
                        <a:rPr lang="en"/>
                        <a:t>0.396</a:t>
                      </a:r>
                      <a:endParaRPr/>
                    </a:p>
                  </a:txBody>
                  <a:tcPr marT="91425" marB="91425" marR="91425" marL="91425"/>
                </a:tc>
              </a:tr>
            </a:tbl>
          </a:graphicData>
        </a:graphic>
      </p:graphicFrame>
      <p:pic>
        <p:nvPicPr>
          <p:cNvPr id="287" name="Google Shape;287;p35"/>
          <p:cNvPicPr preferRelativeResize="0"/>
          <p:nvPr/>
        </p:nvPicPr>
        <p:blipFill>
          <a:blip r:embed="rId3">
            <a:alphaModFix/>
          </a:blip>
          <a:stretch>
            <a:fillRect/>
          </a:stretch>
        </p:blipFill>
        <p:spPr>
          <a:xfrm>
            <a:off x="6420250" y="3186091"/>
            <a:ext cx="2495150" cy="1957402"/>
          </a:xfrm>
          <a:prstGeom prst="rect">
            <a:avLst/>
          </a:prstGeom>
          <a:noFill/>
          <a:ln>
            <a:noFill/>
          </a:ln>
        </p:spPr>
      </p:pic>
      <p:pic>
        <p:nvPicPr>
          <p:cNvPr id="288" name="Google Shape;288;p35"/>
          <p:cNvPicPr preferRelativeResize="0"/>
          <p:nvPr/>
        </p:nvPicPr>
        <p:blipFill>
          <a:blip r:embed="rId4">
            <a:alphaModFix/>
          </a:blip>
          <a:stretch>
            <a:fillRect/>
          </a:stretch>
        </p:blipFill>
        <p:spPr>
          <a:xfrm>
            <a:off x="6576549" y="1236320"/>
            <a:ext cx="2262652" cy="17811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ML Hypothesis 2 (Regression)</a:t>
            </a:r>
            <a:endParaRPr/>
          </a:p>
        </p:txBody>
      </p:sp>
      <p:sp>
        <p:nvSpPr>
          <p:cNvPr id="294" name="Google Shape;294;p36"/>
          <p:cNvSpPr txBox="1"/>
          <p:nvPr>
            <p:ph idx="1" type="body"/>
          </p:nvPr>
        </p:nvSpPr>
        <p:spPr>
          <a:xfrm>
            <a:off x="633850" y="1035875"/>
            <a:ext cx="63864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700"/>
              <a:t>Predicting Average LTV by combining state-wise data &amp; national level data.</a:t>
            </a:r>
            <a:endParaRPr sz="1700"/>
          </a:p>
          <a:p>
            <a:pPr indent="0" lvl="0" marL="0" rtl="0" algn="l">
              <a:spcBef>
                <a:spcPts val="800"/>
              </a:spcBef>
              <a:spcAft>
                <a:spcPts val="0"/>
              </a:spcAft>
              <a:buNone/>
            </a:pPr>
            <a:r>
              <a:t/>
            </a:r>
            <a:endParaRPr sz="1700"/>
          </a:p>
          <a:p>
            <a:pPr indent="0" lvl="0" marL="0" rtl="0" algn="l">
              <a:spcBef>
                <a:spcPts val="800"/>
              </a:spcBef>
              <a:spcAft>
                <a:spcPts val="0"/>
              </a:spcAft>
              <a:buNone/>
            </a:pPr>
            <a:r>
              <a:rPr lang="en" sz="1700"/>
              <a:t>Score Metric : R2 Score</a:t>
            </a:r>
            <a:endParaRPr sz="1700"/>
          </a:p>
          <a:p>
            <a:pPr indent="0" lvl="0" marL="0" rtl="0" algn="l">
              <a:spcBef>
                <a:spcPts val="800"/>
              </a:spcBef>
              <a:spcAft>
                <a:spcPts val="0"/>
              </a:spcAft>
              <a:buNone/>
            </a:pPr>
            <a:r>
              <a:t/>
            </a:r>
            <a:endParaRPr sz="1700"/>
          </a:p>
          <a:p>
            <a:pPr indent="0" lvl="0" marL="0" rtl="0" algn="l">
              <a:spcBef>
                <a:spcPts val="800"/>
              </a:spcBef>
              <a:spcAft>
                <a:spcPts val="0"/>
              </a:spcAft>
              <a:buNone/>
            </a:pPr>
            <a:r>
              <a:t/>
            </a:r>
            <a:endParaRPr sz="1700"/>
          </a:p>
        </p:txBody>
      </p:sp>
      <p:graphicFrame>
        <p:nvGraphicFramePr>
          <p:cNvPr id="295" name="Google Shape;295;p36"/>
          <p:cNvGraphicFramePr/>
          <p:nvPr/>
        </p:nvGraphicFramePr>
        <p:xfrm>
          <a:off x="746750" y="2404100"/>
          <a:ext cx="3000000" cy="3000000"/>
        </p:xfrm>
        <a:graphic>
          <a:graphicData uri="http://schemas.openxmlformats.org/drawingml/2006/table">
            <a:tbl>
              <a:tblPr>
                <a:noFill/>
                <a:tableStyleId>{BBFC9B2E-F396-4627-B64A-96C78CCAC448}</a:tableStyleId>
              </a:tblPr>
              <a:tblGrid>
                <a:gridCol w="1926850"/>
                <a:gridCol w="1926850"/>
                <a:gridCol w="19268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Without One  Hot Encoding</a:t>
                      </a:r>
                      <a:endParaRPr/>
                    </a:p>
                  </a:txBody>
                  <a:tcPr marT="91425" marB="91425" marR="91425" marL="91425"/>
                </a:tc>
                <a:tc>
                  <a:txBody>
                    <a:bodyPr/>
                    <a:lstStyle/>
                    <a:p>
                      <a:pPr indent="0" lvl="0" marL="0" rtl="0" algn="l">
                        <a:spcBef>
                          <a:spcPts val="0"/>
                        </a:spcBef>
                        <a:spcAft>
                          <a:spcPts val="0"/>
                        </a:spcAft>
                        <a:buNone/>
                      </a:pPr>
                      <a:r>
                        <a:rPr lang="en"/>
                        <a:t>With One Hot Encoding</a:t>
                      </a:r>
                      <a:endParaRPr/>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0.895</a:t>
                      </a:r>
                      <a:endParaRPr/>
                    </a:p>
                  </a:txBody>
                  <a:tcPr marT="91425" marB="91425" marR="91425" marL="91425"/>
                </a:tc>
                <a:tc>
                  <a:txBody>
                    <a:bodyPr/>
                    <a:lstStyle/>
                    <a:p>
                      <a:pPr indent="0" lvl="0" marL="0" rtl="0" algn="l">
                        <a:spcBef>
                          <a:spcPts val="0"/>
                        </a:spcBef>
                        <a:spcAft>
                          <a:spcPts val="0"/>
                        </a:spcAft>
                        <a:buNone/>
                      </a:pPr>
                      <a:r>
                        <a:rPr lang="en"/>
                        <a:t>0.924</a:t>
                      </a:r>
                      <a:endParaRPr/>
                    </a:p>
                  </a:txBody>
                  <a:tcPr marT="91425" marB="91425" marR="91425" marL="91425"/>
                </a:tc>
              </a:tr>
              <a:tr h="381000">
                <a:tc>
                  <a:txBody>
                    <a:bodyPr/>
                    <a:lstStyle/>
                    <a:p>
                      <a:pPr indent="0" lvl="0" marL="0" rtl="0" algn="l">
                        <a:spcBef>
                          <a:spcPts val="0"/>
                        </a:spcBef>
                        <a:spcAft>
                          <a:spcPts val="0"/>
                        </a:spcAft>
                        <a:buNone/>
                      </a:pPr>
                      <a:r>
                        <a:rPr lang="en"/>
                        <a:t>Decision Tree Regressor</a:t>
                      </a:r>
                      <a:endParaRPr/>
                    </a:p>
                  </a:txBody>
                  <a:tcPr marT="91425" marB="91425" marR="91425" marL="91425"/>
                </a:tc>
                <a:tc>
                  <a:txBody>
                    <a:bodyPr/>
                    <a:lstStyle/>
                    <a:p>
                      <a:pPr indent="0" lvl="0" marL="0" rtl="0" algn="l">
                        <a:spcBef>
                          <a:spcPts val="0"/>
                        </a:spcBef>
                        <a:spcAft>
                          <a:spcPts val="0"/>
                        </a:spcAft>
                        <a:buNone/>
                      </a:pPr>
                      <a:r>
                        <a:rPr lang="en"/>
                        <a:t>0.892</a:t>
                      </a:r>
                      <a:endParaRPr/>
                    </a:p>
                  </a:txBody>
                  <a:tcPr marT="91425" marB="91425" marR="91425" marL="91425"/>
                </a:tc>
                <a:tc>
                  <a:txBody>
                    <a:bodyPr/>
                    <a:lstStyle/>
                    <a:p>
                      <a:pPr indent="0" lvl="0" marL="0" rtl="0" algn="l">
                        <a:spcBef>
                          <a:spcPts val="0"/>
                        </a:spcBef>
                        <a:spcAft>
                          <a:spcPts val="0"/>
                        </a:spcAft>
                        <a:buNone/>
                      </a:pPr>
                      <a:r>
                        <a:rPr lang="en"/>
                        <a:t>0.889</a:t>
                      </a:r>
                      <a:endParaRPr/>
                    </a:p>
                  </a:txBody>
                  <a:tcPr marT="91425" marB="91425" marR="91425" marL="91425"/>
                </a:tc>
              </a:tr>
              <a:tr h="381000">
                <a:tc>
                  <a:txBody>
                    <a:bodyPr/>
                    <a:lstStyle/>
                    <a:p>
                      <a:pPr indent="0" lvl="0" marL="0" rtl="0" algn="l">
                        <a:spcBef>
                          <a:spcPts val="0"/>
                        </a:spcBef>
                        <a:spcAft>
                          <a:spcPts val="0"/>
                        </a:spcAft>
                        <a:buNone/>
                      </a:pPr>
                      <a:r>
                        <a:rPr lang="en"/>
                        <a:t>Multi Layer Perceptron</a:t>
                      </a:r>
                      <a:endParaRPr/>
                    </a:p>
                  </a:txBody>
                  <a:tcPr marT="91425" marB="91425" marR="91425" marL="91425"/>
                </a:tc>
                <a:tc>
                  <a:txBody>
                    <a:bodyPr/>
                    <a:lstStyle/>
                    <a:p>
                      <a:pPr indent="0" lvl="0" marL="0" rtl="0" algn="l">
                        <a:spcBef>
                          <a:spcPts val="0"/>
                        </a:spcBef>
                        <a:spcAft>
                          <a:spcPts val="0"/>
                        </a:spcAft>
                        <a:buNone/>
                      </a:pPr>
                      <a:r>
                        <a:rPr lang="en"/>
                        <a:t>0.944</a:t>
                      </a:r>
                      <a:endParaRPr/>
                    </a:p>
                  </a:txBody>
                  <a:tcPr marT="91425" marB="91425" marR="91425" marL="91425"/>
                </a:tc>
                <a:tc>
                  <a:txBody>
                    <a:bodyPr/>
                    <a:lstStyle/>
                    <a:p>
                      <a:pPr indent="0" lvl="0" marL="0" rtl="0" algn="l">
                        <a:spcBef>
                          <a:spcPts val="0"/>
                        </a:spcBef>
                        <a:spcAft>
                          <a:spcPts val="0"/>
                        </a:spcAft>
                        <a:buNone/>
                      </a:pPr>
                      <a:r>
                        <a:rPr lang="en"/>
                        <a:t>0.966</a:t>
                      </a:r>
                      <a:endParaRPr/>
                    </a:p>
                  </a:txBody>
                  <a:tcPr marT="91425" marB="91425" marR="91425" marL="91425"/>
                </a:tc>
              </a:tr>
            </a:tbl>
          </a:graphicData>
        </a:graphic>
      </p:graphicFrame>
      <p:pic>
        <p:nvPicPr>
          <p:cNvPr id="296" name="Google Shape;296;p36"/>
          <p:cNvPicPr preferRelativeResize="0"/>
          <p:nvPr/>
        </p:nvPicPr>
        <p:blipFill>
          <a:blip r:embed="rId3">
            <a:alphaModFix/>
          </a:blip>
          <a:stretch>
            <a:fillRect/>
          </a:stretch>
        </p:blipFill>
        <p:spPr>
          <a:xfrm>
            <a:off x="6715063" y="2950450"/>
            <a:ext cx="2302775" cy="1806525"/>
          </a:xfrm>
          <a:prstGeom prst="rect">
            <a:avLst/>
          </a:prstGeom>
          <a:noFill/>
          <a:ln>
            <a:noFill/>
          </a:ln>
        </p:spPr>
      </p:pic>
      <p:pic>
        <p:nvPicPr>
          <p:cNvPr id="297" name="Google Shape;297;p36"/>
          <p:cNvPicPr preferRelativeResize="0"/>
          <p:nvPr/>
        </p:nvPicPr>
        <p:blipFill>
          <a:blip r:embed="rId4">
            <a:alphaModFix/>
          </a:blip>
          <a:stretch>
            <a:fillRect/>
          </a:stretch>
        </p:blipFill>
        <p:spPr>
          <a:xfrm>
            <a:off x="6726975" y="1018875"/>
            <a:ext cx="2278987" cy="180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Clustering</a:t>
            </a:r>
            <a:endParaRPr>
              <a:solidFill>
                <a:schemeClr val="dk1"/>
              </a:solidFill>
            </a:endParaRPr>
          </a:p>
        </p:txBody>
      </p:sp>
      <p:sp>
        <p:nvSpPr>
          <p:cNvPr id="303" name="Google Shape;303;p3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sz="1400"/>
              <a:t>Analyse the relation between the avg loan amount and factors affecting the average loan amount</a:t>
            </a:r>
            <a:endParaRPr sz="1400"/>
          </a:p>
          <a:p>
            <a:pPr indent="0" lvl="0" marL="0" marR="0" rtl="0" algn="l">
              <a:lnSpc>
                <a:spcPct val="90000"/>
              </a:lnSpc>
              <a:spcBef>
                <a:spcPts val="800"/>
              </a:spcBef>
              <a:spcAft>
                <a:spcPts val="0"/>
              </a:spcAft>
              <a:buNone/>
            </a:pPr>
            <a:r>
              <a:rPr lang="en" sz="1100"/>
              <a:t>Used to pca to bring the computation down to 2 dimensions</a:t>
            </a:r>
            <a:endParaRPr sz="1100"/>
          </a:p>
          <a:p>
            <a:pPr indent="0" lvl="0" marL="0" marR="0" rtl="0" algn="l">
              <a:lnSpc>
                <a:spcPct val="90000"/>
              </a:lnSpc>
              <a:spcBef>
                <a:spcPts val="800"/>
              </a:spcBef>
              <a:spcAft>
                <a:spcPts val="0"/>
              </a:spcAft>
              <a:buNone/>
            </a:pPr>
            <a:r>
              <a:rPr lang="en" sz="1400"/>
              <a:t>We combine the factors affecting loan amount and apply PCA to these factors and compare them against loan amount in clustering analysis.</a:t>
            </a:r>
            <a:endParaRPr sz="1400"/>
          </a:p>
          <a:p>
            <a:pPr indent="0" lvl="0" marL="0" marR="0" rtl="0" algn="l">
              <a:lnSpc>
                <a:spcPct val="90000"/>
              </a:lnSpc>
              <a:spcBef>
                <a:spcPts val="800"/>
              </a:spcBef>
              <a:spcAft>
                <a:spcPts val="0"/>
              </a:spcAft>
              <a:buNone/>
            </a:pPr>
            <a:r>
              <a:t/>
            </a:r>
            <a:endParaRPr sz="1400"/>
          </a:p>
        </p:txBody>
      </p:sp>
      <p:pic>
        <p:nvPicPr>
          <p:cNvPr id="304" name="Google Shape;304;p37"/>
          <p:cNvPicPr preferRelativeResize="0"/>
          <p:nvPr/>
        </p:nvPicPr>
        <p:blipFill>
          <a:blip r:embed="rId3">
            <a:alphaModFix/>
          </a:blip>
          <a:stretch>
            <a:fillRect/>
          </a:stretch>
        </p:blipFill>
        <p:spPr>
          <a:xfrm>
            <a:off x="550525" y="2272950"/>
            <a:ext cx="3539125" cy="2181426"/>
          </a:xfrm>
          <a:prstGeom prst="rect">
            <a:avLst/>
          </a:prstGeom>
          <a:noFill/>
          <a:ln>
            <a:noFill/>
          </a:ln>
        </p:spPr>
      </p:pic>
      <p:pic>
        <p:nvPicPr>
          <p:cNvPr id="305" name="Google Shape;305;p37"/>
          <p:cNvPicPr preferRelativeResize="0"/>
          <p:nvPr/>
        </p:nvPicPr>
        <p:blipFill>
          <a:blip r:embed="rId4">
            <a:alphaModFix/>
          </a:blip>
          <a:stretch>
            <a:fillRect/>
          </a:stretch>
        </p:blipFill>
        <p:spPr>
          <a:xfrm>
            <a:off x="4624425" y="2272950"/>
            <a:ext cx="3539125" cy="21845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Clustering</a:t>
            </a:r>
            <a:endParaRPr>
              <a:solidFill>
                <a:schemeClr val="dk1"/>
              </a:solidFill>
            </a:endParaRPr>
          </a:p>
        </p:txBody>
      </p:sp>
      <p:sp>
        <p:nvSpPr>
          <p:cNvPr id="311" name="Google Shape;311;p38"/>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sz="1400"/>
              <a:t>Analyse the relation between the Total Loans Originated and factors affecting the total load originations</a:t>
            </a:r>
            <a:endParaRPr sz="1400"/>
          </a:p>
          <a:p>
            <a:pPr indent="0" lvl="0" marL="0" marR="0" rtl="0" algn="l">
              <a:lnSpc>
                <a:spcPct val="90000"/>
              </a:lnSpc>
              <a:spcBef>
                <a:spcPts val="800"/>
              </a:spcBef>
              <a:spcAft>
                <a:spcPts val="0"/>
              </a:spcAft>
              <a:buNone/>
            </a:pPr>
            <a:r>
              <a:rPr lang="en" sz="1100"/>
              <a:t>Used to pca to bring the computation down to 2 dimensions</a:t>
            </a:r>
            <a:endParaRPr sz="1100"/>
          </a:p>
          <a:p>
            <a:pPr indent="0" lvl="0" marL="0" marR="0" rtl="0" algn="l">
              <a:lnSpc>
                <a:spcPct val="90000"/>
              </a:lnSpc>
              <a:spcBef>
                <a:spcPts val="800"/>
              </a:spcBef>
              <a:spcAft>
                <a:spcPts val="0"/>
              </a:spcAft>
              <a:buNone/>
            </a:pPr>
            <a:r>
              <a:t/>
            </a:r>
            <a:endParaRPr sz="1400"/>
          </a:p>
          <a:p>
            <a:pPr indent="0" lvl="0" marL="0" marR="0" rtl="0" algn="l">
              <a:lnSpc>
                <a:spcPct val="90000"/>
              </a:lnSpc>
              <a:spcBef>
                <a:spcPts val="800"/>
              </a:spcBef>
              <a:spcAft>
                <a:spcPts val="0"/>
              </a:spcAft>
              <a:buNone/>
            </a:pPr>
            <a:r>
              <a:t/>
            </a:r>
            <a:endParaRPr sz="1400"/>
          </a:p>
        </p:txBody>
      </p:sp>
      <p:pic>
        <p:nvPicPr>
          <p:cNvPr id="312" name="Google Shape;312;p38"/>
          <p:cNvPicPr preferRelativeResize="0"/>
          <p:nvPr/>
        </p:nvPicPr>
        <p:blipFill>
          <a:blip r:embed="rId3">
            <a:alphaModFix/>
          </a:blip>
          <a:stretch>
            <a:fillRect/>
          </a:stretch>
        </p:blipFill>
        <p:spPr>
          <a:xfrm>
            <a:off x="2013350" y="1881250"/>
            <a:ext cx="4750275" cy="295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ML Hypothesis - 3 (Classification)</a:t>
            </a:r>
            <a:endParaRPr/>
          </a:p>
        </p:txBody>
      </p:sp>
      <p:sp>
        <p:nvSpPr>
          <p:cNvPr id="318" name="Google Shape;318;p39"/>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Predictive analysis of the % loans allocated to enterprises. If the % loans assigned to enterprises is more than 50% of all the loans assigned then we can say that there would be a startup boom in the market during that period.</a:t>
            </a:r>
            <a:endParaRPr sz="1800"/>
          </a:p>
          <a:p>
            <a:pPr indent="0" lvl="0" marL="0" rtl="0" algn="l">
              <a:spcBef>
                <a:spcPts val="800"/>
              </a:spcBef>
              <a:spcAft>
                <a:spcPts val="0"/>
              </a:spcAft>
              <a:buNone/>
            </a:pPr>
            <a:r>
              <a:t/>
            </a:r>
            <a:endParaRPr/>
          </a:p>
        </p:txBody>
      </p:sp>
      <p:graphicFrame>
        <p:nvGraphicFramePr>
          <p:cNvPr id="319" name="Google Shape;319;p39"/>
          <p:cNvGraphicFramePr/>
          <p:nvPr/>
        </p:nvGraphicFramePr>
        <p:xfrm>
          <a:off x="957700" y="2131250"/>
          <a:ext cx="3000000" cy="3000000"/>
        </p:xfrm>
        <a:graphic>
          <a:graphicData uri="http://schemas.openxmlformats.org/drawingml/2006/table">
            <a:tbl>
              <a:tblPr>
                <a:noFill/>
                <a:tableStyleId>{BBFC9B2E-F396-4627-B64A-96C78CCAC448}</a:tableStyleId>
              </a:tblPr>
              <a:tblGrid>
                <a:gridCol w="2231275"/>
                <a:gridCol w="930325"/>
              </a:tblGrid>
              <a:tr h="38165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r>
              <a:tr h="38165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97.92%</a:t>
                      </a:r>
                      <a:endParaRPr/>
                    </a:p>
                  </a:txBody>
                  <a:tcPr marT="91425" marB="91425" marR="91425" marL="91425"/>
                </a:tc>
              </a:tr>
              <a:tr h="381650">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85.34%</a:t>
                      </a:r>
                      <a:endParaRPr/>
                    </a:p>
                  </a:txBody>
                  <a:tcPr marT="91425" marB="91425" marR="91425" marL="91425"/>
                </a:tc>
              </a:tr>
              <a:tr h="381650">
                <a:tc>
                  <a:txBody>
                    <a:bodyPr/>
                    <a:lstStyle/>
                    <a:p>
                      <a:pPr indent="0" lvl="0" marL="0" rtl="0" algn="l">
                        <a:spcBef>
                          <a:spcPts val="0"/>
                        </a:spcBef>
                        <a:spcAft>
                          <a:spcPts val="0"/>
                        </a:spcAft>
                        <a:buNone/>
                      </a:pPr>
                      <a:r>
                        <a:rPr lang="en"/>
                        <a:t>K - Nearest Neighbors</a:t>
                      </a:r>
                      <a:endParaRPr/>
                    </a:p>
                  </a:txBody>
                  <a:tcPr marT="91425" marB="91425" marR="91425" marL="91425"/>
                </a:tc>
                <a:tc>
                  <a:txBody>
                    <a:bodyPr/>
                    <a:lstStyle/>
                    <a:p>
                      <a:pPr indent="0" lvl="0" marL="0" rtl="0" algn="l">
                        <a:spcBef>
                          <a:spcPts val="0"/>
                        </a:spcBef>
                        <a:spcAft>
                          <a:spcPts val="0"/>
                        </a:spcAft>
                        <a:buNone/>
                      </a:pPr>
                      <a:r>
                        <a:rPr lang="en"/>
                        <a:t>89.75%</a:t>
                      </a:r>
                      <a:endParaRPr/>
                    </a:p>
                  </a:txBody>
                  <a:tcPr marT="91425" marB="91425" marR="91425" marL="91425"/>
                </a:tc>
              </a:tr>
              <a:tr h="38165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97.58%</a:t>
                      </a:r>
                      <a:endParaRPr/>
                    </a:p>
                  </a:txBody>
                  <a:tcPr marT="91425" marB="91425" marR="91425" marL="91425"/>
                </a:tc>
              </a:tr>
              <a:tr h="381650">
                <a:tc>
                  <a:txBody>
                    <a:bodyPr/>
                    <a:lstStyle/>
                    <a:p>
                      <a:pPr indent="0" lvl="0" marL="0" rtl="0" algn="l">
                        <a:spcBef>
                          <a:spcPts val="0"/>
                        </a:spcBef>
                        <a:spcAft>
                          <a:spcPts val="0"/>
                        </a:spcAft>
                        <a:buNone/>
                      </a:pPr>
                      <a:r>
                        <a:rPr lang="en"/>
                        <a:t>Multi-Layer Perceptron</a:t>
                      </a:r>
                      <a:endParaRPr/>
                    </a:p>
                  </a:txBody>
                  <a:tcPr marT="91425" marB="91425" marR="91425" marL="91425"/>
                </a:tc>
                <a:tc>
                  <a:txBody>
                    <a:bodyPr/>
                    <a:lstStyle/>
                    <a:p>
                      <a:pPr indent="0" lvl="0" marL="0" rtl="0" algn="l">
                        <a:spcBef>
                          <a:spcPts val="0"/>
                        </a:spcBef>
                        <a:spcAft>
                          <a:spcPts val="0"/>
                        </a:spcAft>
                        <a:buNone/>
                      </a:pPr>
                      <a:r>
                        <a:rPr lang="en"/>
                        <a:t>99.13%</a:t>
                      </a:r>
                      <a:endParaRPr/>
                    </a:p>
                  </a:txBody>
                  <a:tcPr marT="91425" marB="91425" marR="91425" marL="91425"/>
                </a:tc>
              </a:tr>
            </a:tbl>
          </a:graphicData>
        </a:graphic>
      </p:graphicFrame>
      <p:pic>
        <p:nvPicPr>
          <p:cNvPr id="320" name="Google Shape;320;p39"/>
          <p:cNvPicPr preferRelativeResize="0"/>
          <p:nvPr/>
        </p:nvPicPr>
        <p:blipFill>
          <a:blip r:embed="rId3">
            <a:alphaModFix/>
          </a:blip>
          <a:stretch>
            <a:fillRect/>
          </a:stretch>
        </p:blipFill>
        <p:spPr>
          <a:xfrm>
            <a:off x="4434175" y="2055675"/>
            <a:ext cx="2302872" cy="1847975"/>
          </a:xfrm>
          <a:prstGeom prst="rect">
            <a:avLst/>
          </a:prstGeom>
          <a:noFill/>
          <a:ln>
            <a:noFill/>
          </a:ln>
        </p:spPr>
      </p:pic>
      <p:pic>
        <p:nvPicPr>
          <p:cNvPr id="321" name="Google Shape;321;p39"/>
          <p:cNvPicPr preferRelativeResize="0"/>
          <p:nvPr/>
        </p:nvPicPr>
        <p:blipFill>
          <a:blip r:embed="rId4">
            <a:alphaModFix/>
          </a:blip>
          <a:stretch>
            <a:fillRect/>
          </a:stretch>
        </p:blipFill>
        <p:spPr>
          <a:xfrm>
            <a:off x="6851750" y="2131250"/>
            <a:ext cx="2208700" cy="177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Inferences</a:t>
            </a:r>
            <a:endParaRPr/>
          </a:p>
        </p:txBody>
      </p:sp>
      <p:sp>
        <p:nvSpPr>
          <p:cNvPr id="327" name="Google Shape;327;p40"/>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Char char="○"/>
            </a:pPr>
            <a:r>
              <a:rPr lang="en" sz="1900"/>
              <a:t>Prediction for Hypothesis 1 &amp; 2 : </a:t>
            </a:r>
            <a:endParaRPr sz="1900"/>
          </a:p>
          <a:p>
            <a:pPr indent="0" lvl="0" marL="457200" rtl="0" algn="l">
              <a:spcBef>
                <a:spcPts val="800"/>
              </a:spcBef>
              <a:spcAft>
                <a:spcPts val="0"/>
              </a:spcAft>
              <a:buNone/>
            </a:pPr>
            <a:r>
              <a:rPr lang="en" sz="1900"/>
              <a:t>A higher LTV ratio often suggests that borrowers are taking on more debt relative to the value of the property, which can be indicative of an overheated housing market or more relaxed lending standards. Conversely, a lower LTV ratio might indicate a more conservative lending environment and potentially a more stable housing market.</a:t>
            </a:r>
            <a:endParaRPr sz="1900"/>
          </a:p>
          <a:p>
            <a:pPr indent="-304800" lvl="0" marL="457200" rtl="0" algn="l">
              <a:spcBef>
                <a:spcPts val="800"/>
              </a:spcBef>
              <a:spcAft>
                <a:spcPts val="0"/>
              </a:spcAft>
              <a:buSzPts val="1200"/>
              <a:buChar char="○"/>
            </a:pPr>
            <a:r>
              <a:rPr lang="en" sz="1900"/>
              <a:t>Prediction for Hypothesis 3 : </a:t>
            </a:r>
            <a:endParaRPr sz="1900"/>
          </a:p>
          <a:p>
            <a:pPr indent="0" lvl="0" marL="457200" rtl="0" algn="l">
              <a:spcBef>
                <a:spcPts val="800"/>
              </a:spcBef>
              <a:spcAft>
                <a:spcPts val="0"/>
              </a:spcAft>
              <a:buNone/>
            </a:pPr>
            <a:r>
              <a:rPr lang="en" sz="1900"/>
              <a:t>The distribution of loans between enterprises (including startups) and government entities can be a barometer of economic confidence and market dynamics. A higher percentage of loans to enterprises and startups suggests a robust entrepreneurial ecosystem and possibly a favorable investment climate for these entities.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304800" lvl="0" marL="457200" rtl="0" algn="l">
              <a:spcBef>
                <a:spcPts val="800"/>
              </a:spcBef>
              <a:spcAft>
                <a:spcPts val="0"/>
              </a:spcAft>
              <a:buSzPts val="1200"/>
              <a:buChar char="⚫"/>
            </a:pPr>
            <a:r>
              <a:rPr lang="en" sz="1900"/>
              <a:t>T</a:t>
            </a:r>
            <a:r>
              <a:rPr lang="en" sz="1900"/>
              <a:t>o conduct a comprehensive analysis of the NMDB® Aggregate Mortgage Statistics, to understand the relation between mortgage metrics and the diverse factors that influence it.</a:t>
            </a:r>
            <a:endParaRPr sz="1900"/>
          </a:p>
          <a:p>
            <a:pPr indent="0" lvl="0" marL="457200" rtl="0" algn="l">
              <a:spcBef>
                <a:spcPts val="800"/>
              </a:spcBef>
              <a:spcAft>
                <a:spcPts val="0"/>
              </a:spcAft>
              <a:buNone/>
            </a:pPr>
            <a:r>
              <a:t/>
            </a:r>
            <a:endParaRPr sz="1900"/>
          </a:p>
          <a:p>
            <a:pPr indent="-304800" lvl="0" marL="457200" rtl="0" algn="l">
              <a:spcBef>
                <a:spcPts val="800"/>
              </a:spcBef>
              <a:spcAft>
                <a:spcPts val="0"/>
              </a:spcAft>
              <a:buSzPts val="1200"/>
              <a:buChar char="⚫"/>
            </a:pPr>
            <a:r>
              <a:rPr lang="en" sz="1900"/>
              <a:t>By combining univariate and multivariate studies with rigorous statistical tests and advanced machine learning techniques, we aim to offer actionable insights that can guide strategic planning and decision-making in the housing market, benefiting both industry stakeholders and potential clients.</a:t>
            </a:r>
            <a:endParaRPr sz="1900"/>
          </a:p>
        </p:txBody>
      </p:sp>
      <p:sp>
        <p:nvSpPr>
          <p:cNvPr id="196" name="Google Shape;196;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Problem Statement</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1029895" y="245352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333" name="Google Shape;333;p4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Plan Of Action</a:t>
            </a:r>
            <a:endParaRPr>
              <a:solidFill>
                <a:schemeClr val="dk1"/>
              </a:solidFill>
            </a:endParaRPr>
          </a:p>
        </p:txBody>
      </p:sp>
      <p:sp>
        <p:nvSpPr>
          <p:cNvPr id="202" name="Google Shape;202;p24"/>
          <p:cNvSpPr/>
          <p:nvPr/>
        </p:nvSpPr>
        <p:spPr>
          <a:xfrm>
            <a:off x="633850" y="1264475"/>
            <a:ext cx="2959200" cy="9159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Data Cleaning &amp; Processing</a:t>
            </a:r>
            <a:endParaRPr>
              <a:latin typeface="Calibri"/>
              <a:ea typeface="Calibri"/>
              <a:cs typeface="Calibri"/>
              <a:sym typeface="Calibri"/>
            </a:endParaRPr>
          </a:p>
        </p:txBody>
      </p:sp>
      <p:sp>
        <p:nvSpPr>
          <p:cNvPr id="203" name="Google Shape;203;p24"/>
          <p:cNvSpPr/>
          <p:nvPr/>
        </p:nvSpPr>
        <p:spPr>
          <a:xfrm>
            <a:off x="633850" y="3166350"/>
            <a:ext cx="2959200" cy="9159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Data Analysis &amp; Visualization</a:t>
            </a:r>
            <a:endParaRPr>
              <a:latin typeface="Calibri"/>
              <a:ea typeface="Calibri"/>
              <a:cs typeface="Calibri"/>
              <a:sym typeface="Calibri"/>
            </a:endParaRPr>
          </a:p>
        </p:txBody>
      </p:sp>
      <p:sp>
        <p:nvSpPr>
          <p:cNvPr id="204" name="Google Shape;204;p24"/>
          <p:cNvSpPr/>
          <p:nvPr/>
        </p:nvSpPr>
        <p:spPr>
          <a:xfrm>
            <a:off x="5424800" y="3166350"/>
            <a:ext cx="3208800" cy="9159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Hypothesis Testing &amp; Experimentation</a:t>
            </a:r>
            <a:endParaRPr>
              <a:latin typeface="Calibri"/>
              <a:ea typeface="Calibri"/>
              <a:cs typeface="Calibri"/>
              <a:sym typeface="Calibri"/>
            </a:endParaRPr>
          </a:p>
        </p:txBody>
      </p:sp>
      <p:sp>
        <p:nvSpPr>
          <p:cNvPr id="205" name="Google Shape;205;p24"/>
          <p:cNvSpPr/>
          <p:nvPr/>
        </p:nvSpPr>
        <p:spPr>
          <a:xfrm>
            <a:off x="5330600" y="1264475"/>
            <a:ext cx="3208800" cy="9159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Machine Learning Exploration</a:t>
            </a:r>
            <a:endParaRPr>
              <a:latin typeface="Calibri"/>
              <a:ea typeface="Calibri"/>
              <a:cs typeface="Calibri"/>
              <a:sym typeface="Calibri"/>
            </a:endParaRPr>
          </a:p>
        </p:txBody>
      </p:sp>
      <p:cxnSp>
        <p:nvCxnSpPr>
          <p:cNvPr id="206" name="Google Shape;206;p24"/>
          <p:cNvCxnSpPr/>
          <p:nvPr/>
        </p:nvCxnSpPr>
        <p:spPr>
          <a:xfrm flipH="1">
            <a:off x="2098375" y="2371075"/>
            <a:ext cx="6000" cy="5349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4"/>
          <p:cNvCxnSpPr/>
          <p:nvPr/>
        </p:nvCxnSpPr>
        <p:spPr>
          <a:xfrm rot="10800000">
            <a:off x="6975175" y="2447275"/>
            <a:ext cx="6000" cy="5349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4"/>
          <p:cNvCxnSpPr/>
          <p:nvPr/>
        </p:nvCxnSpPr>
        <p:spPr>
          <a:xfrm flipH="1" rot="-5400000">
            <a:off x="4536775" y="3361675"/>
            <a:ext cx="6000" cy="53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- 1</a:t>
            </a:r>
            <a:endParaRPr>
              <a:solidFill>
                <a:schemeClr val="dk1"/>
              </a:solidFill>
            </a:endParaRPr>
          </a:p>
        </p:txBody>
      </p:sp>
      <p:sp>
        <p:nvSpPr>
          <p:cNvPr id="214" name="Google Shape;214;p25"/>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T-correlation test between </a:t>
            </a:r>
            <a:r>
              <a:rPr b="1" lang="en" sz="1800"/>
              <a:t>Loan Amount</a:t>
            </a:r>
            <a:r>
              <a:rPr lang="en" sz="1800"/>
              <a:t> &amp; </a:t>
            </a:r>
            <a:r>
              <a:rPr b="1" lang="en" sz="1800"/>
              <a:t>Average Property Value</a:t>
            </a:r>
            <a:endParaRPr b="1" sz="1800"/>
          </a:p>
          <a:p>
            <a:pPr indent="0" lvl="0" marL="0" rtl="0" algn="l">
              <a:spcBef>
                <a:spcPts val="800"/>
              </a:spcBef>
              <a:spcAft>
                <a:spcPts val="0"/>
              </a:spcAft>
              <a:buNone/>
            </a:pPr>
            <a:r>
              <a:rPr b="1" lang="en" sz="1400"/>
              <a:t>H(0) ⇒ </a:t>
            </a:r>
            <a:r>
              <a:rPr lang="en" sz="1400"/>
              <a:t>There is no correlation between the two variables</a:t>
            </a:r>
            <a:endParaRPr sz="1400"/>
          </a:p>
          <a:p>
            <a:pPr indent="0" lvl="0" marL="0" rtl="0" algn="l">
              <a:spcBef>
                <a:spcPts val="800"/>
              </a:spcBef>
              <a:spcAft>
                <a:spcPts val="0"/>
              </a:spcAft>
              <a:buNone/>
            </a:pPr>
            <a:r>
              <a:rPr b="1" lang="en" sz="1400"/>
              <a:t>H(1) ⇒ </a:t>
            </a:r>
            <a:r>
              <a:rPr lang="en" sz="1400"/>
              <a:t>There is correlation between the two variables</a:t>
            </a:r>
            <a:endParaRPr sz="1800"/>
          </a:p>
          <a:p>
            <a:pPr indent="0" lvl="0" marL="0" rtl="0" algn="l">
              <a:spcBef>
                <a:spcPts val="800"/>
              </a:spcBef>
              <a:spcAft>
                <a:spcPts val="0"/>
              </a:spcAft>
              <a:buNone/>
            </a:pPr>
            <a:r>
              <a:rPr b="1" lang="en" sz="1800"/>
              <a:t>Hypothesis Test Result : </a:t>
            </a:r>
            <a:endParaRPr b="1" sz="1800"/>
          </a:p>
          <a:p>
            <a:pPr indent="0" lvl="0" marL="0" rtl="0" algn="l">
              <a:spcBef>
                <a:spcPts val="800"/>
              </a:spcBef>
              <a:spcAft>
                <a:spcPts val="0"/>
              </a:spcAft>
              <a:buClr>
                <a:schemeClr val="dk1"/>
              </a:buClr>
              <a:buSzPts val="1100"/>
              <a:buFont typeface="Arial"/>
              <a:buNone/>
            </a:pPr>
            <a:r>
              <a:rPr lang="en" sz="1400"/>
              <a:t>Correlation Value: </a:t>
            </a:r>
            <a:r>
              <a:rPr b="1" lang="en" sz="1400"/>
              <a:t>0.9795359301202943</a:t>
            </a:r>
            <a:r>
              <a:rPr lang="en" sz="1400"/>
              <a:t>, Alpha: 0.0 </a:t>
            </a:r>
            <a:endParaRPr sz="1400"/>
          </a:p>
          <a:p>
            <a:pPr indent="0" lvl="0" marL="0" rtl="0" algn="l">
              <a:spcBef>
                <a:spcPts val="800"/>
              </a:spcBef>
              <a:spcAft>
                <a:spcPts val="0"/>
              </a:spcAft>
              <a:buClr>
                <a:schemeClr val="dk1"/>
              </a:buClr>
              <a:buSzPts val="1100"/>
              <a:buFont typeface="Arial"/>
              <a:buNone/>
            </a:pPr>
            <a:r>
              <a:rPr lang="en" sz="1400"/>
              <a:t>T = 287.84094637927336, DOF = 3498 </a:t>
            </a:r>
            <a:endParaRPr sz="1400"/>
          </a:p>
          <a:p>
            <a:pPr indent="0" lvl="0" marL="0" rtl="0" algn="l">
              <a:spcBef>
                <a:spcPts val="800"/>
              </a:spcBef>
              <a:spcAft>
                <a:spcPts val="0"/>
              </a:spcAft>
              <a:buClr>
                <a:schemeClr val="dk1"/>
              </a:buClr>
              <a:buSzPts val="1100"/>
              <a:buFont typeface="Arial"/>
              <a:buNone/>
            </a:pPr>
            <a:r>
              <a:rPr lang="en" sz="1400"/>
              <a:t>0.0 &lt; 0.05: NULL hypothesis </a:t>
            </a:r>
            <a:r>
              <a:rPr b="1" lang="en" sz="1400"/>
              <a:t>REJECTED</a:t>
            </a:r>
            <a:r>
              <a:rPr lang="en" sz="1400"/>
              <a:t> in testing phase </a:t>
            </a:r>
            <a:endParaRPr sz="1400"/>
          </a:p>
          <a:p>
            <a:pPr indent="0" lvl="0" marL="0" rtl="0" algn="l">
              <a:spcBef>
                <a:spcPts val="800"/>
              </a:spcBef>
              <a:spcAft>
                <a:spcPts val="0"/>
              </a:spcAft>
              <a:buNone/>
            </a:pPr>
            <a:r>
              <a:rPr b="1" lang="en" sz="1800"/>
              <a:t>Hypothesis Test Validation on the Dataset : </a:t>
            </a:r>
            <a:endParaRPr b="1" sz="1800"/>
          </a:p>
          <a:p>
            <a:pPr indent="0" lvl="0" marL="0" rtl="0" algn="l">
              <a:spcBef>
                <a:spcPts val="800"/>
              </a:spcBef>
              <a:spcAft>
                <a:spcPts val="0"/>
              </a:spcAft>
              <a:buNone/>
            </a:pPr>
            <a:r>
              <a:rPr lang="en" sz="1400"/>
              <a:t>Correlation Value: </a:t>
            </a:r>
            <a:r>
              <a:rPr b="1" lang="en" sz="1400"/>
              <a:t>0.9770737986403297</a:t>
            </a:r>
            <a:r>
              <a:rPr lang="en" sz="1400"/>
              <a:t>, Alpha: 0.0 </a:t>
            </a:r>
            <a:endParaRPr sz="1400"/>
          </a:p>
          <a:p>
            <a:pPr indent="0" lvl="0" marL="0" rtl="0" algn="l">
              <a:spcBef>
                <a:spcPts val="800"/>
              </a:spcBef>
              <a:spcAft>
                <a:spcPts val="0"/>
              </a:spcAft>
              <a:buNone/>
            </a:pPr>
            <a:r>
              <a:rPr lang="en" sz="1400"/>
              <a:t>T = 888.0454526278678, DOF = 37443 </a:t>
            </a:r>
            <a:endParaRPr sz="1400"/>
          </a:p>
          <a:p>
            <a:pPr indent="0" lvl="0" marL="0" rtl="0" algn="l">
              <a:spcBef>
                <a:spcPts val="800"/>
              </a:spcBef>
              <a:spcAft>
                <a:spcPts val="0"/>
              </a:spcAft>
              <a:buClr>
                <a:schemeClr val="dk1"/>
              </a:buClr>
              <a:buSzPts val="1100"/>
              <a:buFont typeface="Arial"/>
              <a:buNone/>
            </a:pPr>
            <a:r>
              <a:rPr lang="en" sz="1400"/>
              <a:t>0.0 &lt; 0.05: NULL hypothesis </a:t>
            </a:r>
            <a:r>
              <a:rPr b="1" lang="en" sz="1400"/>
              <a:t>REJECTED</a:t>
            </a:r>
            <a:r>
              <a:rPr lang="en" sz="1400"/>
              <a:t> in validation phase</a:t>
            </a:r>
            <a:endParaRPr sz="1400"/>
          </a:p>
          <a:p>
            <a:pPr indent="0" lvl="0" marL="0" rtl="0" algn="l">
              <a:spcBef>
                <a:spcPts val="800"/>
              </a:spcBef>
              <a:spcAft>
                <a:spcPts val="0"/>
              </a:spcAft>
              <a:buClr>
                <a:schemeClr val="dk1"/>
              </a:buClr>
              <a:buSzPts val="1100"/>
              <a:buFont typeface="Arial"/>
              <a:buNone/>
            </a:pPr>
            <a:r>
              <a:t/>
            </a:r>
            <a:endParaRPr sz="1400"/>
          </a:p>
          <a:p>
            <a:pPr indent="0" lvl="0" marL="0" rtl="0" algn="l">
              <a:spcBef>
                <a:spcPts val="800"/>
              </a:spcBef>
              <a:spcAft>
                <a:spcPts val="0"/>
              </a:spcAft>
              <a:buNone/>
            </a:pPr>
            <a:br>
              <a:rPr lang="en"/>
            </a:br>
            <a:br>
              <a:rPr lang="en"/>
            </a:br>
            <a:endParaRPr/>
          </a:p>
          <a:p>
            <a:pPr indent="0" lvl="0" marL="0" rtl="0" algn="l">
              <a:spcBef>
                <a:spcPts val="800"/>
              </a:spcBef>
              <a:spcAft>
                <a:spcPts val="0"/>
              </a:spcAft>
              <a:buNone/>
            </a:pPr>
            <a:r>
              <a:t/>
            </a:r>
            <a:endParaRPr/>
          </a:p>
        </p:txBody>
      </p:sp>
      <p:pic>
        <p:nvPicPr>
          <p:cNvPr id="215" name="Google Shape;215;p25"/>
          <p:cNvPicPr preferRelativeResize="0"/>
          <p:nvPr/>
        </p:nvPicPr>
        <p:blipFill>
          <a:blip r:embed="rId3">
            <a:alphaModFix/>
          </a:blip>
          <a:stretch>
            <a:fillRect/>
          </a:stretch>
        </p:blipFill>
        <p:spPr>
          <a:xfrm>
            <a:off x="4985550" y="1690012"/>
            <a:ext cx="1824350" cy="1763474"/>
          </a:xfrm>
          <a:prstGeom prst="rect">
            <a:avLst/>
          </a:prstGeom>
          <a:noFill/>
          <a:ln>
            <a:noFill/>
          </a:ln>
        </p:spPr>
      </p:pic>
      <p:pic>
        <p:nvPicPr>
          <p:cNvPr id="216" name="Google Shape;216;p25"/>
          <p:cNvPicPr preferRelativeResize="0"/>
          <p:nvPr/>
        </p:nvPicPr>
        <p:blipFill>
          <a:blip r:embed="rId4">
            <a:alphaModFix/>
          </a:blip>
          <a:stretch>
            <a:fillRect/>
          </a:stretch>
        </p:blipFill>
        <p:spPr>
          <a:xfrm>
            <a:off x="7055750" y="3229425"/>
            <a:ext cx="1917975" cy="191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- 2</a:t>
            </a:r>
            <a:endParaRPr>
              <a:solidFill>
                <a:schemeClr val="dk1"/>
              </a:solidFill>
            </a:endParaRPr>
          </a:p>
        </p:txBody>
      </p:sp>
      <p:sp>
        <p:nvSpPr>
          <p:cNvPr id="222" name="Google Shape;222;p26"/>
          <p:cNvSpPr txBox="1"/>
          <p:nvPr>
            <p:ph idx="1" type="body"/>
          </p:nvPr>
        </p:nvSpPr>
        <p:spPr>
          <a:xfrm>
            <a:off x="628645" y="89383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t>T-correlation test between </a:t>
            </a:r>
            <a:r>
              <a:rPr b="1" lang="en" sz="1800"/>
              <a:t>No of Origins</a:t>
            </a:r>
            <a:r>
              <a:rPr lang="en" sz="1800"/>
              <a:t> &amp; </a:t>
            </a:r>
            <a:r>
              <a:rPr b="1" lang="en" sz="1800"/>
              <a:t>Average Interest Rate</a:t>
            </a:r>
            <a:endParaRPr b="1" sz="1800"/>
          </a:p>
          <a:p>
            <a:pPr indent="0" lvl="0" marL="0" rtl="0" algn="l">
              <a:spcBef>
                <a:spcPts val="800"/>
              </a:spcBef>
              <a:spcAft>
                <a:spcPts val="0"/>
              </a:spcAft>
              <a:buNone/>
            </a:pPr>
            <a:r>
              <a:rPr b="1" lang="en" sz="1400"/>
              <a:t>H(0) ⇒ </a:t>
            </a:r>
            <a:r>
              <a:rPr lang="en" sz="1400"/>
              <a:t>There is no correlation between the two variables</a:t>
            </a:r>
            <a:endParaRPr sz="1400"/>
          </a:p>
          <a:p>
            <a:pPr indent="0" lvl="0" marL="0" rtl="0" algn="l">
              <a:spcBef>
                <a:spcPts val="800"/>
              </a:spcBef>
              <a:spcAft>
                <a:spcPts val="0"/>
              </a:spcAft>
              <a:buNone/>
            </a:pPr>
            <a:r>
              <a:rPr b="1" lang="en" sz="1400"/>
              <a:t>H(1) ⇒ </a:t>
            </a:r>
            <a:r>
              <a:rPr lang="en" sz="1400"/>
              <a:t>There is correlation between the two variables</a:t>
            </a:r>
            <a:endParaRPr sz="1800"/>
          </a:p>
          <a:p>
            <a:pPr indent="0" lvl="0" marL="0" rtl="0" algn="l">
              <a:spcBef>
                <a:spcPts val="800"/>
              </a:spcBef>
              <a:spcAft>
                <a:spcPts val="0"/>
              </a:spcAft>
              <a:buNone/>
            </a:pPr>
            <a:r>
              <a:rPr b="1" lang="en" sz="1800"/>
              <a:t>Hypothesis Test Result : </a:t>
            </a:r>
            <a:endParaRPr b="1" sz="1800"/>
          </a:p>
          <a:p>
            <a:pPr indent="0" lvl="0" marL="0" marR="0" rtl="0" algn="l">
              <a:lnSpc>
                <a:spcPct val="90000"/>
              </a:lnSpc>
              <a:spcBef>
                <a:spcPts val="800"/>
              </a:spcBef>
              <a:spcAft>
                <a:spcPts val="0"/>
              </a:spcAft>
              <a:buNone/>
            </a:pPr>
            <a:r>
              <a:rPr lang="en" sz="1400"/>
              <a:t>Correlation Value: 0.017871487831611743, Alpha: 0.29051239936620227</a:t>
            </a:r>
            <a:endParaRPr sz="1400"/>
          </a:p>
          <a:p>
            <a:pPr indent="0" lvl="0" marL="0" marR="0" rtl="0" algn="l">
              <a:lnSpc>
                <a:spcPct val="90000"/>
              </a:lnSpc>
              <a:spcBef>
                <a:spcPts val="800"/>
              </a:spcBef>
              <a:spcAft>
                <a:spcPts val="0"/>
              </a:spcAft>
              <a:buNone/>
            </a:pPr>
            <a:r>
              <a:rPr lang="en" sz="1400"/>
              <a:t>T = 1.0571581884984413, DOF = 3498</a:t>
            </a:r>
            <a:endParaRPr sz="1400"/>
          </a:p>
          <a:p>
            <a:pPr indent="0" lvl="0" marL="0" marR="0" rtl="0" algn="l">
              <a:lnSpc>
                <a:spcPct val="90000"/>
              </a:lnSpc>
              <a:spcBef>
                <a:spcPts val="800"/>
              </a:spcBef>
              <a:spcAft>
                <a:spcPts val="0"/>
              </a:spcAft>
              <a:buNone/>
            </a:pPr>
            <a:r>
              <a:rPr lang="en" sz="1400"/>
              <a:t>0.29051239936620227 &gt;= 0.05: NULL hypothesis </a:t>
            </a:r>
            <a:r>
              <a:rPr b="1" lang="en" sz="1400"/>
              <a:t>ACCEPTED</a:t>
            </a:r>
            <a:r>
              <a:rPr lang="en" sz="1400"/>
              <a:t> in testing phase</a:t>
            </a:r>
            <a:endParaRPr sz="1000">
              <a:latin typeface="Arial"/>
              <a:ea typeface="Arial"/>
              <a:cs typeface="Arial"/>
              <a:sym typeface="Arial"/>
            </a:endParaRPr>
          </a:p>
          <a:p>
            <a:pPr indent="0" lvl="0" marL="0" rtl="0" algn="l">
              <a:spcBef>
                <a:spcPts val="800"/>
              </a:spcBef>
              <a:spcAft>
                <a:spcPts val="0"/>
              </a:spcAft>
              <a:buNone/>
            </a:pPr>
            <a:r>
              <a:rPr b="1" lang="en" sz="1800"/>
              <a:t>Hypothesis Test Validation on the Dataset : </a:t>
            </a:r>
            <a:endParaRPr b="1" sz="1800"/>
          </a:p>
          <a:p>
            <a:pPr indent="0" lvl="0" marL="0" marR="0" rtl="0" algn="l">
              <a:lnSpc>
                <a:spcPct val="90000"/>
              </a:lnSpc>
              <a:spcBef>
                <a:spcPts val="800"/>
              </a:spcBef>
              <a:spcAft>
                <a:spcPts val="0"/>
              </a:spcAft>
              <a:buNone/>
            </a:pPr>
            <a:r>
              <a:rPr lang="en" sz="1400"/>
              <a:t>Correlation Value: 0.027364049475720357, Alpha: 1.183973808640816e-07</a:t>
            </a:r>
            <a:endParaRPr sz="1400"/>
          </a:p>
          <a:p>
            <a:pPr indent="0" lvl="0" marL="0" marR="0" rtl="0" algn="l">
              <a:lnSpc>
                <a:spcPct val="90000"/>
              </a:lnSpc>
              <a:spcBef>
                <a:spcPts val="800"/>
              </a:spcBef>
              <a:spcAft>
                <a:spcPts val="0"/>
              </a:spcAft>
              <a:buNone/>
            </a:pPr>
            <a:r>
              <a:rPr lang="en" sz="1400"/>
              <a:t>T = 5.296980141841564, DOF = 37443</a:t>
            </a:r>
            <a:endParaRPr sz="1400"/>
          </a:p>
          <a:p>
            <a:pPr indent="0" lvl="0" marL="0" marR="0" rtl="0" algn="l">
              <a:lnSpc>
                <a:spcPct val="90000"/>
              </a:lnSpc>
              <a:spcBef>
                <a:spcPts val="800"/>
              </a:spcBef>
              <a:spcAft>
                <a:spcPts val="0"/>
              </a:spcAft>
              <a:buNone/>
            </a:pPr>
            <a:r>
              <a:rPr lang="en" sz="1400"/>
              <a:t>1.183973808640816e-07 &lt; 0.05: NULL hypothesis </a:t>
            </a:r>
            <a:r>
              <a:rPr b="1" lang="en" sz="1400"/>
              <a:t>REJECTED</a:t>
            </a:r>
            <a:r>
              <a:rPr lang="en" sz="1400"/>
              <a:t> in validation phase</a:t>
            </a:r>
            <a:endParaRPr sz="1400"/>
          </a:p>
          <a:p>
            <a:pPr indent="0" lvl="0" marL="0" rtl="0" algn="l">
              <a:spcBef>
                <a:spcPts val="800"/>
              </a:spcBef>
              <a:spcAft>
                <a:spcPts val="0"/>
              </a:spcAft>
              <a:buClr>
                <a:schemeClr val="dk1"/>
              </a:buClr>
              <a:buSzPts val="1100"/>
              <a:buFont typeface="Arial"/>
              <a:buNone/>
            </a:pPr>
            <a:r>
              <a:t/>
            </a:r>
            <a:endParaRPr sz="1400"/>
          </a:p>
          <a:p>
            <a:pPr indent="0" lvl="0" marL="0" rtl="0" algn="l">
              <a:spcBef>
                <a:spcPts val="800"/>
              </a:spcBef>
              <a:spcAft>
                <a:spcPts val="0"/>
              </a:spcAft>
              <a:buNone/>
            </a:pPr>
            <a:br>
              <a:rPr lang="en"/>
            </a:br>
            <a:br>
              <a:rPr lang="en"/>
            </a:br>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- 3</a:t>
            </a:r>
            <a:endParaRPr>
              <a:solidFill>
                <a:schemeClr val="dk1"/>
              </a:solidFill>
            </a:endParaRPr>
          </a:p>
        </p:txBody>
      </p:sp>
      <p:sp>
        <p:nvSpPr>
          <p:cNvPr id="228" name="Google Shape;228;p2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AVG_AGE.</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age of borrowers is 43</a:t>
            </a:r>
            <a:endParaRPr sz="1000"/>
          </a:p>
          <a:p>
            <a:pPr indent="0" lvl="0" marL="0" rtl="0" algn="l">
              <a:spcBef>
                <a:spcPts val="800"/>
              </a:spcBef>
              <a:spcAft>
                <a:spcPts val="0"/>
              </a:spcAft>
              <a:buClr>
                <a:schemeClr val="dk1"/>
              </a:buClr>
              <a:buSzPts val="1100"/>
              <a:buFont typeface="Arial"/>
              <a:buNone/>
            </a:pPr>
            <a:r>
              <a:rPr b="1" lang="en" sz="1000"/>
              <a:t>H(1) ⇒ </a:t>
            </a:r>
            <a:r>
              <a:rPr lang="en" sz="1000"/>
              <a:t>Over the years, average age of borrowers is not 43</a:t>
            </a:r>
            <a:endParaRPr b="1" sz="1000"/>
          </a:p>
          <a:p>
            <a:pPr indent="0" lvl="0" marL="0" rtl="0" algn="l">
              <a:spcBef>
                <a:spcPts val="800"/>
              </a:spcBef>
              <a:spcAft>
                <a:spcPts val="0"/>
              </a:spcAft>
              <a:buNone/>
            </a:pPr>
            <a:r>
              <a:rPr b="1" lang="en" sz="1400"/>
              <a:t>Hypothesis Test Result : </a:t>
            </a:r>
            <a:endParaRPr b="1" sz="1400"/>
          </a:p>
          <a:p>
            <a:pPr indent="0" lvl="0" marL="0" rtl="0" algn="l">
              <a:spcBef>
                <a:spcPts val="800"/>
              </a:spcBef>
              <a:spcAft>
                <a:spcPts val="0"/>
              </a:spcAft>
              <a:buNone/>
            </a:pPr>
            <a:r>
              <a:rPr lang="en" sz="1000"/>
              <a:t>T Value: 19.4232473984624, Alpha: 6.850787325812924e-80</a:t>
            </a:r>
            <a:endParaRPr sz="1000"/>
          </a:p>
          <a:p>
            <a:pPr indent="0" lvl="0" marL="0" rtl="0" algn="l">
              <a:spcBef>
                <a:spcPts val="800"/>
              </a:spcBef>
              <a:spcAft>
                <a:spcPts val="0"/>
              </a:spcAft>
              <a:buNone/>
            </a:pPr>
            <a:r>
              <a:rPr lang="en" sz="1000"/>
              <a:t>6.850787325812924e-80 &lt; 0.05: NULL hypothesis REJECTED in testing phase</a:t>
            </a:r>
            <a:endParaRPr sz="1000"/>
          </a:p>
          <a:p>
            <a:pPr indent="0" lvl="0" marL="0" rtl="0" algn="l">
              <a:spcBef>
                <a:spcPts val="800"/>
              </a:spcBef>
              <a:spcAft>
                <a:spcPts val="0"/>
              </a:spcAft>
              <a:buNone/>
            </a:pPr>
            <a:r>
              <a:rPr b="1" lang="en" sz="1400"/>
              <a:t>Hypothesis Test Validation on the Dataset : </a:t>
            </a:r>
            <a:endParaRPr b="1" sz="1400"/>
          </a:p>
          <a:p>
            <a:pPr indent="0" lvl="0" marL="0" rtl="0" algn="l">
              <a:spcBef>
                <a:spcPts val="800"/>
              </a:spcBef>
              <a:spcAft>
                <a:spcPts val="0"/>
              </a:spcAft>
              <a:buNone/>
            </a:pPr>
            <a:r>
              <a:rPr lang="en" sz="1000"/>
              <a:t>T Value: 67.87150582237888, Alpha: 0.0</a:t>
            </a:r>
            <a:endParaRPr sz="1000"/>
          </a:p>
          <a:p>
            <a:pPr indent="0" lvl="0" marL="0" rtl="0" algn="l">
              <a:spcBef>
                <a:spcPts val="800"/>
              </a:spcBef>
              <a:spcAft>
                <a:spcPts val="0"/>
              </a:spcAft>
              <a:buNone/>
            </a:pPr>
            <a:r>
              <a:rPr lang="en" sz="1000"/>
              <a:t>0.0 &lt; 0.05: NULL hypothesis REJECTED in validation phase</a:t>
            </a:r>
            <a:endParaRPr sz="1000"/>
          </a:p>
          <a:p>
            <a:pPr indent="0" lvl="0" marL="0" marR="0" rtl="0" algn="l">
              <a:lnSpc>
                <a:spcPct val="90000"/>
              </a:lnSpc>
              <a:spcBef>
                <a:spcPts val="800"/>
              </a:spcBef>
              <a:spcAft>
                <a:spcPts val="0"/>
              </a:spcAft>
              <a:buNone/>
            </a:pPr>
            <a:r>
              <a:rPr b="1" lang="en" sz="1400"/>
              <a:t>Comparing sample distribution with the population mean</a:t>
            </a:r>
            <a:endParaRPr b="1" sz="1400"/>
          </a:p>
          <a:p>
            <a:pPr indent="0" lvl="0" marL="0" rtl="0" algn="l">
              <a:spcBef>
                <a:spcPts val="800"/>
              </a:spcBef>
              <a:spcAft>
                <a:spcPts val="0"/>
              </a:spcAft>
              <a:buNone/>
            </a:pPr>
            <a:r>
              <a:rPr lang="en" sz="1000"/>
              <a:t>Sample_Mean = 44.355946483998714 POP_MEAN = 44.45317349887617</a:t>
            </a:r>
            <a:endParaRPr b="1" sz="1400"/>
          </a:p>
          <a:p>
            <a:pPr indent="0" lvl="0" marL="0" rtl="0" algn="l">
              <a:spcBef>
                <a:spcPts val="800"/>
              </a:spcBef>
              <a:spcAft>
                <a:spcPts val="0"/>
              </a:spcAft>
              <a:buNone/>
            </a:pPr>
            <a:r>
              <a:rPr lang="en" sz="1000"/>
              <a:t>T Value: -1.392727800148613, Alpha: 0.1637906047621321</a:t>
            </a:r>
            <a:endParaRPr sz="1000"/>
          </a:p>
          <a:p>
            <a:pPr indent="0" lvl="0" marL="0" rtl="0" algn="l">
              <a:spcBef>
                <a:spcPts val="800"/>
              </a:spcBef>
              <a:spcAft>
                <a:spcPts val="0"/>
              </a:spcAft>
              <a:buNone/>
            </a:pPr>
            <a:r>
              <a:rPr lang="en" sz="1000"/>
              <a:t>0.1637906047621321 &gt;= 0.05: NULL hypothesis ACCEPTED in sample vs pop phase</a:t>
            </a:r>
            <a:endParaRPr sz="1700"/>
          </a:p>
          <a:p>
            <a:pPr indent="0" lvl="0" marL="0" rtl="0" algn="l">
              <a:spcBef>
                <a:spcPts val="800"/>
              </a:spcBef>
              <a:spcAft>
                <a:spcPts val="0"/>
              </a:spcAft>
              <a:buNone/>
            </a:pPr>
            <a:r>
              <a:t/>
            </a:r>
            <a:endParaRPr sz="1700"/>
          </a:p>
        </p:txBody>
      </p:sp>
      <p:pic>
        <p:nvPicPr>
          <p:cNvPr id="229" name="Google Shape;229;p27"/>
          <p:cNvPicPr preferRelativeResize="0"/>
          <p:nvPr/>
        </p:nvPicPr>
        <p:blipFill>
          <a:blip r:embed="rId3">
            <a:alphaModFix/>
          </a:blip>
          <a:stretch>
            <a:fillRect/>
          </a:stretch>
        </p:blipFill>
        <p:spPr>
          <a:xfrm>
            <a:off x="6163650" y="1431851"/>
            <a:ext cx="1782525" cy="1782497"/>
          </a:xfrm>
          <a:prstGeom prst="rect">
            <a:avLst/>
          </a:prstGeom>
          <a:noFill/>
          <a:ln>
            <a:noFill/>
          </a:ln>
        </p:spPr>
      </p:pic>
      <p:pic>
        <p:nvPicPr>
          <p:cNvPr id="230" name="Google Shape;230;p27"/>
          <p:cNvPicPr preferRelativeResize="0"/>
          <p:nvPr/>
        </p:nvPicPr>
        <p:blipFill>
          <a:blip r:embed="rId4">
            <a:alphaModFix/>
          </a:blip>
          <a:stretch>
            <a:fillRect/>
          </a:stretch>
        </p:blipFill>
        <p:spPr>
          <a:xfrm>
            <a:off x="6163650" y="3365675"/>
            <a:ext cx="1964950" cy="1632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- 4a</a:t>
            </a:r>
            <a:endParaRPr>
              <a:solidFill>
                <a:schemeClr val="dk1"/>
              </a:solidFill>
            </a:endParaRPr>
          </a:p>
        </p:txBody>
      </p:sp>
      <p:sp>
        <p:nvSpPr>
          <p:cNvPr id="236" name="Google Shape;236;p28"/>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AVG_LTV.</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Loan To Value is 75.</a:t>
            </a:r>
            <a:endParaRPr sz="1000"/>
          </a:p>
          <a:p>
            <a:pPr indent="0" lvl="0" marL="0" marR="0" rtl="0" algn="l">
              <a:lnSpc>
                <a:spcPct val="90000"/>
              </a:lnSpc>
              <a:spcBef>
                <a:spcPts val="800"/>
              </a:spcBef>
              <a:spcAft>
                <a:spcPts val="0"/>
              </a:spcAft>
              <a:buClr>
                <a:schemeClr val="dk1"/>
              </a:buClr>
              <a:buSzPts val="1100"/>
              <a:buFont typeface="Arial"/>
              <a:buNone/>
            </a:pPr>
            <a:r>
              <a:rPr b="1" lang="en" sz="1000"/>
              <a:t>H(1) ⇒ </a:t>
            </a:r>
            <a:r>
              <a:rPr lang="en" sz="1000"/>
              <a:t>Over the years, average Loan To Value is not 75</a:t>
            </a:r>
            <a:endParaRPr b="1" sz="1000"/>
          </a:p>
          <a:p>
            <a:pPr indent="0" lvl="0" marL="0" rtl="0" algn="l">
              <a:spcBef>
                <a:spcPts val="800"/>
              </a:spcBef>
              <a:spcAft>
                <a:spcPts val="0"/>
              </a:spcAft>
              <a:buNone/>
            </a:pPr>
            <a:r>
              <a:rPr b="1" lang="en" sz="1400"/>
              <a:t>Hypothesis Test Result : </a:t>
            </a:r>
            <a:endParaRPr b="1" sz="1400"/>
          </a:p>
          <a:p>
            <a:pPr indent="0" lvl="0" marL="0" rtl="0" algn="l">
              <a:spcBef>
                <a:spcPts val="800"/>
              </a:spcBef>
              <a:spcAft>
                <a:spcPts val="0"/>
              </a:spcAft>
              <a:buClr>
                <a:schemeClr val="dk1"/>
              </a:buClr>
              <a:buSzPts val="1100"/>
              <a:buFont typeface="Arial"/>
              <a:buNone/>
            </a:pPr>
            <a:r>
              <a:rPr lang="en" sz="1000"/>
              <a:t>T Value: 1.6855948615908338, Alpha: 0.09196302323982113</a:t>
            </a:r>
            <a:endParaRPr sz="1000"/>
          </a:p>
          <a:p>
            <a:pPr indent="0" lvl="0" marL="0" rtl="0" algn="l">
              <a:spcBef>
                <a:spcPts val="800"/>
              </a:spcBef>
              <a:spcAft>
                <a:spcPts val="0"/>
              </a:spcAft>
              <a:buNone/>
            </a:pPr>
            <a:r>
              <a:rPr lang="en" sz="1000"/>
              <a:t>0.09196302323982113 &gt;= 0.05: NULL hypothesis ACCEPTED in testing phase</a:t>
            </a:r>
            <a:endParaRPr sz="1000"/>
          </a:p>
          <a:p>
            <a:pPr indent="0" lvl="0" marL="0" rtl="0" algn="l">
              <a:spcBef>
                <a:spcPts val="800"/>
              </a:spcBef>
              <a:spcAft>
                <a:spcPts val="0"/>
              </a:spcAft>
              <a:buNone/>
            </a:pPr>
            <a:r>
              <a:rPr b="1" lang="en" sz="1400"/>
              <a:t>Hypothesis Test Validation on the Dataset : </a:t>
            </a:r>
            <a:endParaRPr b="1" sz="1400"/>
          </a:p>
          <a:p>
            <a:pPr indent="0" lvl="0" marL="0" rtl="0" algn="l">
              <a:spcBef>
                <a:spcPts val="800"/>
              </a:spcBef>
              <a:spcAft>
                <a:spcPts val="0"/>
              </a:spcAft>
              <a:buClr>
                <a:schemeClr val="dk1"/>
              </a:buClr>
              <a:buSzPts val="1100"/>
              <a:buFont typeface="Arial"/>
              <a:buNone/>
            </a:pPr>
            <a:r>
              <a:rPr lang="en" sz="1000"/>
              <a:t>T Value: 7.629662690193031, Alpha: 2.4093454201861012e-14</a:t>
            </a:r>
            <a:endParaRPr sz="1000"/>
          </a:p>
          <a:p>
            <a:pPr indent="0" lvl="0" marL="0" rtl="0" algn="l">
              <a:spcBef>
                <a:spcPts val="800"/>
              </a:spcBef>
              <a:spcAft>
                <a:spcPts val="0"/>
              </a:spcAft>
              <a:buClr>
                <a:schemeClr val="dk1"/>
              </a:buClr>
              <a:buSzPts val="1100"/>
              <a:buFont typeface="Arial"/>
              <a:buNone/>
            </a:pPr>
            <a:r>
              <a:rPr lang="en" sz="1000"/>
              <a:t>2.4093454201861012e-14 &lt; 0.05: NULL hypothesis REJECTED in validation phase</a:t>
            </a:r>
            <a:endParaRPr sz="1000"/>
          </a:p>
          <a:p>
            <a:pPr indent="0" lvl="0" marL="0" rtl="0" algn="l">
              <a:spcBef>
                <a:spcPts val="800"/>
              </a:spcBef>
              <a:spcAft>
                <a:spcPts val="0"/>
              </a:spcAft>
              <a:buNone/>
            </a:pPr>
            <a:r>
              <a:rPr lang="en" sz="1000"/>
              <a:t>75.26950208712405 75.37621748902923</a:t>
            </a:r>
            <a:endParaRPr sz="1000"/>
          </a:p>
          <a:p>
            <a:pPr indent="0" lvl="0" marL="0" marR="0" rtl="0" algn="l">
              <a:lnSpc>
                <a:spcPct val="90000"/>
              </a:lnSpc>
              <a:spcBef>
                <a:spcPts val="800"/>
              </a:spcBef>
              <a:spcAft>
                <a:spcPts val="0"/>
              </a:spcAft>
              <a:buNone/>
            </a:pPr>
            <a:r>
              <a:rPr b="1" lang="en" sz="1400"/>
              <a:t>Comparing sample distribution with the population mean</a:t>
            </a:r>
            <a:endParaRPr sz="1000"/>
          </a:p>
          <a:p>
            <a:pPr indent="0" lvl="0" marL="0" rtl="0" algn="l">
              <a:spcBef>
                <a:spcPts val="800"/>
              </a:spcBef>
              <a:spcAft>
                <a:spcPts val="0"/>
              </a:spcAft>
              <a:buClr>
                <a:schemeClr val="dk1"/>
              </a:buClr>
              <a:buSzPts val="1100"/>
              <a:buFont typeface="Arial"/>
              <a:buNone/>
            </a:pPr>
            <a:r>
              <a:rPr lang="en" sz="1000"/>
              <a:t>T Value: -0.6674491282183207, Alpha: 0.5045293098464224</a:t>
            </a:r>
            <a:endParaRPr sz="1000"/>
          </a:p>
          <a:p>
            <a:pPr indent="0" lvl="0" marL="0" rtl="0" algn="l">
              <a:spcBef>
                <a:spcPts val="800"/>
              </a:spcBef>
              <a:spcAft>
                <a:spcPts val="0"/>
              </a:spcAft>
              <a:buClr>
                <a:schemeClr val="dk1"/>
              </a:buClr>
              <a:buSzPts val="1100"/>
              <a:buFont typeface="Arial"/>
              <a:buNone/>
            </a:pPr>
            <a:r>
              <a:rPr lang="en" sz="1000"/>
              <a:t>0.5045293098464224 &gt;= 0.05: NULL hypothesis ACCEPTED in sample vs pop phase</a:t>
            </a:r>
            <a:endParaRPr sz="1000"/>
          </a:p>
          <a:p>
            <a:pPr indent="0" lvl="0" marL="0" marR="0" rtl="0" algn="l">
              <a:lnSpc>
                <a:spcPct val="90000"/>
              </a:lnSpc>
              <a:spcBef>
                <a:spcPts val="800"/>
              </a:spcBef>
              <a:spcAft>
                <a:spcPts val="0"/>
              </a:spcAft>
              <a:buClr>
                <a:schemeClr val="dk1"/>
              </a:buClr>
              <a:buSzPts val="1100"/>
              <a:buFont typeface="Arial"/>
              <a:buNone/>
            </a:pPr>
            <a:r>
              <a:t/>
            </a:r>
            <a:endParaRPr sz="1000"/>
          </a:p>
        </p:txBody>
      </p:sp>
      <p:pic>
        <p:nvPicPr>
          <p:cNvPr id="237" name="Google Shape;237;p28"/>
          <p:cNvPicPr preferRelativeResize="0"/>
          <p:nvPr/>
        </p:nvPicPr>
        <p:blipFill>
          <a:blip r:embed="rId3">
            <a:alphaModFix/>
          </a:blip>
          <a:stretch>
            <a:fillRect/>
          </a:stretch>
        </p:blipFill>
        <p:spPr>
          <a:xfrm>
            <a:off x="5689874" y="1662099"/>
            <a:ext cx="2683625" cy="268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Hypothesis - 4b</a:t>
            </a:r>
            <a:endParaRPr>
              <a:solidFill>
                <a:schemeClr val="dk1"/>
              </a:solidFill>
            </a:endParaRPr>
          </a:p>
        </p:txBody>
      </p:sp>
      <p:sp>
        <p:nvSpPr>
          <p:cNvPr id="243" name="Google Shape;243;p29"/>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T test for testing AVG_LTV.</a:t>
            </a:r>
            <a:endParaRPr sz="1400"/>
          </a:p>
          <a:p>
            <a:pPr indent="0" lvl="0" marL="0" marR="0" rtl="0" algn="l">
              <a:lnSpc>
                <a:spcPct val="90000"/>
              </a:lnSpc>
              <a:spcBef>
                <a:spcPts val="800"/>
              </a:spcBef>
              <a:spcAft>
                <a:spcPts val="0"/>
              </a:spcAft>
              <a:buNone/>
            </a:pPr>
            <a:r>
              <a:rPr lang="en" sz="1000"/>
              <a:t>There is no significant difference between the sample mean and a hypothesized population mean.</a:t>
            </a:r>
            <a:endParaRPr sz="1000"/>
          </a:p>
          <a:p>
            <a:pPr indent="0" lvl="0" marL="0" rtl="0" algn="l">
              <a:spcBef>
                <a:spcPts val="800"/>
              </a:spcBef>
              <a:spcAft>
                <a:spcPts val="0"/>
              </a:spcAft>
              <a:buClr>
                <a:schemeClr val="dk1"/>
              </a:buClr>
              <a:buSzPts val="1100"/>
              <a:buFont typeface="Arial"/>
              <a:buNone/>
            </a:pPr>
            <a:r>
              <a:rPr b="1" lang="en" sz="1000"/>
              <a:t>H(0) ⇒ </a:t>
            </a:r>
            <a:r>
              <a:rPr lang="en" sz="1000"/>
              <a:t>Over the years, average LTV  is 75</a:t>
            </a:r>
            <a:endParaRPr sz="1000"/>
          </a:p>
          <a:p>
            <a:pPr indent="0" lvl="0" marL="0" marR="0" rtl="0" algn="l">
              <a:lnSpc>
                <a:spcPct val="90000"/>
              </a:lnSpc>
              <a:spcBef>
                <a:spcPts val="800"/>
              </a:spcBef>
              <a:spcAft>
                <a:spcPts val="0"/>
              </a:spcAft>
              <a:buClr>
                <a:schemeClr val="dk1"/>
              </a:buClr>
              <a:buSzPts val="1100"/>
              <a:buFont typeface="Arial"/>
              <a:buNone/>
            </a:pPr>
            <a:r>
              <a:rPr b="1" lang="en" sz="1000"/>
              <a:t>H(1) ⇒ </a:t>
            </a:r>
            <a:r>
              <a:rPr lang="en" sz="1000"/>
              <a:t>Over the years, average LTV is not 75</a:t>
            </a:r>
            <a:endParaRPr b="1" sz="1000"/>
          </a:p>
          <a:p>
            <a:pPr indent="0" lvl="0" marL="0" rtl="0" algn="l">
              <a:spcBef>
                <a:spcPts val="800"/>
              </a:spcBef>
              <a:spcAft>
                <a:spcPts val="0"/>
              </a:spcAft>
              <a:buNone/>
            </a:pPr>
            <a:r>
              <a:rPr b="1" lang="en" sz="1400"/>
              <a:t>Hypothesis Test Result : </a:t>
            </a:r>
            <a:endParaRPr b="1" sz="1400"/>
          </a:p>
          <a:p>
            <a:pPr indent="0" lvl="0" marL="0" marR="0" rtl="0" algn="l">
              <a:lnSpc>
                <a:spcPct val="90000"/>
              </a:lnSpc>
              <a:spcBef>
                <a:spcPts val="800"/>
              </a:spcBef>
              <a:spcAft>
                <a:spcPts val="0"/>
              </a:spcAft>
              <a:buNone/>
            </a:pPr>
            <a:r>
              <a:rPr lang="en" sz="1000"/>
              <a:t>T Value: -88.34745297805568, Alpha: 0.0 </a:t>
            </a:r>
            <a:endParaRPr sz="1000"/>
          </a:p>
          <a:p>
            <a:pPr indent="0" lvl="0" marL="0" marR="0" rtl="0" algn="l">
              <a:lnSpc>
                <a:spcPct val="90000"/>
              </a:lnSpc>
              <a:spcBef>
                <a:spcPts val="800"/>
              </a:spcBef>
              <a:spcAft>
                <a:spcPts val="0"/>
              </a:spcAft>
              <a:buNone/>
            </a:pPr>
            <a:r>
              <a:rPr lang="en" sz="1000"/>
              <a:t>0.0 &lt; 0.05: NULL hypothesis REJECTED in testing phase</a:t>
            </a:r>
            <a:r>
              <a:rPr lang="en" sz="1050">
                <a:solidFill>
                  <a:srgbClr val="D5D5D5"/>
                </a:solidFill>
                <a:highlight>
                  <a:srgbClr val="383838"/>
                </a:highlight>
                <a:latin typeface="Courier New"/>
                <a:ea typeface="Courier New"/>
                <a:cs typeface="Courier New"/>
                <a:sym typeface="Courier New"/>
              </a:rPr>
              <a:t> </a:t>
            </a:r>
            <a:endParaRPr sz="1050">
              <a:solidFill>
                <a:srgbClr val="D5D5D5"/>
              </a:solidFill>
              <a:highlight>
                <a:srgbClr val="383838"/>
              </a:highlight>
              <a:latin typeface="Courier New"/>
              <a:ea typeface="Courier New"/>
              <a:cs typeface="Courier New"/>
              <a:sym typeface="Courier New"/>
            </a:endParaRPr>
          </a:p>
          <a:p>
            <a:pPr indent="0" lvl="0" marL="0" marR="0" rtl="0" algn="l">
              <a:lnSpc>
                <a:spcPct val="90000"/>
              </a:lnSpc>
              <a:spcBef>
                <a:spcPts val="800"/>
              </a:spcBef>
              <a:spcAft>
                <a:spcPts val="0"/>
              </a:spcAft>
              <a:buNone/>
            </a:pPr>
            <a:r>
              <a:rPr b="1" lang="en" sz="1400"/>
              <a:t>Hypothesis Test Validation on the Dataset : </a:t>
            </a:r>
            <a:endParaRPr b="1" sz="1400"/>
          </a:p>
          <a:p>
            <a:pPr indent="0" lvl="0" marL="0" marR="0" rtl="0" algn="l">
              <a:lnSpc>
                <a:spcPct val="90000"/>
              </a:lnSpc>
              <a:spcBef>
                <a:spcPts val="800"/>
              </a:spcBef>
              <a:spcAft>
                <a:spcPts val="0"/>
              </a:spcAft>
              <a:buNone/>
            </a:pPr>
            <a:r>
              <a:rPr lang="en" sz="1000"/>
              <a:t>T Value: -296.569221439842, Alpha: 0.0 </a:t>
            </a:r>
            <a:endParaRPr sz="1000"/>
          </a:p>
          <a:p>
            <a:pPr indent="0" lvl="0" marL="0" marR="0" rtl="0" algn="l">
              <a:lnSpc>
                <a:spcPct val="90000"/>
              </a:lnSpc>
              <a:spcBef>
                <a:spcPts val="800"/>
              </a:spcBef>
              <a:spcAft>
                <a:spcPts val="0"/>
              </a:spcAft>
              <a:buNone/>
            </a:pPr>
            <a:r>
              <a:rPr lang="en" sz="1000"/>
              <a:t>0.0 &lt; 0.05: NULL hypothesis REJECTED in validation phase</a:t>
            </a:r>
            <a:endParaRPr sz="1000"/>
          </a:p>
          <a:p>
            <a:pPr indent="0" lvl="0" marL="0" marR="0" rtl="0" algn="l">
              <a:lnSpc>
                <a:spcPct val="90000"/>
              </a:lnSpc>
              <a:spcBef>
                <a:spcPts val="800"/>
              </a:spcBef>
              <a:spcAft>
                <a:spcPts val="0"/>
              </a:spcAft>
              <a:buNone/>
            </a:pPr>
            <a:r>
              <a:rPr b="1" lang="en" sz="1400"/>
              <a:t>Comparing sample distribution with the population mean</a:t>
            </a:r>
            <a:endParaRPr b="1" sz="1400"/>
          </a:p>
          <a:p>
            <a:pPr indent="0" lvl="0" marL="0" rtl="0" algn="l">
              <a:spcBef>
                <a:spcPts val="800"/>
              </a:spcBef>
              <a:spcAft>
                <a:spcPts val="0"/>
              </a:spcAft>
              <a:buNone/>
            </a:pPr>
            <a:r>
              <a:rPr lang="en" sz="1000"/>
              <a:t> 75.7923592299812 75.37621748902923 </a:t>
            </a:r>
            <a:endParaRPr sz="1000"/>
          </a:p>
          <a:p>
            <a:pPr indent="0" lvl="0" marL="0" rtl="0" algn="l">
              <a:spcBef>
                <a:spcPts val="800"/>
              </a:spcBef>
              <a:spcAft>
                <a:spcPts val="0"/>
              </a:spcAft>
              <a:buNone/>
            </a:pPr>
            <a:r>
              <a:rPr lang="en" sz="1000"/>
              <a:t>T Value: 2.5876965420284823, Alpha: 0.009701948549316173 </a:t>
            </a:r>
            <a:endParaRPr sz="1000"/>
          </a:p>
          <a:p>
            <a:pPr indent="0" lvl="0" marL="0" rtl="0" algn="l">
              <a:spcBef>
                <a:spcPts val="800"/>
              </a:spcBef>
              <a:spcAft>
                <a:spcPts val="0"/>
              </a:spcAft>
              <a:buNone/>
            </a:pPr>
            <a:r>
              <a:rPr lang="en" sz="1000"/>
              <a:t>0.009701948549316173 &lt; 0.05: NULL hypothesis REJECTED in sample vs pop phase</a:t>
            </a:r>
            <a:endParaRPr sz="1000"/>
          </a:p>
          <a:p>
            <a:pPr indent="0" lvl="0" marL="0" marR="0" rtl="0" algn="l">
              <a:lnSpc>
                <a:spcPct val="90000"/>
              </a:lnSpc>
              <a:spcBef>
                <a:spcPts val="800"/>
              </a:spcBef>
              <a:spcAft>
                <a:spcPts val="0"/>
              </a:spcAft>
              <a:buNone/>
            </a:pPr>
            <a:r>
              <a:t/>
            </a:r>
            <a:endParaRPr sz="1000"/>
          </a:p>
        </p:txBody>
      </p:sp>
      <p:pic>
        <p:nvPicPr>
          <p:cNvPr id="244" name="Google Shape;244;p29"/>
          <p:cNvPicPr preferRelativeResize="0"/>
          <p:nvPr/>
        </p:nvPicPr>
        <p:blipFill>
          <a:blip r:embed="rId3">
            <a:alphaModFix/>
          </a:blip>
          <a:stretch>
            <a:fillRect/>
          </a:stretch>
        </p:blipFill>
        <p:spPr>
          <a:xfrm>
            <a:off x="5689874" y="1662099"/>
            <a:ext cx="2683625" cy="268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dk1"/>
                </a:solidFill>
              </a:rPr>
              <a:t>Post Midsem Presentation</a:t>
            </a:r>
            <a:endParaRPr>
              <a:solidFill>
                <a:schemeClr val="dk1"/>
              </a:solidFill>
            </a:endParaRPr>
          </a:p>
        </p:txBody>
      </p:sp>
      <p:sp>
        <p:nvSpPr>
          <p:cNvPr id="250" name="Google Shape;250;p30"/>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marR="0" rtl="0" algn="l">
              <a:lnSpc>
                <a:spcPct val="90000"/>
              </a:lnSpc>
              <a:spcBef>
                <a:spcPts val="800"/>
              </a:spcBef>
              <a:spcAft>
                <a:spcPts val="0"/>
              </a:spcAft>
              <a:buNone/>
            </a:pPr>
            <a:r>
              <a:rPr lang="en" sz="1400"/>
              <a:t>In contrast to prior reports that primarily focused on demographic and geographic aspects of mortgages, our study uniquely intertwines these elements with external economic indicators like GDP, unemployment rates, and economic crises, offering a deeper understanding of mortgage behaviors. </a:t>
            </a:r>
            <a:endParaRPr sz="1400"/>
          </a:p>
          <a:p>
            <a:pPr indent="0" lvl="0" marL="0" marR="0" rtl="0" algn="l">
              <a:lnSpc>
                <a:spcPct val="90000"/>
              </a:lnSpc>
              <a:spcBef>
                <a:spcPts val="800"/>
              </a:spcBef>
              <a:spcAft>
                <a:spcPts val="0"/>
              </a:spcAft>
              <a:buNone/>
            </a:pPr>
            <a:r>
              <a:t/>
            </a:r>
            <a:endParaRPr sz="1400"/>
          </a:p>
          <a:p>
            <a:pPr indent="0" lvl="0" marL="0" marR="0" rtl="0" algn="l">
              <a:lnSpc>
                <a:spcPct val="90000"/>
              </a:lnSpc>
              <a:spcBef>
                <a:spcPts val="800"/>
              </a:spcBef>
              <a:spcAft>
                <a:spcPts val="0"/>
              </a:spcAft>
              <a:buNone/>
            </a:pPr>
            <a:r>
              <a:rPr lang="en" sz="1400"/>
              <a:t>Our multivariate approach, combined with rigorous hypothesis testing, ensures a comprehensive and validated view of the mortgage landscape. </a:t>
            </a:r>
            <a:endParaRPr sz="1400"/>
          </a:p>
          <a:p>
            <a:pPr indent="0" lvl="0" marL="0" marR="0" rtl="0" algn="l">
              <a:lnSpc>
                <a:spcPct val="90000"/>
              </a:lnSpc>
              <a:spcBef>
                <a:spcPts val="800"/>
              </a:spcBef>
              <a:spcAft>
                <a:spcPts val="0"/>
              </a:spcAft>
              <a:buNone/>
            </a:pPr>
            <a:r>
              <a:t/>
            </a:r>
            <a:endParaRPr sz="1400"/>
          </a:p>
          <a:p>
            <a:pPr indent="0" lvl="0" marL="0" marR="0" rtl="0" algn="l">
              <a:lnSpc>
                <a:spcPct val="90000"/>
              </a:lnSpc>
              <a:spcBef>
                <a:spcPts val="800"/>
              </a:spcBef>
              <a:spcAft>
                <a:spcPts val="0"/>
              </a:spcAft>
              <a:buNone/>
            </a:pPr>
            <a:r>
              <a:rPr lang="en" sz="1400"/>
              <a:t>Additionally, our intent to employ ML modeling techniques, unexplored in previous studies, further enhances our analysis, promising novel insights and addressing gaps in earlier research.</a:t>
            </a:r>
            <a:endParaRPr sz="1400"/>
          </a:p>
          <a:p>
            <a:pPr indent="0" lvl="0" marL="0" marR="0" rtl="0" algn="l">
              <a:lnSpc>
                <a:spcPct val="90000"/>
              </a:lnSpc>
              <a:spcBef>
                <a:spcPts val="8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