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Quattrocento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bold.fntdata"/><Relationship Id="rId6" Type="http://schemas.openxmlformats.org/officeDocument/2006/relationships/slide" Target="slides/slide2.xml"/><Relationship Id="rId18" Type="http://schemas.openxmlformats.org/officeDocument/2006/relationships/font" Target="fonts/Quattrocen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f87128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f87128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69ae9b2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69ae9b2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69ae9b2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69ae9b2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69ae9b2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69ae9b2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66fa95c04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66fa95c0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66fa95c0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66fa95c0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66fa95c0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66fa95c0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3b299dcd0_0_2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63b299dcd0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66fa95c0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66fa95c0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66fa95c0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66fa95c0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69ae9b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69ae9b2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Total Loans given vs Interest Rate?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69ae9b2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69ae9b2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66fa95c0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66fa95c0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164" name="Shape 164"/>
        <p:cNvGrpSpPr/>
        <p:nvPr/>
      </p:nvGrpSpPr>
      <p:grpSpPr>
        <a:xfrm>
          <a:off x="0" y="0"/>
          <a:ext cx="0" cy="0"/>
          <a:chOff x="0" y="0"/>
          <a:chExt cx="0" cy="0"/>
        </a:xfrm>
      </p:grpSpPr>
      <p:sp>
        <p:nvSpPr>
          <p:cNvPr id="165" name="Google Shape;16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1" type="twoTxTwoObj">
  <p:cSld name="TWO_OBJECTS_WITH_TEXT">
    <p:spTree>
      <p:nvGrpSpPr>
        <p:cNvPr id="171" name="Shape 171"/>
        <p:cNvGrpSpPr/>
        <p:nvPr/>
      </p:nvGrpSpPr>
      <p:grpSpPr>
        <a:xfrm>
          <a:off x="0" y="0"/>
          <a:ext cx="0" cy="0"/>
          <a:chOff x="0" y="0"/>
          <a:chExt cx="0" cy="0"/>
        </a:xfrm>
      </p:grpSpPr>
      <p:sp>
        <p:nvSpPr>
          <p:cNvPr id="172" name="Google Shape;172;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3" name="Google Shape;173;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4" name="Google Shape;174;p20"/>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5" name="Google Shape;175;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6" name="Google Shape;176;p2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7" name="Google Shape;177;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 name="Google Shape;22;p3"/>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 name="Google Shape;23;p3"/>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4" name="Google Shape;24;p3"/>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9" name="Google Shape;29;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 name="Google Shape;30;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type="titleOnly">
  <p:cSld name="TITLE_ONLY">
    <p:spTree>
      <p:nvGrpSpPr>
        <p:cNvPr id="180" name="Shape 180"/>
        <p:cNvGrpSpPr/>
        <p:nvPr/>
      </p:nvGrpSpPr>
      <p:grpSpPr>
        <a:xfrm>
          <a:off x="0" y="0"/>
          <a:ext cx="0" cy="0"/>
          <a:chOff x="0" y="0"/>
          <a:chExt cx="0" cy="0"/>
        </a:xfrm>
      </p:grpSpPr>
      <p:sp>
        <p:nvSpPr>
          <p:cNvPr id="181" name="Google Shape;181;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3" name="Google Shape;33;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4"/>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0" name="Google Shape;40;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6" name="Google Shape;46;p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ctrTitle"/>
          </p:nvPr>
        </p:nvSpPr>
        <p:spPr>
          <a:xfrm>
            <a:off x="628650" y="797750"/>
            <a:ext cx="8458200" cy="1406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3600">
                <a:latin typeface="Georgia"/>
                <a:ea typeface="Georgia"/>
                <a:cs typeface="Georgia"/>
                <a:sym typeface="Georgia"/>
              </a:rPr>
              <a:t>Mortgage Statistics of the US</a:t>
            </a:r>
            <a:endParaRPr sz="36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- 3</a:t>
            </a:r>
            <a:endParaRPr>
              <a:solidFill>
                <a:schemeClr val="dk1"/>
              </a:solidFill>
            </a:endParaRPr>
          </a:p>
        </p:txBody>
      </p:sp>
      <p:sp>
        <p:nvSpPr>
          <p:cNvPr id="251" name="Google Shape;251;p31"/>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T test for testing AVG_AGE.</a:t>
            </a:r>
            <a:endParaRPr sz="1400"/>
          </a:p>
          <a:p>
            <a:pPr indent="0" lvl="0" marL="0" marR="0" rtl="0" algn="l">
              <a:lnSpc>
                <a:spcPct val="90000"/>
              </a:lnSpc>
              <a:spcBef>
                <a:spcPts val="800"/>
              </a:spcBef>
              <a:spcAft>
                <a:spcPts val="0"/>
              </a:spcAft>
              <a:buNone/>
            </a:pPr>
            <a:r>
              <a:rPr lang="en" sz="1000"/>
              <a:t>There is no significant difference between the sample mean and a hypothesized population mean.</a:t>
            </a:r>
            <a:endParaRPr sz="1000"/>
          </a:p>
          <a:p>
            <a:pPr indent="0" lvl="0" marL="0" rtl="0" algn="l">
              <a:spcBef>
                <a:spcPts val="800"/>
              </a:spcBef>
              <a:spcAft>
                <a:spcPts val="0"/>
              </a:spcAft>
              <a:buClr>
                <a:schemeClr val="dk1"/>
              </a:buClr>
              <a:buSzPts val="1100"/>
              <a:buFont typeface="Arial"/>
              <a:buNone/>
            </a:pPr>
            <a:r>
              <a:rPr b="1" lang="en" sz="1000"/>
              <a:t>H(0) ⇒ </a:t>
            </a:r>
            <a:r>
              <a:rPr lang="en" sz="1000"/>
              <a:t>Over the years, average age of borrowers is 43</a:t>
            </a:r>
            <a:endParaRPr sz="1000"/>
          </a:p>
          <a:p>
            <a:pPr indent="0" lvl="0" marL="0" rtl="0" algn="l">
              <a:spcBef>
                <a:spcPts val="800"/>
              </a:spcBef>
              <a:spcAft>
                <a:spcPts val="0"/>
              </a:spcAft>
              <a:buClr>
                <a:schemeClr val="dk1"/>
              </a:buClr>
              <a:buSzPts val="1100"/>
              <a:buFont typeface="Arial"/>
              <a:buNone/>
            </a:pPr>
            <a:r>
              <a:rPr b="1" lang="en" sz="1000"/>
              <a:t>H(1) ⇒ </a:t>
            </a:r>
            <a:r>
              <a:rPr lang="en" sz="1000"/>
              <a:t>Over the years, average age of borrowers is not 43</a:t>
            </a:r>
            <a:endParaRPr b="1" sz="1000"/>
          </a:p>
          <a:p>
            <a:pPr indent="0" lvl="0" marL="0" rtl="0" algn="l">
              <a:spcBef>
                <a:spcPts val="800"/>
              </a:spcBef>
              <a:spcAft>
                <a:spcPts val="0"/>
              </a:spcAft>
              <a:buNone/>
            </a:pPr>
            <a:r>
              <a:rPr b="1" lang="en" sz="1400"/>
              <a:t>Hypothesis Test Result : </a:t>
            </a:r>
            <a:endParaRPr b="1" sz="1400"/>
          </a:p>
          <a:p>
            <a:pPr indent="0" lvl="0" marL="0" rtl="0" algn="l">
              <a:spcBef>
                <a:spcPts val="800"/>
              </a:spcBef>
              <a:spcAft>
                <a:spcPts val="0"/>
              </a:spcAft>
              <a:buNone/>
            </a:pPr>
            <a:r>
              <a:rPr lang="en" sz="1000"/>
              <a:t>T Value: 19.4232473984624, Alpha: 6.850787325812924e-80</a:t>
            </a:r>
            <a:endParaRPr sz="1000"/>
          </a:p>
          <a:p>
            <a:pPr indent="0" lvl="0" marL="0" rtl="0" algn="l">
              <a:spcBef>
                <a:spcPts val="800"/>
              </a:spcBef>
              <a:spcAft>
                <a:spcPts val="0"/>
              </a:spcAft>
              <a:buNone/>
            </a:pPr>
            <a:r>
              <a:rPr lang="en" sz="1000"/>
              <a:t>6.850787325812924e-80 &lt; 0.05: NULL hypothesis REJECTED in testing phase</a:t>
            </a:r>
            <a:endParaRPr sz="1000"/>
          </a:p>
          <a:p>
            <a:pPr indent="0" lvl="0" marL="0" rtl="0" algn="l">
              <a:spcBef>
                <a:spcPts val="800"/>
              </a:spcBef>
              <a:spcAft>
                <a:spcPts val="0"/>
              </a:spcAft>
              <a:buNone/>
            </a:pPr>
            <a:r>
              <a:rPr b="1" lang="en" sz="1400"/>
              <a:t>Hypothesis Test Validation on the Dataset : </a:t>
            </a:r>
            <a:endParaRPr b="1" sz="1400"/>
          </a:p>
          <a:p>
            <a:pPr indent="0" lvl="0" marL="0" rtl="0" algn="l">
              <a:spcBef>
                <a:spcPts val="800"/>
              </a:spcBef>
              <a:spcAft>
                <a:spcPts val="0"/>
              </a:spcAft>
              <a:buNone/>
            </a:pPr>
            <a:r>
              <a:rPr lang="en" sz="1000"/>
              <a:t>T Value: 67.87150582237888, Alpha: 0.0</a:t>
            </a:r>
            <a:endParaRPr sz="1000"/>
          </a:p>
          <a:p>
            <a:pPr indent="0" lvl="0" marL="0" rtl="0" algn="l">
              <a:spcBef>
                <a:spcPts val="800"/>
              </a:spcBef>
              <a:spcAft>
                <a:spcPts val="0"/>
              </a:spcAft>
              <a:buNone/>
            </a:pPr>
            <a:r>
              <a:rPr lang="en" sz="1000"/>
              <a:t>0.0 &lt; 0.05: NULL hypothesis REJECTED in validation phase</a:t>
            </a:r>
            <a:endParaRPr sz="1000"/>
          </a:p>
          <a:p>
            <a:pPr indent="0" lvl="0" marL="0" marR="0" rtl="0" algn="l">
              <a:lnSpc>
                <a:spcPct val="90000"/>
              </a:lnSpc>
              <a:spcBef>
                <a:spcPts val="800"/>
              </a:spcBef>
              <a:spcAft>
                <a:spcPts val="0"/>
              </a:spcAft>
              <a:buNone/>
            </a:pPr>
            <a:r>
              <a:rPr b="1" lang="en" sz="1400"/>
              <a:t>Comparing sample distribution with the population mean</a:t>
            </a:r>
            <a:endParaRPr b="1" sz="1400"/>
          </a:p>
          <a:p>
            <a:pPr indent="0" lvl="0" marL="0" rtl="0" algn="l">
              <a:spcBef>
                <a:spcPts val="800"/>
              </a:spcBef>
              <a:spcAft>
                <a:spcPts val="0"/>
              </a:spcAft>
              <a:buNone/>
            </a:pPr>
            <a:r>
              <a:rPr lang="en" sz="1000"/>
              <a:t>Sample_Mean = 44.355946483998714 POP_MEAN = 44.45317349887617</a:t>
            </a:r>
            <a:endParaRPr b="1" sz="1400"/>
          </a:p>
          <a:p>
            <a:pPr indent="0" lvl="0" marL="0" rtl="0" algn="l">
              <a:spcBef>
                <a:spcPts val="800"/>
              </a:spcBef>
              <a:spcAft>
                <a:spcPts val="0"/>
              </a:spcAft>
              <a:buNone/>
            </a:pPr>
            <a:r>
              <a:rPr lang="en" sz="1000"/>
              <a:t>T Value: -1.392727800148613, Alpha: 0.1637906047621321</a:t>
            </a:r>
            <a:endParaRPr sz="1000"/>
          </a:p>
          <a:p>
            <a:pPr indent="0" lvl="0" marL="0" rtl="0" algn="l">
              <a:spcBef>
                <a:spcPts val="800"/>
              </a:spcBef>
              <a:spcAft>
                <a:spcPts val="0"/>
              </a:spcAft>
              <a:buNone/>
            </a:pPr>
            <a:r>
              <a:rPr lang="en" sz="1000"/>
              <a:t>0.1637906047621321 &gt;= 0.05: NULL hypothesis ACCEPTED in sample vs pop phase</a:t>
            </a:r>
            <a:endParaRPr sz="1700"/>
          </a:p>
          <a:p>
            <a:pPr indent="0" lvl="0" marL="0" rtl="0" algn="l">
              <a:spcBef>
                <a:spcPts val="800"/>
              </a:spcBef>
              <a:spcAft>
                <a:spcPts val="0"/>
              </a:spcAft>
              <a:buNone/>
            </a:pPr>
            <a:r>
              <a:t/>
            </a:r>
            <a:endParaRPr sz="1700"/>
          </a:p>
        </p:txBody>
      </p:sp>
      <p:pic>
        <p:nvPicPr>
          <p:cNvPr id="252" name="Google Shape;252;p31"/>
          <p:cNvPicPr preferRelativeResize="0"/>
          <p:nvPr/>
        </p:nvPicPr>
        <p:blipFill>
          <a:blip r:embed="rId3">
            <a:alphaModFix/>
          </a:blip>
          <a:stretch>
            <a:fillRect/>
          </a:stretch>
        </p:blipFill>
        <p:spPr>
          <a:xfrm>
            <a:off x="6163650" y="1431851"/>
            <a:ext cx="1782525" cy="1782497"/>
          </a:xfrm>
          <a:prstGeom prst="rect">
            <a:avLst/>
          </a:prstGeom>
          <a:noFill/>
          <a:ln>
            <a:noFill/>
          </a:ln>
        </p:spPr>
      </p:pic>
      <p:pic>
        <p:nvPicPr>
          <p:cNvPr id="253" name="Google Shape;253;p31"/>
          <p:cNvPicPr preferRelativeResize="0"/>
          <p:nvPr/>
        </p:nvPicPr>
        <p:blipFill>
          <a:blip r:embed="rId4">
            <a:alphaModFix/>
          </a:blip>
          <a:stretch>
            <a:fillRect/>
          </a:stretch>
        </p:blipFill>
        <p:spPr>
          <a:xfrm>
            <a:off x="6163650" y="3365675"/>
            <a:ext cx="1964950" cy="1632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- 4a</a:t>
            </a:r>
            <a:endParaRPr>
              <a:solidFill>
                <a:schemeClr val="dk1"/>
              </a:solidFill>
            </a:endParaRPr>
          </a:p>
        </p:txBody>
      </p:sp>
      <p:sp>
        <p:nvSpPr>
          <p:cNvPr id="259" name="Google Shape;259;p32"/>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T test for testing AVG_LTV.</a:t>
            </a:r>
            <a:endParaRPr sz="1400"/>
          </a:p>
          <a:p>
            <a:pPr indent="0" lvl="0" marL="0" marR="0" rtl="0" algn="l">
              <a:lnSpc>
                <a:spcPct val="90000"/>
              </a:lnSpc>
              <a:spcBef>
                <a:spcPts val="800"/>
              </a:spcBef>
              <a:spcAft>
                <a:spcPts val="0"/>
              </a:spcAft>
              <a:buNone/>
            </a:pPr>
            <a:r>
              <a:rPr lang="en" sz="1000"/>
              <a:t>There is no significant difference between the sample mean and a hypothesized population mean.</a:t>
            </a:r>
            <a:endParaRPr sz="1000"/>
          </a:p>
          <a:p>
            <a:pPr indent="0" lvl="0" marL="0" rtl="0" algn="l">
              <a:spcBef>
                <a:spcPts val="800"/>
              </a:spcBef>
              <a:spcAft>
                <a:spcPts val="0"/>
              </a:spcAft>
              <a:buClr>
                <a:schemeClr val="dk1"/>
              </a:buClr>
              <a:buSzPts val="1100"/>
              <a:buFont typeface="Arial"/>
              <a:buNone/>
            </a:pPr>
            <a:r>
              <a:rPr b="1" lang="en" sz="1000"/>
              <a:t>H(0) ⇒ </a:t>
            </a:r>
            <a:r>
              <a:rPr lang="en" sz="1000"/>
              <a:t>Over the years, average Loan To Value is 75.</a:t>
            </a:r>
            <a:endParaRPr sz="1000"/>
          </a:p>
          <a:p>
            <a:pPr indent="0" lvl="0" marL="0" marR="0" rtl="0" algn="l">
              <a:lnSpc>
                <a:spcPct val="90000"/>
              </a:lnSpc>
              <a:spcBef>
                <a:spcPts val="800"/>
              </a:spcBef>
              <a:spcAft>
                <a:spcPts val="0"/>
              </a:spcAft>
              <a:buClr>
                <a:schemeClr val="dk1"/>
              </a:buClr>
              <a:buSzPts val="1100"/>
              <a:buFont typeface="Arial"/>
              <a:buNone/>
            </a:pPr>
            <a:r>
              <a:rPr b="1" lang="en" sz="1000"/>
              <a:t>H(1) ⇒ </a:t>
            </a:r>
            <a:r>
              <a:rPr lang="en" sz="1000"/>
              <a:t>Over the years, average Loan To Value is not 75</a:t>
            </a:r>
            <a:endParaRPr b="1" sz="1000"/>
          </a:p>
          <a:p>
            <a:pPr indent="0" lvl="0" marL="0" rtl="0" algn="l">
              <a:spcBef>
                <a:spcPts val="800"/>
              </a:spcBef>
              <a:spcAft>
                <a:spcPts val="0"/>
              </a:spcAft>
              <a:buNone/>
            </a:pPr>
            <a:r>
              <a:rPr b="1" lang="en" sz="1400"/>
              <a:t>Hypothesis Test Result : </a:t>
            </a:r>
            <a:endParaRPr b="1" sz="1400"/>
          </a:p>
          <a:p>
            <a:pPr indent="0" lvl="0" marL="0" rtl="0" algn="l">
              <a:spcBef>
                <a:spcPts val="800"/>
              </a:spcBef>
              <a:spcAft>
                <a:spcPts val="0"/>
              </a:spcAft>
              <a:buClr>
                <a:schemeClr val="dk1"/>
              </a:buClr>
              <a:buSzPts val="1100"/>
              <a:buFont typeface="Arial"/>
              <a:buNone/>
            </a:pPr>
            <a:r>
              <a:rPr lang="en" sz="1000"/>
              <a:t>T Value: 1.6855948615908338, Alpha: 0.09196302323982113</a:t>
            </a:r>
            <a:endParaRPr sz="1000"/>
          </a:p>
          <a:p>
            <a:pPr indent="0" lvl="0" marL="0" rtl="0" algn="l">
              <a:spcBef>
                <a:spcPts val="800"/>
              </a:spcBef>
              <a:spcAft>
                <a:spcPts val="0"/>
              </a:spcAft>
              <a:buNone/>
            </a:pPr>
            <a:r>
              <a:rPr lang="en" sz="1000"/>
              <a:t>0.09196302323982113 &gt;= 0.05: NULL hypothesis ACCEPTED in testing phase</a:t>
            </a:r>
            <a:endParaRPr sz="1000"/>
          </a:p>
          <a:p>
            <a:pPr indent="0" lvl="0" marL="0" rtl="0" algn="l">
              <a:spcBef>
                <a:spcPts val="800"/>
              </a:spcBef>
              <a:spcAft>
                <a:spcPts val="0"/>
              </a:spcAft>
              <a:buNone/>
            </a:pPr>
            <a:r>
              <a:rPr b="1" lang="en" sz="1400"/>
              <a:t>Hypothesis Test Validation on the Dataset : </a:t>
            </a:r>
            <a:endParaRPr b="1" sz="1400"/>
          </a:p>
          <a:p>
            <a:pPr indent="0" lvl="0" marL="0" rtl="0" algn="l">
              <a:spcBef>
                <a:spcPts val="800"/>
              </a:spcBef>
              <a:spcAft>
                <a:spcPts val="0"/>
              </a:spcAft>
              <a:buClr>
                <a:schemeClr val="dk1"/>
              </a:buClr>
              <a:buSzPts val="1100"/>
              <a:buFont typeface="Arial"/>
              <a:buNone/>
            </a:pPr>
            <a:r>
              <a:rPr lang="en" sz="1000"/>
              <a:t>T Value: 7.629662690193031, Alpha: 2.4093454201861012e-14</a:t>
            </a:r>
            <a:endParaRPr sz="1000"/>
          </a:p>
          <a:p>
            <a:pPr indent="0" lvl="0" marL="0" rtl="0" algn="l">
              <a:spcBef>
                <a:spcPts val="800"/>
              </a:spcBef>
              <a:spcAft>
                <a:spcPts val="0"/>
              </a:spcAft>
              <a:buClr>
                <a:schemeClr val="dk1"/>
              </a:buClr>
              <a:buSzPts val="1100"/>
              <a:buFont typeface="Arial"/>
              <a:buNone/>
            </a:pPr>
            <a:r>
              <a:rPr lang="en" sz="1000"/>
              <a:t>2.4093454201861012e-14 &lt; 0.05: NULL hypothesis REJECTED in validation phase</a:t>
            </a:r>
            <a:endParaRPr sz="1000"/>
          </a:p>
          <a:p>
            <a:pPr indent="0" lvl="0" marL="0" rtl="0" algn="l">
              <a:spcBef>
                <a:spcPts val="800"/>
              </a:spcBef>
              <a:spcAft>
                <a:spcPts val="0"/>
              </a:spcAft>
              <a:buNone/>
            </a:pPr>
            <a:r>
              <a:rPr lang="en" sz="1000"/>
              <a:t>75.26950208712405 75.37621748902923</a:t>
            </a:r>
            <a:endParaRPr sz="1000"/>
          </a:p>
          <a:p>
            <a:pPr indent="0" lvl="0" marL="0" marR="0" rtl="0" algn="l">
              <a:lnSpc>
                <a:spcPct val="90000"/>
              </a:lnSpc>
              <a:spcBef>
                <a:spcPts val="800"/>
              </a:spcBef>
              <a:spcAft>
                <a:spcPts val="0"/>
              </a:spcAft>
              <a:buNone/>
            </a:pPr>
            <a:r>
              <a:rPr b="1" lang="en" sz="1400"/>
              <a:t>Comparing sample distribution with the population mean</a:t>
            </a:r>
            <a:endParaRPr sz="1000"/>
          </a:p>
          <a:p>
            <a:pPr indent="0" lvl="0" marL="0" rtl="0" algn="l">
              <a:spcBef>
                <a:spcPts val="800"/>
              </a:spcBef>
              <a:spcAft>
                <a:spcPts val="0"/>
              </a:spcAft>
              <a:buClr>
                <a:schemeClr val="dk1"/>
              </a:buClr>
              <a:buSzPts val="1100"/>
              <a:buFont typeface="Arial"/>
              <a:buNone/>
            </a:pPr>
            <a:r>
              <a:rPr lang="en" sz="1000"/>
              <a:t>T Value: -0.6674491282183207, Alpha: 0.5045293098464224</a:t>
            </a:r>
            <a:endParaRPr sz="1000"/>
          </a:p>
          <a:p>
            <a:pPr indent="0" lvl="0" marL="0" rtl="0" algn="l">
              <a:spcBef>
                <a:spcPts val="800"/>
              </a:spcBef>
              <a:spcAft>
                <a:spcPts val="0"/>
              </a:spcAft>
              <a:buClr>
                <a:schemeClr val="dk1"/>
              </a:buClr>
              <a:buSzPts val="1100"/>
              <a:buFont typeface="Arial"/>
              <a:buNone/>
            </a:pPr>
            <a:r>
              <a:rPr lang="en" sz="1000"/>
              <a:t>0.5045293098464224 &gt;= 0.05: NULL hypothesis ACCEPTED in sample vs pop phase</a:t>
            </a:r>
            <a:endParaRPr sz="1000"/>
          </a:p>
          <a:p>
            <a:pPr indent="0" lvl="0" marL="0" marR="0" rtl="0" algn="l">
              <a:lnSpc>
                <a:spcPct val="90000"/>
              </a:lnSpc>
              <a:spcBef>
                <a:spcPts val="800"/>
              </a:spcBef>
              <a:spcAft>
                <a:spcPts val="0"/>
              </a:spcAft>
              <a:buClr>
                <a:schemeClr val="dk1"/>
              </a:buClr>
              <a:buSzPts val="1100"/>
              <a:buFont typeface="Arial"/>
              <a:buNone/>
            </a:pPr>
            <a:r>
              <a:t/>
            </a:r>
            <a:endParaRPr sz="1000"/>
          </a:p>
        </p:txBody>
      </p:sp>
      <p:pic>
        <p:nvPicPr>
          <p:cNvPr id="260" name="Google Shape;260;p32"/>
          <p:cNvPicPr preferRelativeResize="0"/>
          <p:nvPr/>
        </p:nvPicPr>
        <p:blipFill>
          <a:blip r:embed="rId3">
            <a:alphaModFix/>
          </a:blip>
          <a:stretch>
            <a:fillRect/>
          </a:stretch>
        </p:blipFill>
        <p:spPr>
          <a:xfrm>
            <a:off x="5689874" y="1662099"/>
            <a:ext cx="2683625" cy="268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- 4b</a:t>
            </a:r>
            <a:endParaRPr>
              <a:solidFill>
                <a:schemeClr val="dk1"/>
              </a:solidFill>
            </a:endParaRPr>
          </a:p>
        </p:txBody>
      </p:sp>
      <p:sp>
        <p:nvSpPr>
          <p:cNvPr id="266" name="Google Shape;266;p33"/>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T test for testing AVG_LTV.</a:t>
            </a:r>
            <a:endParaRPr sz="1400"/>
          </a:p>
          <a:p>
            <a:pPr indent="0" lvl="0" marL="0" marR="0" rtl="0" algn="l">
              <a:lnSpc>
                <a:spcPct val="90000"/>
              </a:lnSpc>
              <a:spcBef>
                <a:spcPts val="800"/>
              </a:spcBef>
              <a:spcAft>
                <a:spcPts val="0"/>
              </a:spcAft>
              <a:buNone/>
            </a:pPr>
            <a:r>
              <a:rPr lang="en" sz="1000"/>
              <a:t>There is no significant difference between the sample mean and a hypothesized population mean.</a:t>
            </a:r>
            <a:endParaRPr sz="1000"/>
          </a:p>
          <a:p>
            <a:pPr indent="0" lvl="0" marL="0" rtl="0" algn="l">
              <a:spcBef>
                <a:spcPts val="800"/>
              </a:spcBef>
              <a:spcAft>
                <a:spcPts val="0"/>
              </a:spcAft>
              <a:buClr>
                <a:schemeClr val="dk1"/>
              </a:buClr>
              <a:buSzPts val="1100"/>
              <a:buFont typeface="Arial"/>
              <a:buNone/>
            </a:pPr>
            <a:r>
              <a:rPr b="1" lang="en" sz="1000"/>
              <a:t>H(0) ⇒ </a:t>
            </a:r>
            <a:r>
              <a:rPr lang="en" sz="1000"/>
              <a:t>Over the years, average LTV  is 75</a:t>
            </a:r>
            <a:endParaRPr sz="1000"/>
          </a:p>
          <a:p>
            <a:pPr indent="0" lvl="0" marL="0" marR="0" rtl="0" algn="l">
              <a:lnSpc>
                <a:spcPct val="90000"/>
              </a:lnSpc>
              <a:spcBef>
                <a:spcPts val="800"/>
              </a:spcBef>
              <a:spcAft>
                <a:spcPts val="0"/>
              </a:spcAft>
              <a:buClr>
                <a:schemeClr val="dk1"/>
              </a:buClr>
              <a:buSzPts val="1100"/>
              <a:buFont typeface="Arial"/>
              <a:buNone/>
            </a:pPr>
            <a:r>
              <a:rPr b="1" lang="en" sz="1000"/>
              <a:t>H(1) ⇒ </a:t>
            </a:r>
            <a:r>
              <a:rPr lang="en" sz="1000"/>
              <a:t>Over the years, average LTV is not 75</a:t>
            </a:r>
            <a:endParaRPr b="1" sz="1000"/>
          </a:p>
          <a:p>
            <a:pPr indent="0" lvl="0" marL="0" rtl="0" algn="l">
              <a:spcBef>
                <a:spcPts val="800"/>
              </a:spcBef>
              <a:spcAft>
                <a:spcPts val="0"/>
              </a:spcAft>
              <a:buNone/>
            </a:pPr>
            <a:r>
              <a:rPr b="1" lang="en" sz="1400"/>
              <a:t>Hypothesis Test Result : </a:t>
            </a:r>
            <a:endParaRPr b="1" sz="1400"/>
          </a:p>
          <a:p>
            <a:pPr indent="0" lvl="0" marL="0" marR="0" rtl="0" algn="l">
              <a:lnSpc>
                <a:spcPct val="90000"/>
              </a:lnSpc>
              <a:spcBef>
                <a:spcPts val="800"/>
              </a:spcBef>
              <a:spcAft>
                <a:spcPts val="0"/>
              </a:spcAft>
              <a:buNone/>
            </a:pPr>
            <a:r>
              <a:rPr lang="en" sz="1000"/>
              <a:t>T Value: -88.34745297805568, Alpha: 0.0 </a:t>
            </a:r>
            <a:endParaRPr sz="1000"/>
          </a:p>
          <a:p>
            <a:pPr indent="0" lvl="0" marL="0" marR="0" rtl="0" algn="l">
              <a:lnSpc>
                <a:spcPct val="90000"/>
              </a:lnSpc>
              <a:spcBef>
                <a:spcPts val="800"/>
              </a:spcBef>
              <a:spcAft>
                <a:spcPts val="0"/>
              </a:spcAft>
              <a:buNone/>
            </a:pPr>
            <a:r>
              <a:rPr lang="en" sz="1000"/>
              <a:t>0.0 &lt; 0.05: NULL hypothesis REJECTED in testing phase</a:t>
            </a:r>
            <a:r>
              <a:rPr lang="en" sz="1050">
                <a:solidFill>
                  <a:srgbClr val="D5D5D5"/>
                </a:solidFill>
                <a:highlight>
                  <a:srgbClr val="383838"/>
                </a:highlight>
                <a:latin typeface="Courier New"/>
                <a:ea typeface="Courier New"/>
                <a:cs typeface="Courier New"/>
                <a:sym typeface="Courier New"/>
              </a:rPr>
              <a:t> </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90000"/>
              </a:lnSpc>
              <a:spcBef>
                <a:spcPts val="800"/>
              </a:spcBef>
              <a:spcAft>
                <a:spcPts val="0"/>
              </a:spcAft>
              <a:buNone/>
            </a:pPr>
            <a:r>
              <a:rPr b="1" lang="en" sz="1400"/>
              <a:t>Hypothesis Test Validation on the Dataset : </a:t>
            </a:r>
            <a:endParaRPr b="1" sz="1400"/>
          </a:p>
          <a:p>
            <a:pPr indent="0" lvl="0" marL="0" marR="0" rtl="0" algn="l">
              <a:lnSpc>
                <a:spcPct val="90000"/>
              </a:lnSpc>
              <a:spcBef>
                <a:spcPts val="800"/>
              </a:spcBef>
              <a:spcAft>
                <a:spcPts val="0"/>
              </a:spcAft>
              <a:buNone/>
            </a:pPr>
            <a:r>
              <a:rPr lang="en" sz="1000"/>
              <a:t>T Value: -296.569221439842, Alpha: 0.0 </a:t>
            </a:r>
            <a:endParaRPr sz="1000"/>
          </a:p>
          <a:p>
            <a:pPr indent="0" lvl="0" marL="0" marR="0" rtl="0" algn="l">
              <a:lnSpc>
                <a:spcPct val="90000"/>
              </a:lnSpc>
              <a:spcBef>
                <a:spcPts val="800"/>
              </a:spcBef>
              <a:spcAft>
                <a:spcPts val="0"/>
              </a:spcAft>
              <a:buNone/>
            </a:pPr>
            <a:r>
              <a:rPr lang="en" sz="1000"/>
              <a:t>0.0 &lt; 0.05: NULL hypothesis REJECTED in validation phase</a:t>
            </a:r>
            <a:endParaRPr sz="1000"/>
          </a:p>
          <a:p>
            <a:pPr indent="0" lvl="0" marL="0" marR="0" rtl="0" algn="l">
              <a:lnSpc>
                <a:spcPct val="90000"/>
              </a:lnSpc>
              <a:spcBef>
                <a:spcPts val="800"/>
              </a:spcBef>
              <a:spcAft>
                <a:spcPts val="0"/>
              </a:spcAft>
              <a:buNone/>
            </a:pPr>
            <a:r>
              <a:rPr b="1" lang="en" sz="1400"/>
              <a:t>Comparing sample distribution with the population mean</a:t>
            </a:r>
            <a:endParaRPr b="1" sz="1400"/>
          </a:p>
          <a:p>
            <a:pPr indent="0" lvl="0" marL="0" rtl="0" algn="l">
              <a:spcBef>
                <a:spcPts val="800"/>
              </a:spcBef>
              <a:spcAft>
                <a:spcPts val="0"/>
              </a:spcAft>
              <a:buNone/>
            </a:pPr>
            <a:r>
              <a:rPr lang="en" sz="1000"/>
              <a:t> 75.7923592299812 75.37621748902923 </a:t>
            </a:r>
            <a:endParaRPr sz="1000"/>
          </a:p>
          <a:p>
            <a:pPr indent="0" lvl="0" marL="0" rtl="0" algn="l">
              <a:spcBef>
                <a:spcPts val="800"/>
              </a:spcBef>
              <a:spcAft>
                <a:spcPts val="0"/>
              </a:spcAft>
              <a:buNone/>
            </a:pPr>
            <a:r>
              <a:rPr lang="en" sz="1000"/>
              <a:t>T Value: 2.5876965420284823, Alpha: 0.009701948549316173 </a:t>
            </a:r>
            <a:endParaRPr sz="1000"/>
          </a:p>
          <a:p>
            <a:pPr indent="0" lvl="0" marL="0" rtl="0" algn="l">
              <a:spcBef>
                <a:spcPts val="800"/>
              </a:spcBef>
              <a:spcAft>
                <a:spcPts val="0"/>
              </a:spcAft>
              <a:buNone/>
            </a:pPr>
            <a:r>
              <a:rPr lang="en" sz="1000"/>
              <a:t>0.009701948549316173 &lt; 0.05: NULL hypothesis REJECTED in sample vs pop phase</a:t>
            </a:r>
            <a:endParaRPr sz="1000"/>
          </a:p>
          <a:p>
            <a:pPr indent="0" lvl="0" marL="0" marR="0" rtl="0" algn="l">
              <a:lnSpc>
                <a:spcPct val="90000"/>
              </a:lnSpc>
              <a:spcBef>
                <a:spcPts val="800"/>
              </a:spcBef>
              <a:spcAft>
                <a:spcPts val="0"/>
              </a:spcAft>
              <a:buNone/>
            </a:pPr>
            <a:r>
              <a:t/>
            </a:r>
            <a:endParaRPr sz="1000"/>
          </a:p>
        </p:txBody>
      </p:sp>
      <p:pic>
        <p:nvPicPr>
          <p:cNvPr id="267" name="Google Shape;267;p33"/>
          <p:cNvPicPr preferRelativeResize="0"/>
          <p:nvPr/>
        </p:nvPicPr>
        <p:blipFill>
          <a:blip r:embed="rId3">
            <a:alphaModFix/>
          </a:blip>
          <a:stretch>
            <a:fillRect/>
          </a:stretch>
        </p:blipFill>
        <p:spPr>
          <a:xfrm>
            <a:off x="5689874" y="1662099"/>
            <a:ext cx="2683625" cy="268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868695" y="2261995"/>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THANK YOU!</a:t>
            </a:r>
            <a:endParaRPr/>
          </a:p>
        </p:txBody>
      </p:sp>
      <p:sp>
        <p:nvSpPr>
          <p:cNvPr id="273" name="Google Shape;273;p34"/>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Problem Statement</a:t>
            </a:r>
            <a:endParaRPr>
              <a:solidFill>
                <a:schemeClr val="dk1"/>
              </a:solidFill>
            </a:endParaRPr>
          </a:p>
        </p:txBody>
      </p:sp>
      <p:sp>
        <p:nvSpPr>
          <p:cNvPr id="195" name="Google Shape;195;p23"/>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Our objective is to conduct a comprehensive analysis of the NMDB® Aggregate Mortgage Statistics, delving into the interplay between mortgage metrics, demographics, and geographic variations, all while considering the impact of external macroeconomic factors like GDP, unemployment, and significant events like the COVID pandemic. </a:t>
            </a:r>
            <a:endParaRPr/>
          </a:p>
          <a:p>
            <a:pPr indent="-317500" lvl="0" marL="457200" rtl="0" algn="l">
              <a:spcBef>
                <a:spcPts val="0"/>
              </a:spcBef>
              <a:spcAft>
                <a:spcPts val="0"/>
              </a:spcAft>
              <a:buSzPts val="1400"/>
              <a:buChar char="⚫"/>
            </a:pPr>
            <a:r>
              <a:rPr lang="en"/>
              <a:t>By combining univariate and multivariate studies with rigorous statistical tests and advanced machine learning techniques, we aim to offer actionable insights that can guide strategic planning and decision-making in the housing market, benefiting both industry stakeholders and potential clients.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Plan Of Action</a:t>
            </a:r>
            <a:endParaRPr>
              <a:solidFill>
                <a:schemeClr val="dk1"/>
              </a:solidFill>
            </a:endParaRPr>
          </a:p>
        </p:txBody>
      </p:sp>
      <p:sp>
        <p:nvSpPr>
          <p:cNvPr id="201" name="Google Shape;201;p24"/>
          <p:cNvSpPr/>
          <p:nvPr/>
        </p:nvSpPr>
        <p:spPr>
          <a:xfrm>
            <a:off x="633850" y="1264475"/>
            <a:ext cx="2959200" cy="9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Data Cleaning &amp; Processing</a:t>
            </a:r>
            <a:endParaRPr>
              <a:latin typeface="Calibri"/>
              <a:ea typeface="Calibri"/>
              <a:cs typeface="Calibri"/>
              <a:sym typeface="Calibri"/>
            </a:endParaRPr>
          </a:p>
        </p:txBody>
      </p:sp>
      <p:sp>
        <p:nvSpPr>
          <p:cNvPr id="202" name="Google Shape;202;p24"/>
          <p:cNvSpPr/>
          <p:nvPr/>
        </p:nvSpPr>
        <p:spPr>
          <a:xfrm>
            <a:off x="633850" y="3166350"/>
            <a:ext cx="2959200" cy="9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Data Analysis &amp; Visualization</a:t>
            </a:r>
            <a:endParaRPr>
              <a:latin typeface="Calibri"/>
              <a:ea typeface="Calibri"/>
              <a:cs typeface="Calibri"/>
              <a:sym typeface="Calibri"/>
            </a:endParaRPr>
          </a:p>
        </p:txBody>
      </p:sp>
      <p:sp>
        <p:nvSpPr>
          <p:cNvPr id="203" name="Google Shape;203;p24"/>
          <p:cNvSpPr/>
          <p:nvPr/>
        </p:nvSpPr>
        <p:spPr>
          <a:xfrm>
            <a:off x="5424800" y="3166350"/>
            <a:ext cx="3208800" cy="9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Hypothesis Testing &amp; Experimentation</a:t>
            </a:r>
            <a:endParaRPr>
              <a:latin typeface="Calibri"/>
              <a:ea typeface="Calibri"/>
              <a:cs typeface="Calibri"/>
              <a:sym typeface="Calibri"/>
            </a:endParaRPr>
          </a:p>
        </p:txBody>
      </p:sp>
      <p:sp>
        <p:nvSpPr>
          <p:cNvPr id="204" name="Google Shape;204;p24"/>
          <p:cNvSpPr/>
          <p:nvPr/>
        </p:nvSpPr>
        <p:spPr>
          <a:xfrm>
            <a:off x="5330600" y="1264475"/>
            <a:ext cx="3208800" cy="9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Machine Learning Exploration</a:t>
            </a:r>
            <a:endParaRPr>
              <a:latin typeface="Calibri"/>
              <a:ea typeface="Calibri"/>
              <a:cs typeface="Calibri"/>
              <a:sym typeface="Calibri"/>
            </a:endParaRPr>
          </a:p>
        </p:txBody>
      </p:sp>
      <p:cxnSp>
        <p:nvCxnSpPr>
          <p:cNvPr id="205" name="Google Shape;205;p24"/>
          <p:cNvCxnSpPr/>
          <p:nvPr/>
        </p:nvCxnSpPr>
        <p:spPr>
          <a:xfrm flipH="1">
            <a:off x="2098375" y="2371075"/>
            <a:ext cx="6000" cy="5349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4"/>
          <p:cNvCxnSpPr/>
          <p:nvPr/>
        </p:nvCxnSpPr>
        <p:spPr>
          <a:xfrm rot="10800000">
            <a:off x="6975175" y="2447275"/>
            <a:ext cx="6000" cy="5349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4"/>
          <p:cNvCxnSpPr/>
          <p:nvPr/>
        </p:nvCxnSpPr>
        <p:spPr>
          <a:xfrm flipH="1" rot="-5400000">
            <a:off x="4536775" y="3361675"/>
            <a:ext cx="6000" cy="53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475375" y="205750"/>
            <a:ext cx="7484700" cy="464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solidFill>
                  <a:srgbClr val="000000"/>
                </a:solidFill>
                <a:latin typeface="Georgia"/>
                <a:ea typeface="Georgia"/>
                <a:cs typeface="Georgia"/>
                <a:sym typeface="Georgia"/>
              </a:rPr>
              <a:t>Current Progress</a:t>
            </a:r>
            <a:endParaRPr sz="3000">
              <a:solidFill>
                <a:srgbClr val="000000"/>
              </a:solidFill>
              <a:latin typeface="Georgia"/>
              <a:ea typeface="Georgia"/>
              <a:cs typeface="Georgia"/>
              <a:sym typeface="Georgia"/>
            </a:endParaRPr>
          </a:p>
        </p:txBody>
      </p:sp>
      <p:sp>
        <p:nvSpPr>
          <p:cNvPr id="213" name="Google Shape;213;p25"/>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279400" lvl="0" marL="457200" rtl="0" algn="l">
              <a:spcBef>
                <a:spcPts val="800"/>
              </a:spcBef>
              <a:spcAft>
                <a:spcPts val="0"/>
              </a:spcAft>
              <a:buSzPts val="800"/>
              <a:buChar char="➔"/>
            </a:pPr>
            <a:r>
              <a:rPr lang="en" sz="1500"/>
              <a:t>Data Pre-processing &amp; Cleaning : </a:t>
            </a:r>
            <a:endParaRPr sz="1500"/>
          </a:p>
          <a:p>
            <a:pPr indent="0" lvl="0" marL="457200" rtl="0" algn="l">
              <a:spcBef>
                <a:spcPts val="800"/>
              </a:spcBef>
              <a:spcAft>
                <a:spcPts val="0"/>
              </a:spcAft>
              <a:buNone/>
            </a:pPr>
            <a:r>
              <a:rPr lang="en" sz="1500"/>
              <a:t>Processed dataset with 65 raw files.</a:t>
            </a:r>
            <a:endParaRPr sz="1500"/>
          </a:p>
          <a:p>
            <a:pPr indent="0" lvl="0" marL="457200" rtl="0" algn="l">
              <a:spcBef>
                <a:spcPts val="800"/>
              </a:spcBef>
              <a:spcAft>
                <a:spcPts val="0"/>
              </a:spcAft>
              <a:buNone/>
            </a:pPr>
            <a:r>
              <a:rPr lang="en" sz="1500"/>
              <a:t>Cleaned dataset of 37445 rows × 74 size to 37445 rows x 62 size by removing null values, binning, normalisation, etc.</a:t>
            </a:r>
            <a:endParaRPr sz="1500"/>
          </a:p>
          <a:p>
            <a:pPr indent="-279400" lvl="0" marL="457200" rtl="0" algn="l">
              <a:spcBef>
                <a:spcPts val="800"/>
              </a:spcBef>
              <a:spcAft>
                <a:spcPts val="0"/>
              </a:spcAft>
              <a:buSzPts val="800"/>
              <a:buChar char="➔"/>
            </a:pPr>
            <a:r>
              <a:rPr lang="en" sz="1500"/>
              <a:t>Data Analysis : </a:t>
            </a:r>
            <a:endParaRPr sz="1500"/>
          </a:p>
          <a:p>
            <a:pPr indent="0" lvl="0" marL="457200" rtl="0" algn="l">
              <a:spcBef>
                <a:spcPts val="800"/>
              </a:spcBef>
              <a:spcAft>
                <a:spcPts val="0"/>
              </a:spcAft>
              <a:buNone/>
            </a:pPr>
            <a:r>
              <a:rPr lang="en" sz="1500"/>
              <a:t>Analysed data and visualised the dataset by plotting graphs, scatterplots and bar plots.</a:t>
            </a:r>
            <a:endParaRPr sz="1500"/>
          </a:p>
          <a:p>
            <a:pPr indent="-279400" lvl="0" marL="457200" rtl="0" algn="l">
              <a:spcBef>
                <a:spcPts val="800"/>
              </a:spcBef>
              <a:spcAft>
                <a:spcPts val="0"/>
              </a:spcAft>
              <a:buSzPts val="800"/>
              <a:buChar char="➔"/>
            </a:pPr>
            <a:r>
              <a:rPr lang="en" sz="1500"/>
              <a:t>Hypothesis Testing</a:t>
            </a:r>
            <a:endParaRPr sz="1500"/>
          </a:p>
          <a:p>
            <a:pPr indent="0" lvl="0" marL="457200" rtl="0" algn="l">
              <a:spcBef>
                <a:spcPts val="800"/>
              </a:spcBef>
              <a:spcAft>
                <a:spcPts val="0"/>
              </a:spcAft>
              <a:buNone/>
            </a:pPr>
            <a:r>
              <a:rPr lang="en" sz="1500"/>
              <a:t>Created 10 hypothesis test ideas in coherence with our problem statement &amp; tested 2 tests to verify our hypothesis. Employed techniques like z-test, ANOVA, t-test, etc to reject/accept each hypothesis.</a:t>
            </a:r>
            <a:endParaRPr sz="1500"/>
          </a:p>
          <a:p>
            <a:pPr indent="-279400" lvl="0" marL="457200" rtl="0" algn="l">
              <a:spcBef>
                <a:spcPts val="800"/>
              </a:spcBef>
              <a:spcAft>
                <a:spcPts val="0"/>
              </a:spcAft>
              <a:buSzPts val="800"/>
              <a:buChar char="➔"/>
            </a:pPr>
            <a:r>
              <a:rPr lang="en" sz="1500"/>
              <a:t>Experiments</a:t>
            </a:r>
            <a:endParaRPr sz="1500"/>
          </a:p>
          <a:p>
            <a:pPr indent="0" lvl="0" marL="457200" rtl="0" algn="l">
              <a:spcBef>
                <a:spcPts val="800"/>
              </a:spcBef>
              <a:spcAft>
                <a:spcPts val="0"/>
              </a:spcAft>
              <a:buNone/>
            </a:pPr>
            <a:r>
              <a:rPr lang="en" sz="1500"/>
              <a:t>Conducted experiments on the complete dataset to evaluate the correctness of the hypothesis tests performed on the dataset.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Challenges with Raw Data</a:t>
            </a:r>
            <a:endParaRPr>
              <a:solidFill>
                <a:schemeClr val="dk1"/>
              </a:solidFill>
            </a:endParaRPr>
          </a:p>
        </p:txBody>
      </p:sp>
      <p:sp>
        <p:nvSpPr>
          <p:cNvPr id="219" name="Google Shape;219;p26"/>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The raw data has several missing values which needed to be dropped or replaced. </a:t>
            </a:r>
            <a:endParaRPr/>
          </a:p>
          <a:p>
            <a:pPr indent="-317500" lvl="0" marL="457200" rtl="0" algn="l">
              <a:spcBef>
                <a:spcPts val="0"/>
              </a:spcBef>
              <a:spcAft>
                <a:spcPts val="0"/>
              </a:spcAft>
              <a:buSzPts val="1400"/>
              <a:buChar char="➔"/>
            </a:pPr>
            <a:r>
              <a:rPr lang="en"/>
              <a:t>Several columns had values dependent on other columns so they could not be replaced without taking into account the other dependent columns.</a:t>
            </a:r>
            <a:endParaRPr/>
          </a:p>
          <a:p>
            <a:pPr indent="-317500" lvl="0" marL="457200" rtl="0" algn="l">
              <a:spcBef>
                <a:spcPts val="0"/>
              </a:spcBef>
              <a:spcAft>
                <a:spcPts val="0"/>
              </a:spcAft>
              <a:buSzPts val="1400"/>
              <a:buChar char="➔"/>
            </a:pPr>
            <a:r>
              <a:rPr lang="en"/>
              <a:t>Noise and outliers in the dataset were removed to clean the dataset so that it can be processed for data </a:t>
            </a:r>
            <a:r>
              <a:rPr lang="en"/>
              <a:t>analysis</a:t>
            </a:r>
            <a:r>
              <a:rPr lang="en"/>
              <a:t>.</a:t>
            </a:r>
            <a:endParaRPr/>
          </a:p>
          <a:p>
            <a:pPr indent="-317500" lvl="0" marL="457200" rtl="0" algn="l">
              <a:spcBef>
                <a:spcPts val="0"/>
              </a:spcBef>
              <a:spcAft>
                <a:spcPts val="0"/>
              </a:spcAft>
              <a:buSzPts val="1400"/>
              <a:buChar char="➔"/>
            </a:pPr>
            <a:r>
              <a:rPr lang="en"/>
              <a:t>Handling the categorical variables.</a:t>
            </a:r>
            <a:endParaRPr/>
          </a:p>
          <a:p>
            <a:pPr indent="-317500" lvl="0" marL="457200" rtl="0" algn="l">
              <a:spcBef>
                <a:spcPts val="0"/>
              </a:spcBef>
              <a:spcAft>
                <a:spcPts val="0"/>
              </a:spcAft>
              <a:buSzPts val="1400"/>
              <a:buChar char="➔"/>
            </a:pPr>
            <a:r>
              <a:rPr lang="en"/>
              <a:t>Reducing the data values to a standard range.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Approach &amp; Solutions</a:t>
            </a:r>
            <a:endParaRPr>
              <a:solidFill>
                <a:schemeClr val="dk1"/>
              </a:solidFill>
            </a:endParaRPr>
          </a:p>
        </p:txBody>
      </p:sp>
      <p:sp>
        <p:nvSpPr>
          <p:cNvPr id="225" name="Google Shape;225;p2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b="1" lang="en" sz="1800"/>
              <a:t>Fixing Null Values : </a:t>
            </a:r>
            <a:endParaRPr b="1" sz="1800"/>
          </a:p>
          <a:p>
            <a:pPr indent="0" lvl="0" marL="457200" rtl="0" algn="l">
              <a:spcBef>
                <a:spcPts val="800"/>
              </a:spcBef>
              <a:spcAft>
                <a:spcPts val="0"/>
              </a:spcAft>
              <a:buNone/>
            </a:pPr>
            <a:r>
              <a:rPr lang="en" sz="1800"/>
              <a:t>The null values in this case were fixed in two ways : </a:t>
            </a:r>
            <a:endParaRPr sz="1800"/>
          </a:p>
          <a:p>
            <a:pPr indent="0" lvl="0" marL="0" rtl="0" algn="l">
              <a:spcBef>
                <a:spcPts val="800"/>
              </a:spcBef>
              <a:spcAft>
                <a:spcPts val="0"/>
              </a:spcAft>
              <a:buNone/>
            </a:pPr>
            <a:r>
              <a:rPr lang="en" sz="1800"/>
              <a:t>	1. Replacing the null values with the mean of the column.</a:t>
            </a:r>
            <a:endParaRPr sz="1800"/>
          </a:p>
          <a:p>
            <a:pPr indent="0" lvl="0" marL="0" rtl="0" algn="l">
              <a:spcBef>
                <a:spcPts val="800"/>
              </a:spcBef>
              <a:spcAft>
                <a:spcPts val="0"/>
              </a:spcAft>
              <a:buNone/>
            </a:pPr>
            <a:r>
              <a:rPr lang="en" sz="1800"/>
              <a:t>	2. In some cases a few columns were interdependent. For example, </a:t>
            </a:r>
            <a:endParaRPr sz="1800"/>
          </a:p>
          <a:p>
            <a:pPr indent="0" lvl="0" marL="0" rtl="0" algn="l">
              <a:spcBef>
                <a:spcPts val="800"/>
              </a:spcBef>
              <a:spcAft>
                <a:spcPts val="0"/>
              </a:spcAft>
              <a:buNone/>
            </a:pPr>
            <a:r>
              <a:rPr lang="en" sz="1800"/>
              <a:t>	     the columns PCT_BLACK and PCT_WHITE should sum upto 100.</a:t>
            </a:r>
            <a:endParaRPr sz="1800"/>
          </a:p>
          <a:p>
            <a:pPr indent="0" lvl="0" marL="0" rtl="0" algn="l">
              <a:spcBef>
                <a:spcPts val="800"/>
              </a:spcBef>
              <a:spcAft>
                <a:spcPts val="0"/>
              </a:spcAft>
              <a:buNone/>
            </a:pPr>
            <a:r>
              <a:rPr lang="en" sz="1800"/>
              <a:t>	     So, in order to replace those values we calculated the mean of </a:t>
            </a:r>
            <a:endParaRPr sz="1800"/>
          </a:p>
          <a:p>
            <a:pPr indent="0" lvl="0" marL="0" rtl="0" algn="l">
              <a:spcBef>
                <a:spcPts val="800"/>
              </a:spcBef>
              <a:spcAft>
                <a:spcPts val="0"/>
              </a:spcAft>
              <a:buNone/>
            </a:pPr>
            <a:r>
              <a:rPr lang="en" sz="1800"/>
              <a:t>	     each column and replaced the missing value with the ratio of </a:t>
            </a:r>
            <a:endParaRPr sz="1800"/>
          </a:p>
          <a:p>
            <a:pPr indent="0" lvl="0" marL="0" rtl="0" algn="l">
              <a:spcBef>
                <a:spcPts val="800"/>
              </a:spcBef>
              <a:spcAft>
                <a:spcPts val="0"/>
              </a:spcAft>
              <a:buNone/>
            </a:pPr>
            <a:r>
              <a:rPr lang="en" sz="1800"/>
              <a:t>	     (current mean/sum of means) * 100.</a:t>
            </a:r>
            <a:endParaRPr sz="1800"/>
          </a:p>
          <a:p>
            <a:pPr indent="-298450" lvl="0" marL="457200" rtl="0" algn="l">
              <a:spcBef>
                <a:spcPts val="800"/>
              </a:spcBef>
              <a:spcAft>
                <a:spcPts val="0"/>
              </a:spcAft>
              <a:buSzPts val="1100"/>
              <a:buChar char="➔"/>
            </a:pPr>
            <a:r>
              <a:rPr b="1" lang="en" sz="1800"/>
              <a:t>Label Encoding to handle Categorical Values</a:t>
            </a:r>
            <a:endParaRPr b="1" sz="1800"/>
          </a:p>
          <a:p>
            <a:pPr indent="-298450" lvl="0" marL="457200" rtl="0" algn="l">
              <a:spcBef>
                <a:spcPts val="0"/>
              </a:spcBef>
              <a:spcAft>
                <a:spcPts val="0"/>
              </a:spcAft>
              <a:buSzPts val="1100"/>
              <a:buChar char="➔"/>
            </a:pPr>
            <a:r>
              <a:rPr b="1" lang="en" sz="1800"/>
              <a:t>Z-Score Normalisation to reduce the values to a smaller range.</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- 1</a:t>
            </a:r>
            <a:endParaRPr>
              <a:solidFill>
                <a:schemeClr val="dk1"/>
              </a:solidFill>
            </a:endParaRPr>
          </a:p>
        </p:txBody>
      </p:sp>
      <p:sp>
        <p:nvSpPr>
          <p:cNvPr id="231" name="Google Shape;231;p28"/>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T-correlation test between </a:t>
            </a:r>
            <a:r>
              <a:rPr b="1" lang="en" sz="1800"/>
              <a:t>Loan Amount</a:t>
            </a:r>
            <a:r>
              <a:rPr lang="en" sz="1800"/>
              <a:t> &amp; </a:t>
            </a:r>
            <a:r>
              <a:rPr b="1" lang="en" sz="1800"/>
              <a:t>Average Property Value</a:t>
            </a:r>
            <a:endParaRPr b="1" sz="1800"/>
          </a:p>
          <a:p>
            <a:pPr indent="0" lvl="0" marL="0" rtl="0" algn="l">
              <a:spcBef>
                <a:spcPts val="800"/>
              </a:spcBef>
              <a:spcAft>
                <a:spcPts val="0"/>
              </a:spcAft>
              <a:buNone/>
            </a:pPr>
            <a:r>
              <a:rPr b="1" lang="en" sz="1400"/>
              <a:t>H(0) ⇒ </a:t>
            </a:r>
            <a:r>
              <a:rPr lang="en" sz="1400"/>
              <a:t>There is no correlation between the two variables</a:t>
            </a:r>
            <a:endParaRPr sz="1400"/>
          </a:p>
          <a:p>
            <a:pPr indent="0" lvl="0" marL="0" rtl="0" algn="l">
              <a:spcBef>
                <a:spcPts val="800"/>
              </a:spcBef>
              <a:spcAft>
                <a:spcPts val="0"/>
              </a:spcAft>
              <a:buNone/>
            </a:pPr>
            <a:r>
              <a:rPr b="1" lang="en" sz="1400"/>
              <a:t>H(1) ⇒ </a:t>
            </a:r>
            <a:r>
              <a:rPr lang="en" sz="1400"/>
              <a:t>There is correlation between the two variables</a:t>
            </a:r>
            <a:endParaRPr sz="1800"/>
          </a:p>
          <a:p>
            <a:pPr indent="0" lvl="0" marL="0" rtl="0" algn="l">
              <a:spcBef>
                <a:spcPts val="800"/>
              </a:spcBef>
              <a:spcAft>
                <a:spcPts val="0"/>
              </a:spcAft>
              <a:buNone/>
            </a:pPr>
            <a:r>
              <a:rPr b="1" lang="en" sz="1800"/>
              <a:t>Hypothesis Test Result : </a:t>
            </a:r>
            <a:endParaRPr b="1" sz="1800"/>
          </a:p>
          <a:p>
            <a:pPr indent="0" lvl="0" marL="0" rtl="0" algn="l">
              <a:spcBef>
                <a:spcPts val="800"/>
              </a:spcBef>
              <a:spcAft>
                <a:spcPts val="0"/>
              </a:spcAft>
              <a:buClr>
                <a:schemeClr val="dk1"/>
              </a:buClr>
              <a:buSzPts val="1100"/>
              <a:buFont typeface="Arial"/>
              <a:buNone/>
            </a:pPr>
            <a:r>
              <a:rPr lang="en" sz="1400"/>
              <a:t>Correlation Value: </a:t>
            </a:r>
            <a:r>
              <a:rPr b="1" lang="en" sz="1400"/>
              <a:t>0.9795359301202943</a:t>
            </a:r>
            <a:r>
              <a:rPr lang="en" sz="1400"/>
              <a:t>, Alpha: 0.0 </a:t>
            </a:r>
            <a:endParaRPr sz="1400"/>
          </a:p>
          <a:p>
            <a:pPr indent="0" lvl="0" marL="0" rtl="0" algn="l">
              <a:spcBef>
                <a:spcPts val="800"/>
              </a:spcBef>
              <a:spcAft>
                <a:spcPts val="0"/>
              </a:spcAft>
              <a:buClr>
                <a:schemeClr val="dk1"/>
              </a:buClr>
              <a:buSzPts val="1100"/>
              <a:buFont typeface="Arial"/>
              <a:buNone/>
            </a:pPr>
            <a:r>
              <a:rPr lang="en" sz="1400"/>
              <a:t>T = 287.84094637927336, DOF = 3498 </a:t>
            </a:r>
            <a:endParaRPr sz="1400"/>
          </a:p>
          <a:p>
            <a:pPr indent="0" lvl="0" marL="0" rtl="0" algn="l">
              <a:spcBef>
                <a:spcPts val="800"/>
              </a:spcBef>
              <a:spcAft>
                <a:spcPts val="0"/>
              </a:spcAft>
              <a:buClr>
                <a:schemeClr val="dk1"/>
              </a:buClr>
              <a:buSzPts val="1100"/>
              <a:buFont typeface="Arial"/>
              <a:buNone/>
            </a:pPr>
            <a:r>
              <a:rPr lang="en" sz="1400"/>
              <a:t>0.0 &lt; 0.05: NULL hypothesis </a:t>
            </a:r>
            <a:r>
              <a:rPr b="1" lang="en" sz="1400"/>
              <a:t>REJECTED</a:t>
            </a:r>
            <a:r>
              <a:rPr lang="en" sz="1400"/>
              <a:t> in testing phase </a:t>
            </a:r>
            <a:endParaRPr sz="1400"/>
          </a:p>
          <a:p>
            <a:pPr indent="0" lvl="0" marL="0" rtl="0" algn="l">
              <a:spcBef>
                <a:spcPts val="800"/>
              </a:spcBef>
              <a:spcAft>
                <a:spcPts val="0"/>
              </a:spcAft>
              <a:buNone/>
            </a:pPr>
            <a:r>
              <a:rPr b="1" lang="en" sz="1800"/>
              <a:t>Hypothesis Test Validation on the Dataset : </a:t>
            </a:r>
            <a:endParaRPr b="1" sz="1800"/>
          </a:p>
          <a:p>
            <a:pPr indent="0" lvl="0" marL="0" rtl="0" algn="l">
              <a:spcBef>
                <a:spcPts val="800"/>
              </a:spcBef>
              <a:spcAft>
                <a:spcPts val="0"/>
              </a:spcAft>
              <a:buNone/>
            </a:pPr>
            <a:r>
              <a:rPr lang="en" sz="1400"/>
              <a:t>Correlation Value: </a:t>
            </a:r>
            <a:r>
              <a:rPr b="1" lang="en" sz="1400"/>
              <a:t>0.9770737986403297</a:t>
            </a:r>
            <a:r>
              <a:rPr lang="en" sz="1400"/>
              <a:t>, Alpha: 0.0 </a:t>
            </a:r>
            <a:endParaRPr sz="1400"/>
          </a:p>
          <a:p>
            <a:pPr indent="0" lvl="0" marL="0" rtl="0" algn="l">
              <a:spcBef>
                <a:spcPts val="800"/>
              </a:spcBef>
              <a:spcAft>
                <a:spcPts val="0"/>
              </a:spcAft>
              <a:buNone/>
            </a:pPr>
            <a:r>
              <a:rPr lang="en" sz="1400"/>
              <a:t>T = 888.0454526278678, DOF = 37443 </a:t>
            </a:r>
            <a:endParaRPr sz="1400"/>
          </a:p>
          <a:p>
            <a:pPr indent="0" lvl="0" marL="0" rtl="0" algn="l">
              <a:spcBef>
                <a:spcPts val="800"/>
              </a:spcBef>
              <a:spcAft>
                <a:spcPts val="0"/>
              </a:spcAft>
              <a:buClr>
                <a:schemeClr val="dk1"/>
              </a:buClr>
              <a:buSzPts val="1100"/>
              <a:buFont typeface="Arial"/>
              <a:buNone/>
            </a:pPr>
            <a:r>
              <a:rPr lang="en" sz="1400"/>
              <a:t>0.0 &lt; 0.05: NULL hypothesis </a:t>
            </a:r>
            <a:r>
              <a:rPr b="1" lang="en" sz="1400"/>
              <a:t>REJECTED</a:t>
            </a:r>
            <a:r>
              <a:rPr lang="en" sz="1400"/>
              <a:t> in validation phase</a:t>
            </a:r>
            <a:endParaRPr sz="1400"/>
          </a:p>
          <a:p>
            <a:pPr indent="0" lvl="0" marL="0" rtl="0" algn="l">
              <a:spcBef>
                <a:spcPts val="800"/>
              </a:spcBef>
              <a:spcAft>
                <a:spcPts val="0"/>
              </a:spcAft>
              <a:buClr>
                <a:schemeClr val="dk1"/>
              </a:buClr>
              <a:buSzPts val="1100"/>
              <a:buFont typeface="Arial"/>
              <a:buNone/>
            </a:pPr>
            <a:r>
              <a:t/>
            </a:r>
            <a:endParaRPr sz="1400"/>
          </a:p>
          <a:p>
            <a:pPr indent="0" lvl="0" marL="0" rtl="0" algn="l">
              <a:spcBef>
                <a:spcPts val="800"/>
              </a:spcBef>
              <a:spcAft>
                <a:spcPts val="0"/>
              </a:spcAft>
              <a:buNone/>
            </a:pPr>
            <a:br>
              <a:rPr lang="en"/>
            </a:br>
            <a:br>
              <a:rPr lang="en"/>
            </a:br>
            <a:endParaRPr/>
          </a:p>
          <a:p>
            <a:pPr indent="0" lvl="0" marL="0" rtl="0" algn="l">
              <a:spcBef>
                <a:spcPts val="800"/>
              </a:spcBef>
              <a:spcAft>
                <a:spcPts val="0"/>
              </a:spcAft>
              <a:buNone/>
            </a:pPr>
            <a:r>
              <a:t/>
            </a:r>
            <a:endParaRPr/>
          </a:p>
        </p:txBody>
      </p:sp>
      <p:pic>
        <p:nvPicPr>
          <p:cNvPr id="232" name="Google Shape;232;p28"/>
          <p:cNvPicPr preferRelativeResize="0"/>
          <p:nvPr/>
        </p:nvPicPr>
        <p:blipFill>
          <a:blip r:embed="rId3">
            <a:alphaModFix/>
          </a:blip>
          <a:stretch>
            <a:fillRect/>
          </a:stretch>
        </p:blipFill>
        <p:spPr>
          <a:xfrm>
            <a:off x="4985550" y="1690012"/>
            <a:ext cx="1824350" cy="1763474"/>
          </a:xfrm>
          <a:prstGeom prst="rect">
            <a:avLst/>
          </a:prstGeom>
          <a:noFill/>
          <a:ln>
            <a:noFill/>
          </a:ln>
        </p:spPr>
      </p:pic>
      <p:pic>
        <p:nvPicPr>
          <p:cNvPr id="233" name="Google Shape;233;p28"/>
          <p:cNvPicPr preferRelativeResize="0"/>
          <p:nvPr/>
        </p:nvPicPr>
        <p:blipFill>
          <a:blip r:embed="rId4">
            <a:alphaModFix/>
          </a:blip>
          <a:stretch>
            <a:fillRect/>
          </a:stretch>
        </p:blipFill>
        <p:spPr>
          <a:xfrm>
            <a:off x="7055750" y="3229425"/>
            <a:ext cx="1917975" cy="1914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- 2</a:t>
            </a:r>
            <a:endParaRPr>
              <a:solidFill>
                <a:schemeClr val="dk1"/>
              </a:solidFill>
            </a:endParaRPr>
          </a:p>
        </p:txBody>
      </p:sp>
      <p:sp>
        <p:nvSpPr>
          <p:cNvPr id="239" name="Google Shape;239;p29"/>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T-correlation test between </a:t>
            </a:r>
            <a:r>
              <a:rPr b="1" lang="en" sz="1800"/>
              <a:t>No of Origins</a:t>
            </a:r>
            <a:r>
              <a:rPr lang="en" sz="1800"/>
              <a:t> &amp; </a:t>
            </a:r>
            <a:r>
              <a:rPr b="1" lang="en" sz="1800"/>
              <a:t>Average Interest Rate</a:t>
            </a:r>
            <a:endParaRPr b="1" sz="1800"/>
          </a:p>
          <a:p>
            <a:pPr indent="0" lvl="0" marL="0" rtl="0" algn="l">
              <a:spcBef>
                <a:spcPts val="800"/>
              </a:spcBef>
              <a:spcAft>
                <a:spcPts val="0"/>
              </a:spcAft>
              <a:buNone/>
            </a:pPr>
            <a:r>
              <a:rPr b="1" lang="en" sz="1400"/>
              <a:t>H(0) ⇒ </a:t>
            </a:r>
            <a:r>
              <a:rPr lang="en" sz="1400"/>
              <a:t>There is no correlation between the two variables</a:t>
            </a:r>
            <a:endParaRPr sz="1400"/>
          </a:p>
          <a:p>
            <a:pPr indent="0" lvl="0" marL="0" rtl="0" algn="l">
              <a:spcBef>
                <a:spcPts val="800"/>
              </a:spcBef>
              <a:spcAft>
                <a:spcPts val="0"/>
              </a:spcAft>
              <a:buNone/>
            </a:pPr>
            <a:r>
              <a:rPr b="1" lang="en" sz="1400"/>
              <a:t>H(1) ⇒ </a:t>
            </a:r>
            <a:r>
              <a:rPr lang="en" sz="1400"/>
              <a:t>There is correlation between the two variables</a:t>
            </a:r>
            <a:endParaRPr sz="1800"/>
          </a:p>
          <a:p>
            <a:pPr indent="0" lvl="0" marL="0" rtl="0" algn="l">
              <a:spcBef>
                <a:spcPts val="800"/>
              </a:spcBef>
              <a:spcAft>
                <a:spcPts val="0"/>
              </a:spcAft>
              <a:buNone/>
            </a:pPr>
            <a:r>
              <a:rPr b="1" lang="en" sz="1800"/>
              <a:t>Hypothesis Test Result : </a:t>
            </a:r>
            <a:endParaRPr b="1" sz="1800"/>
          </a:p>
          <a:p>
            <a:pPr indent="0" lvl="0" marL="0" marR="0" rtl="0" algn="l">
              <a:lnSpc>
                <a:spcPct val="90000"/>
              </a:lnSpc>
              <a:spcBef>
                <a:spcPts val="800"/>
              </a:spcBef>
              <a:spcAft>
                <a:spcPts val="0"/>
              </a:spcAft>
              <a:buNone/>
            </a:pPr>
            <a:r>
              <a:rPr lang="en" sz="1400"/>
              <a:t>Correlation Value: 0.017871487831611743, Alpha: 0.29051239936620227</a:t>
            </a:r>
            <a:endParaRPr sz="1400"/>
          </a:p>
          <a:p>
            <a:pPr indent="0" lvl="0" marL="0" marR="0" rtl="0" algn="l">
              <a:lnSpc>
                <a:spcPct val="90000"/>
              </a:lnSpc>
              <a:spcBef>
                <a:spcPts val="800"/>
              </a:spcBef>
              <a:spcAft>
                <a:spcPts val="0"/>
              </a:spcAft>
              <a:buNone/>
            </a:pPr>
            <a:r>
              <a:rPr lang="en" sz="1400"/>
              <a:t>T = 1.0571581884984413, DOF = 3498</a:t>
            </a:r>
            <a:endParaRPr sz="1400"/>
          </a:p>
          <a:p>
            <a:pPr indent="0" lvl="0" marL="0" marR="0" rtl="0" algn="l">
              <a:lnSpc>
                <a:spcPct val="90000"/>
              </a:lnSpc>
              <a:spcBef>
                <a:spcPts val="800"/>
              </a:spcBef>
              <a:spcAft>
                <a:spcPts val="0"/>
              </a:spcAft>
              <a:buNone/>
            </a:pPr>
            <a:r>
              <a:rPr lang="en" sz="1400"/>
              <a:t>0.29051239936620227 &gt;= 0.05: NULL hypothesis </a:t>
            </a:r>
            <a:r>
              <a:rPr b="1" lang="en" sz="1400"/>
              <a:t>ACCEPTED</a:t>
            </a:r>
            <a:r>
              <a:rPr lang="en" sz="1400"/>
              <a:t> in testing phase</a:t>
            </a:r>
            <a:endParaRPr sz="1000">
              <a:latin typeface="Arial"/>
              <a:ea typeface="Arial"/>
              <a:cs typeface="Arial"/>
              <a:sym typeface="Arial"/>
            </a:endParaRPr>
          </a:p>
          <a:p>
            <a:pPr indent="0" lvl="0" marL="0" rtl="0" algn="l">
              <a:spcBef>
                <a:spcPts val="800"/>
              </a:spcBef>
              <a:spcAft>
                <a:spcPts val="0"/>
              </a:spcAft>
              <a:buNone/>
            </a:pPr>
            <a:r>
              <a:rPr b="1" lang="en" sz="1800"/>
              <a:t>Hypothesis Test Validation on the Dataset : </a:t>
            </a:r>
            <a:endParaRPr b="1" sz="1800"/>
          </a:p>
          <a:p>
            <a:pPr indent="0" lvl="0" marL="0" marR="0" rtl="0" algn="l">
              <a:lnSpc>
                <a:spcPct val="90000"/>
              </a:lnSpc>
              <a:spcBef>
                <a:spcPts val="800"/>
              </a:spcBef>
              <a:spcAft>
                <a:spcPts val="0"/>
              </a:spcAft>
              <a:buNone/>
            </a:pPr>
            <a:r>
              <a:rPr lang="en" sz="1400"/>
              <a:t>Correlation Value: 0.027364049475720357, Alpha: 1.183973808640816e-07</a:t>
            </a:r>
            <a:endParaRPr sz="1400"/>
          </a:p>
          <a:p>
            <a:pPr indent="0" lvl="0" marL="0" marR="0" rtl="0" algn="l">
              <a:lnSpc>
                <a:spcPct val="90000"/>
              </a:lnSpc>
              <a:spcBef>
                <a:spcPts val="800"/>
              </a:spcBef>
              <a:spcAft>
                <a:spcPts val="0"/>
              </a:spcAft>
              <a:buNone/>
            </a:pPr>
            <a:r>
              <a:rPr lang="en" sz="1400"/>
              <a:t>T = 5.296980141841564, DOF = 37443</a:t>
            </a:r>
            <a:endParaRPr sz="1400"/>
          </a:p>
          <a:p>
            <a:pPr indent="0" lvl="0" marL="0" marR="0" rtl="0" algn="l">
              <a:lnSpc>
                <a:spcPct val="90000"/>
              </a:lnSpc>
              <a:spcBef>
                <a:spcPts val="800"/>
              </a:spcBef>
              <a:spcAft>
                <a:spcPts val="0"/>
              </a:spcAft>
              <a:buNone/>
            </a:pPr>
            <a:r>
              <a:rPr lang="en" sz="1400"/>
              <a:t>1.183973808640816e-07 &lt; 0.05: NULL hypothesis </a:t>
            </a:r>
            <a:r>
              <a:rPr b="1" lang="en" sz="1400"/>
              <a:t>REJECTED</a:t>
            </a:r>
            <a:r>
              <a:rPr lang="en" sz="1400"/>
              <a:t> in validation phase</a:t>
            </a:r>
            <a:endParaRPr sz="1400"/>
          </a:p>
          <a:p>
            <a:pPr indent="0" lvl="0" marL="0" rtl="0" algn="l">
              <a:spcBef>
                <a:spcPts val="800"/>
              </a:spcBef>
              <a:spcAft>
                <a:spcPts val="0"/>
              </a:spcAft>
              <a:buClr>
                <a:schemeClr val="dk1"/>
              </a:buClr>
              <a:buSzPts val="1100"/>
              <a:buFont typeface="Arial"/>
              <a:buNone/>
            </a:pPr>
            <a:r>
              <a:t/>
            </a:r>
            <a:endParaRPr sz="1400"/>
          </a:p>
          <a:p>
            <a:pPr indent="0" lvl="0" marL="0" rtl="0" algn="l">
              <a:spcBef>
                <a:spcPts val="800"/>
              </a:spcBef>
              <a:spcAft>
                <a:spcPts val="0"/>
              </a:spcAft>
              <a:buNone/>
            </a:pPr>
            <a:br>
              <a:rPr lang="en"/>
            </a:br>
            <a:br>
              <a:rPr lang="en"/>
            </a:br>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Inference</a:t>
            </a:r>
            <a:endParaRPr>
              <a:solidFill>
                <a:schemeClr val="dk1"/>
              </a:solidFill>
            </a:endParaRPr>
          </a:p>
        </p:txBody>
      </p:sp>
      <p:sp>
        <p:nvSpPr>
          <p:cNvPr id="245" name="Google Shape;245;p30"/>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292100" lvl="0" marL="457200" rtl="0" algn="l">
              <a:spcBef>
                <a:spcPts val="800"/>
              </a:spcBef>
              <a:spcAft>
                <a:spcPts val="0"/>
              </a:spcAft>
              <a:buSzPts val="1000"/>
              <a:buChar char="➔"/>
            </a:pPr>
            <a:r>
              <a:rPr lang="en" sz="1700"/>
              <a:t>Testing for a small sample space : </a:t>
            </a:r>
            <a:endParaRPr sz="1700"/>
          </a:p>
          <a:p>
            <a:pPr indent="0" lvl="0" marL="457200" rtl="0" algn="l">
              <a:spcBef>
                <a:spcPts val="800"/>
              </a:spcBef>
              <a:spcAft>
                <a:spcPts val="0"/>
              </a:spcAft>
              <a:buNone/>
            </a:pPr>
            <a:r>
              <a:rPr lang="en" sz="1700"/>
              <a:t>This t-test result indicates that the number of origins &amp; average interest rate are not directly correlated to each other and loan value vs average property value are directly correlated.</a:t>
            </a:r>
            <a:endParaRPr sz="1700"/>
          </a:p>
          <a:p>
            <a:pPr indent="-292100" lvl="0" marL="457200" rtl="0" algn="l">
              <a:spcBef>
                <a:spcPts val="800"/>
              </a:spcBef>
              <a:spcAft>
                <a:spcPts val="0"/>
              </a:spcAft>
              <a:buSzPts val="1000"/>
              <a:buChar char="➔"/>
            </a:pPr>
            <a:r>
              <a:rPr lang="en" sz="1700"/>
              <a:t>Testing</a:t>
            </a:r>
            <a:r>
              <a:rPr lang="en" sz="1700"/>
              <a:t> for the dataset : </a:t>
            </a:r>
            <a:endParaRPr sz="1700"/>
          </a:p>
          <a:p>
            <a:pPr indent="0" lvl="0" marL="457200" rtl="0" algn="l">
              <a:spcBef>
                <a:spcPts val="800"/>
              </a:spcBef>
              <a:spcAft>
                <a:spcPts val="0"/>
              </a:spcAft>
              <a:buNone/>
            </a:pPr>
            <a:r>
              <a:rPr lang="en" sz="1700"/>
              <a:t>This t-test result indicates that the number of origins &amp; average interest rate are directly correlated to each other.</a:t>
            </a:r>
            <a:endParaRPr sz="1700"/>
          </a:p>
          <a:p>
            <a:pPr indent="0" lvl="0" marL="457200" rtl="0" algn="l">
              <a:spcBef>
                <a:spcPts val="800"/>
              </a:spcBef>
              <a:spcAft>
                <a:spcPts val="0"/>
              </a:spcAft>
              <a:buNone/>
            </a:pPr>
            <a:r>
              <a:t/>
            </a:r>
            <a:endParaRPr sz="1700"/>
          </a:p>
          <a:p>
            <a:pPr indent="0" lvl="0" marL="0" rtl="0" algn="l">
              <a:spcBef>
                <a:spcPts val="800"/>
              </a:spcBef>
              <a:spcAft>
                <a:spcPts val="0"/>
              </a:spcAft>
              <a:buNone/>
            </a:pPr>
            <a:r>
              <a:t/>
            </a:r>
            <a:endParaRPr sz="1700"/>
          </a:p>
          <a:p>
            <a:pPr indent="0" lvl="0" marL="0" rtl="0" algn="l">
              <a:spcBef>
                <a:spcPts val="800"/>
              </a:spcBef>
              <a:spcAft>
                <a:spcPts val="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