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8" r:id="rId1"/>
  </p:sldMasterIdLst>
  <p:sldIdLst>
    <p:sldId id="256" r:id="rId2"/>
    <p:sldId id="257" r:id="rId3"/>
    <p:sldId id="260" r:id="rId4"/>
    <p:sldId id="262" r:id="rId5"/>
    <p:sldId id="261" r:id="rId6"/>
    <p:sldId id="258" r:id="rId7"/>
    <p:sldId id="259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651"/>
  </p:normalViewPr>
  <p:slideViewPr>
    <p:cSldViewPr snapToGrid="0" snapToObjects="1">
      <p:cViewPr varScale="1">
        <p:scale>
          <a:sx n="113" d="100"/>
          <a:sy n="113" d="100"/>
        </p:scale>
        <p:origin x="176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854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0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94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036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52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7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755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70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5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0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3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9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9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71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46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AD5A67-5A98-804F-BDC6-42A3AF5E77E8}" type="datetimeFigureOut">
              <a:rPr lang="en-US" smtClean="0"/>
              <a:t>4/25/22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E46445-B16D-4C4B-ADE3-81B4ADC30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7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  <p:sldLayoutId id="2147483860" r:id="rId12"/>
    <p:sldLayoutId id="2147483861" r:id="rId13"/>
    <p:sldLayoutId id="2147483862" r:id="rId14"/>
    <p:sldLayoutId id="2147483863" r:id="rId15"/>
    <p:sldLayoutId id="2147483864" r:id="rId16"/>
    <p:sldLayoutId id="21474838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lumMod val="9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95B3-2C43-D169-549E-8E062F0A4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0334"/>
            <a:ext cx="9144000" cy="1271516"/>
          </a:xfrm>
        </p:spPr>
        <p:txBody>
          <a:bodyPr>
            <a:normAutofit fontScale="90000"/>
          </a:bodyPr>
          <a:lstStyle/>
          <a:p>
            <a:r>
              <a:rPr lang="en-US" dirty="0"/>
              <a:t>Machine Learning 1</a:t>
            </a:r>
            <a:br>
              <a:rPr lang="en-US" dirty="0"/>
            </a:br>
            <a:r>
              <a:rPr lang="en-US" dirty="0"/>
              <a:t>Final Term Project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607A8-6CE9-D20E-29CF-9D66A0E8ED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400" y="6221948"/>
            <a:ext cx="7924800" cy="445980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800" dirty="0"/>
              <a:t>Group 5: Atharva </a:t>
            </a:r>
            <a:r>
              <a:rPr lang="en-US" sz="2800" dirty="0" err="1"/>
              <a:t>Haldankar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A684C-3F32-F308-EBF5-963830E8636A}"/>
              </a:ext>
            </a:extLst>
          </p:cNvPr>
          <p:cNvSpPr txBox="1"/>
          <p:nvPr/>
        </p:nvSpPr>
        <p:spPr>
          <a:xfrm>
            <a:off x="1577266" y="3107184"/>
            <a:ext cx="903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Traffic Sign detection Using convolutional neural network(CNN)</a:t>
            </a:r>
          </a:p>
        </p:txBody>
      </p:sp>
    </p:spTree>
    <p:extLst>
      <p:ext uri="{BB962C8B-B14F-4D97-AF65-F5344CB8AC3E}">
        <p14:creationId xmlns:p14="http://schemas.microsoft.com/office/powerpoint/2010/main" val="1741673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681E-3A9D-C6B7-514F-C1A2AF9A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17ED7-FFE0-A75D-19F5-251CF1F20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results obtained from testing the models are very good and they indicate that model is 96.63% accurate.</a:t>
            </a:r>
          </a:p>
          <a:p>
            <a:r>
              <a:rPr lang="en-US" sz="2800" dirty="0"/>
              <a:t>When a sample image is fit, the probability of predicting the right road sign is very high.</a:t>
            </a:r>
          </a:p>
          <a:p>
            <a:r>
              <a:rPr lang="en-US" sz="2800" dirty="0"/>
              <a:t>This model can successfully be implemented in automated cars to follow traffic rules.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26182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7015-BC7F-5D03-993D-B5B0864B6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FC1E6E-7392-3995-1B83-5F8811468930}"/>
              </a:ext>
            </a:extLst>
          </p:cNvPr>
          <p:cNvSpPr txBox="1"/>
          <p:nvPr/>
        </p:nvSpPr>
        <p:spPr>
          <a:xfrm>
            <a:off x="1156410" y="5847645"/>
            <a:ext cx="987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Kaggle </a:t>
            </a:r>
            <a:r>
              <a:rPr lang="en-US" dirty="0" err="1"/>
              <a:t>link:https</a:t>
            </a:r>
            <a:r>
              <a:rPr lang="en-US" dirty="0"/>
              <a:t>://</a:t>
            </a:r>
            <a:r>
              <a:rPr lang="en-US" dirty="0" err="1"/>
              <a:t>www.kaggle.com</a:t>
            </a:r>
            <a:r>
              <a:rPr lang="en-US" dirty="0"/>
              <a:t>/datasets/</a:t>
            </a:r>
            <a:r>
              <a:rPr lang="en-US" dirty="0" err="1"/>
              <a:t>meowmeowmeowmeowmeow</a:t>
            </a:r>
            <a:r>
              <a:rPr lang="en-US" dirty="0"/>
              <a:t>/</a:t>
            </a:r>
            <a:r>
              <a:rPr lang="en-US" dirty="0" err="1"/>
              <a:t>gtsrb</a:t>
            </a:r>
            <a:r>
              <a:rPr lang="en-US" dirty="0"/>
              <a:t>-</a:t>
            </a:r>
            <a:r>
              <a:rPr lang="en-US" dirty="0" err="1"/>
              <a:t>german</a:t>
            </a:r>
            <a:r>
              <a:rPr lang="en-US" dirty="0"/>
              <a:t>-traffic-sign</a:t>
            </a:r>
          </a:p>
        </p:txBody>
      </p:sp>
    </p:spTree>
    <p:extLst>
      <p:ext uri="{BB962C8B-B14F-4D97-AF65-F5344CB8AC3E}">
        <p14:creationId xmlns:p14="http://schemas.microsoft.com/office/powerpoint/2010/main" val="311783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877C-76F3-C8DF-B835-1259EF5C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Scope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93B0F-26AD-57D7-3556-3C1F9414E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Using German Traffic Sign Recognition Benchmark dataset to train the CNN model to predict meaning of any road sign with the help of TensorFlow and </a:t>
            </a:r>
            <a:r>
              <a:rPr lang="en-US" sz="2800" dirty="0" err="1"/>
              <a:t>Keras</a:t>
            </a:r>
            <a:r>
              <a:rPr lang="en-US" sz="2800" dirty="0"/>
              <a:t>. </a:t>
            </a:r>
          </a:p>
          <a:p>
            <a:pPr algn="ctr"/>
            <a:r>
              <a:rPr lang="en-US" sz="2800" dirty="0"/>
              <a:t>This model can be used by modern cars which drives itself, to keep the laws in check while the car drives itself.</a:t>
            </a:r>
          </a:p>
          <a:p>
            <a:pPr marL="0" indent="0" algn="ctr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323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561A-FAC3-F8BC-676A-EF622397E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13F9C-B0D5-BE35-A756-32CCB2E1D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4269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data was obtained from GTRSB Kaggle competition.</a:t>
            </a:r>
          </a:p>
          <a:p>
            <a:r>
              <a:rPr lang="en-US" sz="2800" dirty="0"/>
              <a:t>There are over 35,000 images with which the model is trained with 43 classes.</a:t>
            </a:r>
          </a:p>
          <a:p>
            <a:r>
              <a:rPr lang="en-US" sz="2800" dirty="0"/>
              <a:t>Each class represents a different traffic signs.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87604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D16E-4224-A522-FB84-970AE9E74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Reading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14492-751F-2E34-1B9A-931377117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for loop goes through the 43 folders in the training data and reads all the </a:t>
            </a:r>
            <a:r>
              <a:rPr lang="en-US" sz="3000" dirty="0"/>
              <a:t>images</a:t>
            </a:r>
            <a:r>
              <a:rPr lang="en-US" sz="2800" dirty="0"/>
              <a:t> in each folder with the folder names as their respective classes.</a:t>
            </a:r>
          </a:p>
          <a:p>
            <a:r>
              <a:rPr lang="en-US" sz="2800" dirty="0"/>
              <a:t>The training images are read with the help of </a:t>
            </a:r>
            <a:r>
              <a:rPr lang="en-US" sz="2800" dirty="0" err="1"/>
              <a:t>opencv</a:t>
            </a:r>
            <a:r>
              <a:rPr lang="en-US" sz="2800" dirty="0"/>
              <a:t> (cv2.imread).</a:t>
            </a:r>
          </a:p>
          <a:p>
            <a:pPr lvl="1"/>
            <a:r>
              <a:rPr lang="en-US" sz="2400" dirty="0"/>
              <a:t>It stores the images as a </a:t>
            </a:r>
            <a:r>
              <a:rPr lang="en-US" sz="2400" dirty="0" err="1"/>
              <a:t>numpy.array</a:t>
            </a:r>
            <a:r>
              <a:rPr lang="en-US" sz="2400" dirty="0"/>
              <a:t> in BGR format.</a:t>
            </a:r>
          </a:p>
          <a:p>
            <a:pPr lvl="1"/>
            <a:r>
              <a:rPr lang="en-US" sz="2400" dirty="0"/>
              <a:t>These images are stored as “images” in the program.</a:t>
            </a:r>
          </a:p>
          <a:p>
            <a:r>
              <a:rPr lang="en-US" sz="2800" dirty="0"/>
              <a:t>The 43 classes representing the traffic signs are stored as ”</a:t>
            </a:r>
            <a:r>
              <a:rPr lang="en-US" sz="2800" dirty="0" err="1"/>
              <a:t>classNo</a:t>
            </a:r>
            <a:r>
              <a:rPr lang="en-US" sz="2800" dirty="0"/>
              <a:t>” and are integers.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9624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42C7-BD4F-DEF6-A65E-A0EA1763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69358"/>
            <a:ext cx="10131425" cy="1456267"/>
          </a:xfrm>
        </p:spPr>
        <p:txBody>
          <a:bodyPr/>
          <a:lstStyle/>
          <a:p>
            <a:pPr algn="ctr"/>
            <a:r>
              <a:rPr lang="en-US" b="1" u="sng" dirty="0"/>
              <a:t>Splitting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CC51B-B279-1DC4-3042-2A2C37D8A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484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The data is split as follows: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Train set : 80% of the data</a:t>
            </a:r>
          </a:p>
          <a:p>
            <a:pPr lvl="2">
              <a:lnSpc>
                <a:spcPct val="200000"/>
              </a:lnSpc>
            </a:pPr>
            <a:r>
              <a:rPr lang="en-US" sz="2400" dirty="0"/>
              <a:t>Train set is further divided into training and validation as 80% and 20% respectively.</a:t>
            </a:r>
          </a:p>
          <a:p>
            <a:pPr lvl="1">
              <a:lnSpc>
                <a:spcPct val="200000"/>
              </a:lnSpc>
            </a:pPr>
            <a:r>
              <a:rPr lang="en-US" sz="2400" dirty="0"/>
              <a:t>Test set : 20% of the data.</a:t>
            </a:r>
          </a:p>
        </p:txBody>
      </p:sp>
    </p:spTree>
    <p:extLst>
      <p:ext uri="{BB962C8B-B14F-4D97-AF65-F5344CB8AC3E}">
        <p14:creationId xmlns:p14="http://schemas.microsoft.com/office/powerpoint/2010/main" val="120708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D4F-5439-03BD-27C7-B58CE57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Architecture of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8EC68-5B7A-6CEA-944F-6F26ACED4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706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Using CNN (4 layers)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Using pooling layer which uses max as the activation function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Using SoftMax as the activation function for the output layer.</a:t>
            </a:r>
          </a:p>
          <a:p>
            <a:endParaRPr lang="en-US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847ACBFE-CB9B-5FDC-5947-674B3048A9FE}"/>
              </a:ext>
            </a:extLst>
          </p:cNvPr>
          <p:cNvSpPr/>
          <p:nvPr/>
        </p:nvSpPr>
        <p:spPr>
          <a:xfrm>
            <a:off x="5936202" y="2450345"/>
            <a:ext cx="159798" cy="479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BB371DCA-31FD-1597-168C-F06E28E18261}"/>
              </a:ext>
            </a:extLst>
          </p:cNvPr>
          <p:cNvSpPr/>
          <p:nvPr/>
        </p:nvSpPr>
        <p:spPr>
          <a:xfrm>
            <a:off x="5936202" y="3281892"/>
            <a:ext cx="159798" cy="4793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nvolutional Neural Networks. An attempt at explaining all the… | by  Parikshit Kumar | Analytics Vidhya | Medium">
            <a:extLst>
              <a:ext uri="{FF2B5EF4-FFF2-40B4-BE49-F238E27FC236}">
                <a16:creationId xmlns:a16="http://schemas.microsoft.com/office/drawing/2014/main" id="{B481A647-532F-F4D9-0D3F-16B8C3E21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048" y="4696287"/>
            <a:ext cx="6465903" cy="1939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046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568E5-B909-5975-D6D8-16A61E62B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907F1-29B6-0C78-6CDE-D2A828E57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501612"/>
            <a:ext cx="10131425" cy="3649133"/>
          </a:xfrm>
        </p:spPr>
        <p:txBody>
          <a:bodyPr>
            <a:noAutofit/>
          </a:bodyPr>
          <a:lstStyle/>
          <a:p>
            <a:r>
              <a:rPr lang="en-US" sz="1600" dirty="0"/>
              <a:t>Training with frozen pretrained layers.</a:t>
            </a:r>
          </a:p>
          <a:p>
            <a:pPr lvl="1"/>
            <a:r>
              <a:rPr lang="en-US" dirty="0"/>
              <a:t>7 iterations</a:t>
            </a:r>
          </a:p>
          <a:p>
            <a:pPr lvl="1"/>
            <a:r>
              <a:rPr lang="en-US" dirty="0"/>
              <a:t>Learning rate = 0.001</a:t>
            </a:r>
          </a:p>
          <a:p>
            <a:pPr lvl="1"/>
            <a:r>
              <a:rPr lang="en-US" dirty="0"/>
              <a:t>Batch size = 400</a:t>
            </a:r>
          </a:p>
          <a:p>
            <a:pPr lvl="1"/>
            <a:r>
              <a:rPr lang="en-US" dirty="0"/>
              <a:t>Steps per iteration 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X_train</a:t>
            </a:r>
            <a:r>
              <a:rPr lang="en-US" dirty="0"/>
              <a:t>)//50</a:t>
            </a:r>
          </a:p>
          <a:p>
            <a:pPr lvl="1"/>
            <a:r>
              <a:rPr lang="en-US" dirty="0"/>
              <a:t>Accuracy = 0.83</a:t>
            </a:r>
          </a:p>
        </p:txBody>
      </p:sp>
    </p:spTree>
    <p:extLst>
      <p:ext uri="{BB962C8B-B14F-4D97-AF65-F5344CB8AC3E}">
        <p14:creationId xmlns:p14="http://schemas.microsoft.com/office/powerpoint/2010/main" val="373571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D3FE-8FDE-FD56-81C4-9F7D5E4F6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65125"/>
            <a:ext cx="12064753" cy="1325563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/>
              <a:t>Learning curve for training with </a:t>
            </a:r>
            <a:br>
              <a:rPr lang="en-US" b="1" u="sng" dirty="0"/>
            </a:br>
            <a:r>
              <a:rPr lang="en-US" b="1" u="sng" dirty="0"/>
              <a:t>unfrozen pretrained layers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CB1D6A-06F3-A4BD-3460-7610A69FC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2137833"/>
            <a:ext cx="70866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74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60A4-8DB9-577E-E82C-8546EE57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/>
              <a:t>Testing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1B58-4680-7EF7-FB4A-A16F00A73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best model was trained and saved for future use.</a:t>
            </a:r>
          </a:p>
          <a:p>
            <a:r>
              <a:rPr lang="en-US" sz="2800" dirty="0"/>
              <a:t>After testing the model the following was achieved:</a:t>
            </a:r>
          </a:p>
          <a:p>
            <a:pPr lvl="1"/>
            <a:r>
              <a:rPr lang="en-US" sz="2800" dirty="0"/>
              <a:t>Accuracy = 0.95</a:t>
            </a:r>
          </a:p>
          <a:p>
            <a:pPr lvl="1"/>
            <a:r>
              <a:rPr lang="en-US" sz="2800" dirty="0"/>
              <a:t>Loss = 0.214</a:t>
            </a:r>
          </a:p>
        </p:txBody>
      </p:sp>
    </p:spTree>
    <p:extLst>
      <p:ext uri="{BB962C8B-B14F-4D97-AF65-F5344CB8AC3E}">
        <p14:creationId xmlns:p14="http://schemas.microsoft.com/office/powerpoint/2010/main" val="12974683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{01ED90AF-219A-AD45-8338-2BE735160676}tf10001058</Template>
  <TotalTime>364</TotalTime>
  <Words>420</Words>
  <Application>Microsoft Macintosh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Celestial</vt:lpstr>
      <vt:lpstr>Machine Learning 1 Final Term Project </vt:lpstr>
      <vt:lpstr>Scope of Project</vt:lpstr>
      <vt:lpstr>About the data</vt:lpstr>
      <vt:lpstr>Reading the data</vt:lpstr>
      <vt:lpstr>Splitting the data</vt:lpstr>
      <vt:lpstr>Architecture of the model</vt:lpstr>
      <vt:lpstr>Training the model</vt:lpstr>
      <vt:lpstr>Learning curve for training with  unfrozen pretrained layers</vt:lpstr>
      <vt:lpstr>Testing the model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 Final Term Project </dc:title>
  <dc:creator>Atharva Haldankar</dc:creator>
  <cp:lastModifiedBy>Atharva Haldankar</cp:lastModifiedBy>
  <cp:revision>3</cp:revision>
  <dcterms:created xsi:type="dcterms:W3CDTF">2022-04-25T21:31:20Z</dcterms:created>
  <dcterms:modified xsi:type="dcterms:W3CDTF">2022-04-26T03:35:35Z</dcterms:modified>
</cp:coreProperties>
</file>