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9112-F32A-7F92-69D7-22E9EDEB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C169-1030-122B-514C-6331C4A1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C502-A4F0-C327-3911-FBE08EAA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EACC-8339-8162-B174-E64A7F2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F615-C034-0E31-71B3-A1D32813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5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502D-23BF-B3C4-8D99-90C3F047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ADBDC-22EB-B2DA-5899-0E3FDB8A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BA08-B8C5-1372-E742-A09CB1C3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BE3B-1692-C5F8-69A8-51ABA3ED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9A5C-620A-53F4-80A5-BD11BF7D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47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FDB4-FA35-9CFD-3A1F-A03880680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F0C0-31F5-DA21-3550-A022E129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2D54-FE47-2D6F-2081-44BCD0B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1A2F-CDE6-7572-B4D1-EB357B2A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6402-222E-202C-6213-F54F973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7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296-78AC-F52B-768A-1309D5DE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841C-8B0A-508D-0B00-C9F9DE36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1F46-0CE8-A078-14F2-3F0BC843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3C15-62B5-3689-963E-866F6558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70FF-90C5-149B-61E0-F87D237E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3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CB17-8FF8-906E-BB65-C59C8C3F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5AA0-663A-DC20-FE1B-9F686426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E3C9-24C8-96BA-507C-952970DB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2591-5FC1-238E-A5FF-E609D2F2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444E-3BAA-353D-B5E3-19BC2D5D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2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211B-01B6-62D3-4B0F-B3D42E3F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D3E8-C308-2355-555C-74587FF4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7563-5552-5208-A298-5F300108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2928-B913-B5E9-8C05-BADB8986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9B12-BDCF-C971-A02E-713F5CA5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8910-562A-5A65-51FA-6306F53C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5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911C-24D2-602A-83E0-043E9E40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34F8-E5D9-37CF-DADD-82302EC3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95B8-E152-A19E-3ACB-A9DB7CBA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4642D-E6C7-F209-04E6-54700604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DDEB-7A78-5F8F-1767-25F63BC56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ED9A5-BAF6-FB8C-FB82-E421282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CA6B7-E1A0-3EFA-D33C-0021312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22-BE95-13C7-56E9-34123B67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46A-C974-D102-2196-2F8BD1BB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E9DD4-D8F6-B759-94A4-1E1121B6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81813-8D9B-1BC0-1A37-CDBEE0CB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00866-0453-C440-8F6B-2945C52A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3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9795C-61CB-8296-9234-2D70704B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087C1-E4A8-0BFA-341B-937B6AA1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B1B4-C159-7DDF-4168-089700D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A362-9CBF-2646-5F3C-0BE0D605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9685-7831-071E-9989-B98CF234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FBAC-1061-707B-1BB4-7841A7FD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3234-FAE4-28B0-1382-DE842901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7D33-A30B-F87E-601E-C0C4C3E2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CE63-6E6D-D06D-87E3-A49A43A9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12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300-B9C1-3E40-CCB1-1D127CDE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261-7906-C77A-1B51-A1111FD1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D2756-576C-F945-25D5-5414D1D4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0234-05ED-F685-4C2C-5DE22003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6D29-1F69-3FE1-D6F1-5A9E9A6F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B241-6B8C-8ED2-534A-EDA2B14E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5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F4397-F997-CE5C-F195-37A2415D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D5AE-5D80-E6BC-D1B2-B362F3BA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2247-83B9-AE21-F82F-51DAFFE25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C2D1-E915-49FE-985C-E57405083B54}" type="datetimeFigureOut">
              <a:rPr lang="en-AU" smtClean="0"/>
              <a:t>27/09/2025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24DA-F6E7-F58F-BC04-9F27479DF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D366-6D91-0EAA-FF45-7DB918D30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360FB-9C20-449E-9DB1-BB708056B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8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AE3-1D64-60C5-55DC-A5589E75F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717"/>
            <a:ext cx="9144000" cy="129228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Cloud-Based Crash Detection Using Arduino Nano 33 IoT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AD24-1250-243B-BFBA-5FF5E3117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580" y="1415886"/>
            <a:ext cx="9144000" cy="1655762"/>
          </a:xfrm>
        </p:spPr>
        <p:txBody>
          <a:bodyPr/>
          <a:lstStyle/>
          <a:p>
            <a:r>
              <a:rPr lang="en-AU" dirty="0"/>
              <a:t>SIT225 Final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E4A10-4C5B-E68D-8958-C19D63503673}"/>
              </a:ext>
            </a:extLst>
          </p:cNvPr>
          <p:cNvSpPr txBox="1"/>
          <p:nvPr/>
        </p:nvSpPr>
        <p:spPr>
          <a:xfrm>
            <a:off x="10174013" y="6326437"/>
            <a:ext cx="22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Atharva </a:t>
            </a:r>
            <a:r>
              <a:rPr lang="en-GB" sz="1200" dirty="0" err="1"/>
              <a:t>Shaileshbhai</a:t>
            </a:r>
            <a:r>
              <a:rPr lang="en-GB" sz="1200" dirty="0"/>
              <a:t> Patel</a:t>
            </a:r>
          </a:p>
          <a:p>
            <a:r>
              <a:rPr lang="en-GB" sz="1200" dirty="0"/>
              <a:t>224833528</a:t>
            </a:r>
            <a:endParaRPr lang="en-AU" sz="1200" dirty="0"/>
          </a:p>
        </p:txBody>
      </p:sp>
      <p:pic>
        <p:nvPicPr>
          <p:cNvPr id="1026" name="Picture 2" descr="Crash_Detection_monitoring">
            <a:extLst>
              <a:ext uri="{FF2B5EF4-FFF2-40B4-BE49-F238E27FC236}">
                <a16:creationId xmlns:a16="http://schemas.microsoft.com/office/drawing/2014/main" id="{8713D038-3FFD-0E00-8F19-77223489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00" y="1940799"/>
            <a:ext cx="7962576" cy="45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70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A4F1C-EBBB-BB63-A426-81C7BC98DF2E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6C7408-4316-D41E-3B7F-AC2248BF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Road accidents cause over 1.3 million deaths annually (WHO, 2023).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Existing crash detection systems are expensive and inaccessible to low-resource users.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Many rely on proprietary hardware, lack real-time cloud integration, or are difficult to validate.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Goal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 Build a low-cost, real-time crash detection system using Arduino Nano 33 IoT and cloud-based monitoring.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055" name="Picture 7" descr="Traffic Rules Infographic">
            <a:extLst>
              <a:ext uri="{FF2B5EF4-FFF2-40B4-BE49-F238E27FC236}">
                <a16:creationId xmlns:a16="http://schemas.microsoft.com/office/drawing/2014/main" id="{2104B420-CF46-B9AA-33FD-0F9FB3F1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627385"/>
            <a:ext cx="4014216" cy="28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 group of people working on a car that is upside down&#10;&#10;AI-generated content may be incorrect.">
            <a:extLst>
              <a:ext uri="{FF2B5EF4-FFF2-40B4-BE49-F238E27FC236}">
                <a16:creationId xmlns:a16="http://schemas.microsoft.com/office/drawing/2014/main" id="{D010C865-C3BA-16AC-1349-DBACF089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7720" y="4079193"/>
            <a:ext cx="3248167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4CB-6555-4E2E-9EFA-58F33633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7" y="-196850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58214-A4F2-EC29-A014-81EE2B13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44947"/>
            <a:ext cx="81788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b="1" dirty="0"/>
              <a:t>Existing Solutions Reviewed:</a:t>
            </a:r>
          </a:p>
          <a:p>
            <a:r>
              <a:rPr lang="en-AU" b="1" dirty="0" err="1"/>
              <a:t>AlGadi</a:t>
            </a:r>
            <a:r>
              <a:rPr lang="en-AU" b="1" dirty="0"/>
              <a:t> et al. (2024)</a:t>
            </a:r>
            <a:br>
              <a:rPr lang="en-AU" b="1" dirty="0"/>
            </a:br>
            <a:r>
              <a:rPr lang="en-AU" b="1" dirty="0"/>
              <a:t>Developed an Arduino + GSM-based accident detection system. </a:t>
            </a:r>
          </a:p>
          <a:p>
            <a:r>
              <a:rPr lang="en-AU" b="1" dirty="0"/>
              <a:t>Focused on secure architecture but lacked cloud </a:t>
            </a:r>
          </a:p>
          <a:p>
            <a:r>
              <a:rPr lang="en-AU" b="1" dirty="0"/>
              <a:t>dashboard and real-time analytics.</a:t>
            </a:r>
            <a:br>
              <a:rPr lang="en-AU" b="1" dirty="0"/>
            </a:br>
            <a:r>
              <a:rPr lang="en-AU" b="1" i="1" dirty="0"/>
              <a:t>Source: SpringerLink</a:t>
            </a:r>
            <a:endParaRPr lang="en-AU" b="1" dirty="0"/>
          </a:p>
          <a:p>
            <a:r>
              <a:rPr lang="en-AU" b="1" dirty="0"/>
              <a:t>Kumar et al. (2016)</a:t>
            </a:r>
            <a:br>
              <a:rPr lang="en-AU" b="1" dirty="0"/>
            </a:br>
            <a:r>
              <a:rPr lang="en-AU" b="1" dirty="0"/>
              <a:t>Used smartphone accelerometer with threshold logic. </a:t>
            </a:r>
          </a:p>
          <a:p>
            <a:r>
              <a:rPr lang="en-AU" b="1" dirty="0"/>
              <a:t>Simple and cost-effective, but no structured logging or </a:t>
            </a:r>
          </a:p>
          <a:p>
            <a:r>
              <a:rPr lang="en-AU" b="1" dirty="0"/>
              <a:t>cloud integration.</a:t>
            </a:r>
            <a:br>
              <a:rPr lang="en-AU" b="1" dirty="0"/>
            </a:br>
            <a:r>
              <a:rPr lang="en-AU" b="1" i="1" dirty="0"/>
              <a:t>Source: IEEE Sensors Journal</a:t>
            </a:r>
            <a:endParaRPr lang="en-AU" b="1" dirty="0"/>
          </a:p>
          <a:p>
            <a:r>
              <a:rPr lang="en-AU" b="1" dirty="0"/>
              <a:t>Zhou et al. (2021)</a:t>
            </a:r>
            <a:br>
              <a:rPr lang="en-AU" b="1" dirty="0"/>
            </a:br>
            <a:r>
              <a:rPr lang="en-AU" b="1" dirty="0"/>
              <a:t>Explored cloud-integrated IoT sensing for motion detection. </a:t>
            </a:r>
          </a:p>
          <a:p>
            <a:r>
              <a:rPr lang="en-AU" b="1" dirty="0"/>
              <a:t>Scalable design, but not tailored to crash-specific </a:t>
            </a:r>
          </a:p>
          <a:p>
            <a:r>
              <a:rPr lang="en-AU" b="1" dirty="0"/>
              <a:t>scenarios.</a:t>
            </a:r>
            <a:br>
              <a:rPr lang="en-AU" b="1" dirty="0"/>
            </a:br>
            <a:r>
              <a:rPr lang="en-AU" b="1" i="1" dirty="0"/>
              <a:t>Source: MDPI Sensors</a:t>
            </a:r>
            <a:endParaRPr lang="en-AU" b="1" dirty="0"/>
          </a:p>
          <a:p>
            <a:r>
              <a:rPr lang="en-AU" b="1" dirty="0"/>
              <a:t>Omar et al. (2024)</a:t>
            </a:r>
            <a:br>
              <a:rPr lang="en-AU" b="1" dirty="0"/>
            </a:br>
            <a:r>
              <a:rPr lang="en-AU" b="1" dirty="0"/>
              <a:t>Built a GPS-based Arduino system for accident tracking. </a:t>
            </a:r>
          </a:p>
          <a:p>
            <a:r>
              <a:rPr lang="en-AU" b="1" dirty="0"/>
              <a:t>Sent alerts via GSM but lacked dashboard </a:t>
            </a:r>
          </a:p>
          <a:p>
            <a:r>
              <a:rPr lang="en-AU" b="1" dirty="0"/>
              <a:t>visualization and validation tools.</a:t>
            </a:r>
            <a:br>
              <a:rPr lang="en-AU" b="1" dirty="0"/>
            </a:br>
            <a:r>
              <a:rPr lang="en-AU" b="1" i="1" dirty="0"/>
              <a:t>Source: SSRG Journal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6CF9B-4955-0188-1FE8-158DE10519CB}"/>
              </a:ext>
            </a:extLst>
          </p:cNvPr>
          <p:cNvSpPr txBox="1"/>
          <p:nvPr/>
        </p:nvSpPr>
        <p:spPr>
          <a:xfrm>
            <a:off x="7239000" y="2670438"/>
            <a:ext cx="462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Identified Gaps: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 real-time cloud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 structured CSV logging for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Limited use of onboard IMUs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 iterative refinement or analytics</a:t>
            </a:r>
          </a:p>
        </p:txBody>
      </p:sp>
    </p:spTree>
    <p:extLst>
      <p:ext uri="{BB962C8B-B14F-4D97-AF65-F5344CB8AC3E}">
        <p14:creationId xmlns:p14="http://schemas.microsoft.com/office/powerpoint/2010/main" val="3287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C9E-5DE2-ED3F-F25D-10972F51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98" y="178675"/>
            <a:ext cx="3932237" cy="601717"/>
          </a:xfrm>
        </p:spPr>
        <p:txBody>
          <a:bodyPr/>
          <a:lstStyle/>
          <a:p>
            <a:pPr algn="ctr"/>
            <a:r>
              <a:rPr lang="en-AU" dirty="0"/>
              <a:t>System Architecture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BD3729-02AA-EF45-7E84-7FCA67D0DF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837945"/>
            <a:ext cx="12604694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This system is built around the </a:t>
            </a:r>
            <a:r>
              <a:rPr lang="en-GB" b="1" dirty="0"/>
              <a:t>Arduino Nano 33 IoT</a:t>
            </a:r>
            <a:r>
              <a:rPr lang="en-GB" dirty="0"/>
              <a:t>, chosen for its onboard </a:t>
            </a:r>
            <a:r>
              <a:rPr lang="en-GB" b="1" dirty="0"/>
              <a:t>LSM6DS3 IMU</a:t>
            </a:r>
            <a:r>
              <a:rPr lang="en-GB" dirty="0"/>
              <a:t> and native cloud support.</a:t>
            </a:r>
          </a:p>
          <a:p>
            <a:r>
              <a:rPr lang="en-GB" b="1" dirty="0"/>
              <a:t>Sensor Input</a:t>
            </a:r>
            <a:r>
              <a:rPr lang="en-GB" dirty="0"/>
              <a:t>: The IMU captures X, Y, Z acceleration data at 2 Hz.</a:t>
            </a:r>
          </a:p>
          <a:p>
            <a:r>
              <a:rPr lang="en-GB" b="1" dirty="0"/>
              <a:t>Microcontroller Logic</a:t>
            </a:r>
            <a:r>
              <a:rPr lang="en-GB" dirty="0"/>
              <a:t>: A threshold-based algorithm classifies motion events into three categories: Normal, Sudden Movement, and Crash Detected.</a:t>
            </a:r>
          </a:p>
          <a:p>
            <a:r>
              <a:rPr lang="en-GB" b="1" dirty="0"/>
              <a:t>Cloud Sync</a:t>
            </a:r>
            <a:r>
              <a:rPr lang="en-GB" dirty="0"/>
              <a:t>: Data is transmitted to the Arduino IoT Cloud, where variables are visualized in real time.</a:t>
            </a:r>
          </a:p>
          <a:p>
            <a:r>
              <a:rPr lang="en-GB" b="1" dirty="0"/>
              <a:t>Local Logging</a:t>
            </a:r>
            <a:r>
              <a:rPr lang="en-GB" dirty="0"/>
              <a:t>: Serial output is captured by a Python script and saved to </a:t>
            </a:r>
            <a:r>
              <a:rPr lang="en-GB" sz="1400" dirty="0"/>
              <a:t>crashdata.csv</a:t>
            </a:r>
            <a:r>
              <a:rPr lang="en-GB" dirty="0"/>
              <a:t> for offline analysis.</a:t>
            </a:r>
          </a:p>
          <a:p>
            <a:r>
              <a:rPr lang="en-GB" b="1" dirty="0"/>
              <a:t>Modularity</a:t>
            </a:r>
            <a:r>
              <a:rPr lang="en-GB" dirty="0"/>
              <a:t>: The system is designed to easily integrate GPS, ML models, or alert mechanisms in future iterations.</a:t>
            </a:r>
          </a:p>
          <a:p>
            <a:r>
              <a:rPr lang="en-GB" dirty="0"/>
              <a:t>This architecture balances simplicity, scalability, and academic rigor — ideal for real-world deployment and classroom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Arduino Nano33 IoT">
            <a:extLst>
              <a:ext uri="{FF2B5EF4-FFF2-40B4-BE49-F238E27FC236}">
                <a16:creationId xmlns:a16="http://schemas.microsoft.com/office/drawing/2014/main" id="{E95CF3FB-688C-AE76-8B15-B0A213DC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62349"/>
            <a:ext cx="43942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5279-DF45-D82B-38C8-8B001984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0" y="114299"/>
            <a:ext cx="9144000" cy="842963"/>
          </a:xfrm>
        </p:spPr>
        <p:txBody>
          <a:bodyPr>
            <a:normAutofit fontScale="90000"/>
          </a:bodyPr>
          <a:lstStyle/>
          <a:p>
            <a:r>
              <a:rPr lang="en-AU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E18B-8692-850F-3BE8-FE2EB0D16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" y="1147762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AU" sz="8000" dirty="0"/>
              <a:t>The system uses a </a:t>
            </a:r>
            <a:r>
              <a:rPr lang="en-AU" sz="8000" b="1" dirty="0"/>
              <a:t>threshold-based decision model</a:t>
            </a:r>
            <a:r>
              <a:rPr lang="en-AU" sz="8000" dirty="0"/>
              <a:t> to classify motion events based on linear acceleration:</a:t>
            </a:r>
          </a:p>
          <a:p>
            <a:pPr algn="l"/>
            <a:r>
              <a:rPr lang="en-AU" sz="8000" b="1" dirty="0"/>
              <a:t>Data Capture</a:t>
            </a:r>
            <a:r>
              <a:rPr lang="en-AU" sz="8000" dirty="0"/>
              <a:t>:</a:t>
            </a:r>
          </a:p>
          <a:p>
            <a:pPr lvl="1" algn="l"/>
            <a:r>
              <a:rPr lang="en-AU" sz="7200" dirty="0"/>
              <a:t>IMU samples X, Y, Z acceleration at 2 Hz</a:t>
            </a:r>
          </a:p>
          <a:p>
            <a:pPr lvl="1" algn="l"/>
            <a:r>
              <a:rPr lang="en-AU" sz="7200" dirty="0"/>
              <a:t>Linear acceleration is computed using √(x² + y² + z²)</a:t>
            </a:r>
          </a:p>
          <a:p>
            <a:pPr algn="l"/>
            <a:r>
              <a:rPr lang="en-AU" sz="8000" b="1" dirty="0"/>
              <a:t>Classification Logic</a:t>
            </a:r>
            <a:r>
              <a:rPr lang="en-AU" sz="8000" dirty="0"/>
              <a:t>:</a:t>
            </a:r>
          </a:p>
          <a:p>
            <a:pPr lvl="1" algn="l"/>
            <a:r>
              <a:rPr lang="en-AU" sz="7200" dirty="0"/>
              <a:t>10–20 m/s² → Sudden Movement</a:t>
            </a:r>
          </a:p>
          <a:p>
            <a:pPr lvl="1" algn="l"/>
            <a:r>
              <a:rPr lang="en-AU" sz="7200" dirty="0"/>
              <a:t>20 m/s² → Crash Detected</a:t>
            </a:r>
          </a:p>
          <a:p>
            <a:pPr algn="l"/>
            <a:r>
              <a:rPr lang="en-AU" sz="8000" b="1" dirty="0"/>
              <a:t>Cloud Dashboard</a:t>
            </a:r>
            <a:r>
              <a:rPr lang="en-AU" sz="8000" dirty="0"/>
              <a:t>:</a:t>
            </a:r>
          </a:p>
          <a:p>
            <a:pPr lvl="1" algn="l"/>
            <a:r>
              <a:rPr lang="en-AU" sz="7200" dirty="0"/>
              <a:t>Live widgets display acceleration values and crash status</a:t>
            </a:r>
          </a:p>
          <a:p>
            <a:pPr lvl="1" algn="l"/>
            <a:r>
              <a:rPr lang="en-AU" sz="7200" dirty="0"/>
              <a:t>Visual feedback enables real-time monitoring</a:t>
            </a:r>
          </a:p>
          <a:p>
            <a:pPr lvl="1" algn="l"/>
            <a:endParaRPr lang="en-AU" sz="7200" dirty="0"/>
          </a:p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5AC9C7-F59E-C50E-C65B-92CAAD0D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4349681"/>
            <a:ext cx="122047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Logging: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 captures Serial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data saved to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crashdata.csv</a:t>
            </a:r>
            <a:r>
              <a:rPr kumimoji="0" lang="en-US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validation, pattern analysis, and future ML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ensures real-time responsiveness while maintaining a clear audit trail for academic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evaluation.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5A523-F1D6-E7E9-C3C3-2E49C490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&amp;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E3467-479B-9F64-48E9-DAEDF1EDEDF6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Real-Time Monitoring: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Arduino IoT Cloud dashboard displays live acceleration values (X, Y, Z).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Crash status updates instantly based on threshold logic.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Widgets Used: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Gauge meters for each axis.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Text box for crash status: “Normal”, “Sudden Movement”, “Crash Detected”.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CSV Logging: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Python script captures Serial output.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Structured data saved to crashdata.csv for offline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Analytics Insights: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Identified false positives during braking.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Adjusted threshold to 22 m/s² for better accuracy.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Z-axis weighting improved vertical impact detection.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91F4E3-892F-51D5-2A98-6463EDD52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CC5B-A1BB-85DA-EB49-8A287E1E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-161925"/>
            <a:ext cx="10515600" cy="1325563"/>
          </a:xfrm>
        </p:spPr>
        <p:txBody>
          <a:bodyPr/>
          <a:lstStyle/>
          <a:p>
            <a:r>
              <a:rPr lang="en-GB" dirty="0"/>
              <a:t>Budget and Ethical Considerations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C33C-1252-D8FE-E28D-F07E1BC0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4557"/>
            <a:ext cx="12184634" cy="5907259"/>
          </a:xfrm>
        </p:spPr>
        <p:txBody>
          <a:bodyPr>
            <a:normAutofit fontScale="25000" lnSpcReduction="20000"/>
          </a:bodyPr>
          <a:lstStyle/>
          <a:p>
            <a:r>
              <a:rPr lang="en-AU" sz="8000" b="1" dirty="0"/>
              <a:t>Hardware Costs:</a:t>
            </a:r>
          </a:p>
          <a:p>
            <a:r>
              <a:rPr lang="en-AU" sz="8000" b="1" dirty="0"/>
              <a:t>Arduino Nano 33 IoT – $45 AUD</a:t>
            </a:r>
          </a:p>
          <a:p>
            <a:r>
              <a:rPr lang="en-AU" sz="8000" b="1" dirty="0"/>
              <a:t>USB Cable – $5 AUD</a:t>
            </a:r>
          </a:p>
          <a:p>
            <a:r>
              <a:rPr lang="en-AU" sz="8000" b="1" dirty="0"/>
              <a:t>SD Card Module (optional) – $12 AUD</a:t>
            </a:r>
          </a:p>
          <a:p>
            <a:r>
              <a:rPr lang="en-AU" sz="8000" b="1" dirty="0"/>
              <a:t>Breadboard &amp; Jumper Wires – $8 AUD</a:t>
            </a:r>
          </a:p>
          <a:p>
            <a:r>
              <a:rPr lang="en-AU" sz="8000" b="1" dirty="0"/>
              <a:t>Power Bank (optional) – $15 AUD</a:t>
            </a:r>
          </a:p>
          <a:p>
            <a:r>
              <a:rPr lang="en-AU" sz="8000" b="1" dirty="0"/>
              <a:t>Total: ~$85 AUD</a:t>
            </a:r>
          </a:p>
          <a:p>
            <a:endParaRPr lang="en-AU" b="1" dirty="0"/>
          </a:p>
          <a:p>
            <a:pPr algn="r"/>
            <a:r>
              <a:rPr lang="en-AU" sz="6400" b="1" dirty="0"/>
              <a:t>Privacy &amp; Security:</a:t>
            </a:r>
          </a:p>
          <a:p>
            <a:pPr algn="r"/>
            <a:r>
              <a:rPr lang="en-AU" sz="6400" b="1" dirty="0"/>
              <a:t>No personal or location data collected.</a:t>
            </a:r>
          </a:p>
          <a:p>
            <a:pPr algn="r"/>
            <a:r>
              <a:rPr lang="en-AU" sz="6400" b="1" dirty="0"/>
              <a:t>Cloud data encrypted via Arduino IoT Cloud.</a:t>
            </a:r>
          </a:p>
          <a:p>
            <a:pPr algn="r"/>
            <a:r>
              <a:rPr lang="en-AU" sz="6400" b="1" dirty="0"/>
              <a:t>Local CSV stored securely.</a:t>
            </a:r>
          </a:p>
          <a:p>
            <a:pPr algn="r"/>
            <a:r>
              <a:rPr lang="en-AU" sz="6400" b="1" dirty="0"/>
              <a:t>Risk Mitigation:</a:t>
            </a:r>
          </a:p>
          <a:p>
            <a:pPr algn="r"/>
            <a:r>
              <a:rPr lang="en-AU" sz="6400" b="1" dirty="0"/>
              <a:t>No GPS tracking in current version.</a:t>
            </a:r>
          </a:p>
          <a:p>
            <a:pPr algn="r"/>
            <a:r>
              <a:rPr lang="en-AU" sz="6400" b="1" dirty="0"/>
              <a:t>Future ML training will use anonymized data.</a:t>
            </a:r>
          </a:p>
          <a:p>
            <a:pPr algn="r"/>
            <a:r>
              <a:rPr lang="en-AU" sz="6400" b="1" dirty="0"/>
              <a:t>User consent protocols planned for future alert systems.</a:t>
            </a:r>
          </a:p>
          <a:p>
            <a:pPr algn="r"/>
            <a:r>
              <a:rPr lang="en-AU" sz="6400" b="1" dirty="0"/>
              <a:t>Ethical Design Goals:</a:t>
            </a:r>
          </a:p>
          <a:p>
            <a:pPr algn="r"/>
            <a:r>
              <a:rPr lang="en-AU" sz="6400" b="1" dirty="0"/>
              <a:t>Transparency in data use.</a:t>
            </a:r>
          </a:p>
          <a:p>
            <a:pPr algn="r"/>
            <a:r>
              <a:rPr lang="en-AU" sz="6400" b="1" dirty="0"/>
              <a:t>Responsible handling of motion data.</a:t>
            </a:r>
          </a:p>
          <a:p>
            <a:pPr algn="r"/>
            <a:r>
              <a:rPr lang="en-AU" sz="6400" b="1" dirty="0"/>
              <a:t>Scalable without compromising privacy.</a:t>
            </a:r>
          </a:p>
          <a:p>
            <a:pPr algn="r"/>
            <a:endParaRPr lang="en-AU" dirty="0"/>
          </a:p>
        </p:txBody>
      </p:sp>
      <p:pic>
        <p:nvPicPr>
          <p:cNvPr id="6148" name="Picture 4" descr="Arduino DIY kit for creating robots and other home-made products. Arduino Mega, Arduino Uno, Arduino Mini. stock images">
            <a:extLst>
              <a:ext uri="{FF2B5EF4-FFF2-40B4-BE49-F238E27FC236}">
                <a16:creationId xmlns:a16="http://schemas.microsoft.com/office/drawing/2014/main" id="{57CA3AD7-103D-AF72-1012-0B3083AB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0" y="3146688"/>
            <a:ext cx="2928110" cy="19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dget word design vector">
            <a:extLst>
              <a:ext uri="{FF2B5EF4-FFF2-40B4-BE49-F238E27FC236}">
                <a16:creationId xmlns:a16="http://schemas.microsoft.com/office/drawing/2014/main" id="{0BBD77D0-211A-09A7-2C97-681A4628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86677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Build 80s Style Home Computers From Scratch From Arduino Components">
            <a:extLst>
              <a:ext uri="{FF2B5EF4-FFF2-40B4-BE49-F238E27FC236}">
                <a16:creationId xmlns:a16="http://schemas.microsoft.com/office/drawing/2014/main" id="{E5F669D0-ED5B-7A45-5427-742657BF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3851893"/>
            <a:ext cx="3187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C26FC-4BAF-2711-A46C-CA4479DA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6F1FE-3064-F2D8-54E8-AF9C9E44D325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Project Summary: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Built a real-time, cloud-integrated crash detection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Validated using simulated motion patterns.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Dashboard and CSV logging support academic and technical evaluation.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Impact: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Affordable, scalable, and academically rigorous.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Ideal for low-resource environments and student-led innovation.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Next Steps: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Add GPS for location-based alerts.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Integrate emergency notification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Train ML models using labeled CSV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Develop mobile app interface for real-time alerts.</a:t>
            </a:r>
          </a:p>
        </p:txBody>
      </p:sp>
      <p:pic>
        <p:nvPicPr>
          <p:cNvPr id="6" name="Picture 5" descr="A hand holding a cell phone&#10;&#10;AI-generated content may be incorrect.">
            <a:extLst>
              <a:ext uri="{FF2B5EF4-FFF2-40B4-BE49-F238E27FC236}">
                <a16:creationId xmlns:a16="http://schemas.microsoft.com/office/drawing/2014/main" id="{D183932A-BB4E-4284-5FAD-AC65312F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806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 Theme</vt:lpstr>
      <vt:lpstr>Cloud-Based Crash Detection Using Arduino Nano 33 IoT</vt:lpstr>
      <vt:lpstr>PowerPoint Presentation</vt:lpstr>
      <vt:lpstr>Literature Review</vt:lpstr>
      <vt:lpstr>System Architecture</vt:lpstr>
      <vt:lpstr>Methodology</vt:lpstr>
      <vt:lpstr>Dashboard &amp; Analytics</vt:lpstr>
      <vt:lpstr>Budget and 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Patel</dc:creator>
  <cp:lastModifiedBy>Atharva Patel</cp:lastModifiedBy>
  <cp:revision>9</cp:revision>
  <dcterms:created xsi:type="dcterms:W3CDTF">2025-09-26T22:19:07Z</dcterms:created>
  <dcterms:modified xsi:type="dcterms:W3CDTF">2025-09-26T22:58:25Z</dcterms:modified>
</cp:coreProperties>
</file>