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60" r:id="rId4"/>
    <p:sldId id="257" r:id="rId5"/>
    <p:sldId id="266" r:id="rId6"/>
    <p:sldId id="268" r:id="rId7"/>
    <p:sldId id="259" r:id="rId8"/>
    <p:sldId id="267" r:id="rId9"/>
    <p:sldId id="269"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EF7A-610B-FEF8-FBF5-F4A6D2E20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366774-0F79-0BDF-8268-929BA3125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DC2AFE-D74A-1E61-507A-438587C08E6F}"/>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9055D76A-C292-434A-D9A7-2E70C8BFC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D60FC-1FCF-B861-2910-F0D1E571968D}"/>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328047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3505-5F2E-7500-85B4-8675C466C1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BA3F5B-2B31-1E45-795A-8D1BEB95D8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D4C72-F67C-E4A9-2E77-EF89D93405EF}"/>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12CE4C1C-C20C-9821-8F5B-D3224BDC8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9BBE4-5ADE-A65D-A9BC-22498E174D9F}"/>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113815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8C37D-3D35-7734-24E3-FEEDD77A3A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D4CDC-3F11-BB71-3AB4-B2D0996A80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F4E0D-4616-01FE-BF22-6692253FEBA3}"/>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033093C5-6287-0BC4-7D5E-5A5A6B1D1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04F5F-6E32-0A90-3EA9-3CFDAFFAC456}"/>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45289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96A5-C674-33FE-5D75-10DDB544A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DF06F-22E8-783C-1EB2-C86CEB9AA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1AD11-57DC-CC01-EFF1-FADC807D4C70}"/>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84F1DA90-F619-A022-E673-B7B1EB64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4D05C-7ACF-A241-81AF-A5B29E3CFBBB}"/>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256161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C6A9-DDE4-9948-A9E9-6E4EBC38C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D6409-75FA-EEFC-706E-02AF8984D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5E8C3-5BBC-3FB6-FEF1-92541A1BF32D}"/>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7C029891-E885-83C4-CB87-459119B22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BED26-20E5-FBBE-16B8-2F677E4C66E0}"/>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424903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1637-B6F4-0F57-7972-29B72B42D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52653C-8A14-C45F-0605-7BCFDFDAC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7B154F-1227-7E51-B83D-6124A69514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943F02-9703-F27E-25BD-E23E5231EAA2}"/>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6" name="Footer Placeholder 5">
            <a:extLst>
              <a:ext uri="{FF2B5EF4-FFF2-40B4-BE49-F238E27FC236}">
                <a16:creationId xmlns:a16="http://schemas.microsoft.com/office/drawing/2014/main" id="{E348D71E-3001-0BFD-A2EB-13F3F990D5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2DD14-87AD-D837-4C82-06F2C686647B}"/>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236600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0C68-C059-95F9-B92F-0178F2C1A4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7AD7C-5C41-A19F-516E-46DCBD211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AA657-EE9F-DA6E-7985-EC91D5418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3A78F4-157E-E704-DE19-CCC107EB9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85F25-0C3F-4FC0-5880-3F73CE22CB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34965C-2607-0806-1946-8422BC211067}"/>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8" name="Footer Placeholder 7">
            <a:extLst>
              <a:ext uri="{FF2B5EF4-FFF2-40B4-BE49-F238E27FC236}">
                <a16:creationId xmlns:a16="http://schemas.microsoft.com/office/drawing/2014/main" id="{21F51035-6A1D-AB2D-5CF3-56876ABDBF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F44E6C-6981-22E7-6AB2-5FCCE28ADA1C}"/>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383620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4B2C6-13C9-F57D-B629-62934E41BB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EF8A53-75FC-F28B-386B-45B3115207B4}"/>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4" name="Footer Placeholder 3">
            <a:extLst>
              <a:ext uri="{FF2B5EF4-FFF2-40B4-BE49-F238E27FC236}">
                <a16:creationId xmlns:a16="http://schemas.microsoft.com/office/drawing/2014/main" id="{29D23E4D-5E2D-071B-2344-009C403028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8766A6-5A8B-DB07-0EA1-7CBF121CC2B5}"/>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252773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F70F59-20A4-2C30-24A2-A1F237AAF076}"/>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3" name="Footer Placeholder 2">
            <a:extLst>
              <a:ext uri="{FF2B5EF4-FFF2-40B4-BE49-F238E27FC236}">
                <a16:creationId xmlns:a16="http://schemas.microsoft.com/office/drawing/2014/main" id="{4E77380D-DFEF-66D7-4FA4-8A52AA831C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966EE1-A339-A6D3-13F7-AA6531A41BEA}"/>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39998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E6F9-3FD6-742B-04F3-9FB7E6F5F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F76B1-E715-7ED6-04A4-9C7579A8C8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48E0E1-28C9-6423-2AAA-948A8C268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ECE62-6ABD-F130-6F91-971C6ADC53D0}"/>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6" name="Footer Placeholder 5">
            <a:extLst>
              <a:ext uri="{FF2B5EF4-FFF2-40B4-BE49-F238E27FC236}">
                <a16:creationId xmlns:a16="http://schemas.microsoft.com/office/drawing/2014/main" id="{F7F76B62-3CDC-53A7-985B-770B580174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A4CDA0-263A-89A7-4D5F-7C4D8A9132FB}"/>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991966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F8FF-70B2-9ABF-E468-F8FD8337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C8496D-EFA3-8E06-2872-A16D43DDC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B53278-636B-76A3-B2D3-2D5D74476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85F33-88DE-0365-C2A2-3F8FE46ADF4F}"/>
              </a:ext>
            </a:extLst>
          </p:cNvPr>
          <p:cNvSpPr>
            <a:spLocks noGrp="1"/>
          </p:cNvSpPr>
          <p:nvPr>
            <p:ph type="dt" sz="half" idx="10"/>
          </p:nvPr>
        </p:nvSpPr>
        <p:spPr/>
        <p:txBody>
          <a:bodyPr/>
          <a:lstStyle/>
          <a:p>
            <a:fld id="{1CBC8C54-1DBE-40F4-8198-8318DD2015AA}" type="datetimeFigureOut">
              <a:rPr lang="en-IN" smtClean="0"/>
              <a:t>04-05-2023</a:t>
            </a:fld>
            <a:endParaRPr lang="en-IN"/>
          </a:p>
        </p:txBody>
      </p:sp>
      <p:sp>
        <p:nvSpPr>
          <p:cNvPr id="6" name="Footer Placeholder 5">
            <a:extLst>
              <a:ext uri="{FF2B5EF4-FFF2-40B4-BE49-F238E27FC236}">
                <a16:creationId xmlns:a16="http://schemas.microsoft.com/office/drawing/2014/main" id="{7AA244E6-D00D-27CE-0AE6-2A379F666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77DE9-FC57-1DAC-AFB1-60F7B79DDCE0}"/>
              </a:ext>
            </a:extLst>
          </p:cNvPr>
          <p:cNvSpPr>
            <a:spLocks noGrp="1"/>
          </p:cNvSpPr>
          <p:nvPr>
            <p:ph type="sldNum" sz="quarter" idx="12"/>
          </p:nvPr>
        </p:nvSpPr>
        <p:spPr/>
        <p:txBody>
          <a:bodyPr/>
          <a:lstStyle/>
          <a:p>
            <a:fld id="{87B58C16-0BC2-4D00-B765-282F1DA2DDEE}" type="slidenum">
              <a:rPr lang="en-IN" smtClean="0"/>
              <a:t>‹#›</a:t>
            </a:fld>
            <a:endParaRPr lang="en-IN"/>
          </a:p>
        </p:txBody>
      </p:sp>
    </p:spTree>
    <p:extLst>
      <p:ext uri="{BB962C8B-B14F-4D97-AF65-F5344CB8AC3E}">
        <p14:creationId xmlns:p14="http://schemas.microsoft.com/office/powerpoint/2010/main" val="664808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23DBC-0B2C-F2D3-3DC1-60B3DEB0A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52CA2F-DE63-CC25-E7CF-5DB810A16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F7186B-004D-9A74-9E9C-59BABEEFE4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C54-1DBE-40F4-8198-8318DD2015AA}" type="datetimeFigureOut">
              <a:rPr lang="en-IN" smtClean="0"/>
              <a:t>04-05-2023</a:t>
            </a:fld>
            <a:endParaRPr lang="en-IN"/>
          </a:p>
        </p:txBody>
      </p:sp>
      <p:sp>
        <p:nvSpPr>
          <p:cNvPr id="5" name="Footer Placeholder 4">
            <a:extLst>
              <a:ext uri="{FF2B5EF4-FFF2-40B4-BE49-F238E27FC236}">
                <a16:creationId xmlns:a16="http://schemas.microsoft.com/office/drawing/2014/main" id="{AC17B22C-A2E5-FC0B-77D8-3AD5A7A54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7EBFBB-4BC6-C7D7-65B0-43C961C23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58C16-0BC2-4D00-B765-282F1DA2DDEE}" type="slidenum">
              <a:rPr lang="en-IN" smtClean="0"/>
              <a:t>‹#›</a:t>
            </a:fld>
            <a:endParaRPr lang="en-IN"/>
          </a:p>
        </p:txBody>
      </p:sp>
    </p:spTree>
    <p:extLst>
      <p:ext uri="{BB962C8B-B14F-4D97-AF65-F5344CB8AC3E}">
        <p14:creationId xmlns:p14="http://schemas.microsoft.com/office/powerpoint/2010/main" val="2994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199" y="365125"/>
            <a:ext cx="10786237" cy="1325563"/>
          </a:xfrm>
        </p:spPr>
        <p:txBody>
          <a:bodyPr>
            <a:normAutofit fontScale="90000"/>
          </a:bodyPr>
          <a:lstStyle/>
          <a:p>
            <a:pPr algn="ctr"/>
            <a:r>
              <a:rPr lang="en-US" sz="4000" dirty="0">
                <a:solidFill>
                  <a:srgbClr val="C00000"/>
                </a:solidFill>
                <a:latin typeface="Marcellus" panose="020E0602050203020307" pitchFamily="34" charset="0"/>
              </a:rPr>
              <a:t>Emotion recognition using facial expression analysis</a:t>
            </a:r>
            <a:br>
              <a:rPr lang="en-US" sz="4000" dirty="0">
                <a:solidFill>
                  <a:srgbClr val="C00000"/>
                </a:solidFill>
                <a:latin typeface="Marcellus" panose="020E0602050203020307" pitchFamily="34" charset="0"/>
              </a:rPr>
            </a:br>
            <a:r>
              <a:rPr lang="en-US" sz="4000" dirty="0">
                <a:solidFill>
                  <a:srgbClr val="C00000"/>
                </a:solidFill>
                <a:latin typeface="Marcellus" panose="020E0602050203020307" pitchFamily="34" charset="0"/>
              </a:rPr>
              <a:t>DSIP IA2</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838200" y="1825625"/>
            <a:ext cx="10515600" cy="4005196"/>
          </a:xfrm>
        </p:spPr>
        <p:txBody>
          <a:bodyPr>
            <a:normAutofit/>
          </a:bodyPr>
          <a:lstStyle/>
          <a:p>
            <a:pPr lvl="0">
              <a:lnSpc>
                <a:spcPct val="107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Roll Nos: 16010120166, 16010120167, 16010120168</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Name: Om Doshi, Sahil Dangwal, Atharva Dalvi</a:t>
            </a:r>
          </a:p>
          <a:p>
            <a:pPr lvl="0">
              <a:lnSpc>
                <a:spcPct val="107000"/>
              </a:lnSpc>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Division: C</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Tree>
    <p:extLst>
      <p:ext uri="{BB962C8B-B14F-4D97-AF65-F5344CB8AC3E}">
        <p14:creationId xmlns:p14="http://schemas.microsoft.com/office/powerpoint/2010/main" val="241565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418169"/>
            <a:ext cx="7231533" cy="1325563"/>
          </a:xfrm>
        </p:spPr>
        <p:txBody>
          <a:bodyPr>
            <a:normAutofit/>
          </a:bodyPr>
          <a:lstStyle/>
          <a:p>
            <a:r>
              <a:rPr lang="en-US" sz="3200" dirty="0">
                <a:solidFill>
                  <a:srgbClr val="C00000"/>
                </a:solidFill>
                <a:latin typeface="Marcellus" panose="020E0602050203020307" pitchFamily="34" charset="0"/>
              </a:rPr>
              <a:t>Conclusion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5847" y="-821760"/>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hq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52745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dirty="0"/>
              <a:t>E</a:t>
            </a:r>
            <a:r>
              <a:rPr lang="en-US" sz="2400" b="0" i="0" u="none" strike="noStrike" baseline="0" dirty="0"/>
              <a:t>motion recognition using facial expression analysis is an important field of study with a wide range of applications in fields such as psychology, marketing, and human-computer interaction. While the methodology used in the provided code for emotion recognition is a simple and straightforward approach that can provide a basic understanding of the concept, it has several limitations and potential problems that can affect its accuracy and applicability.</a:t>
            </a:r>
          </a:p>
          <a:p>
            <a:pPr algn="l"/>
            <a:endParaRPr lang="en-US" sz="2400" dirty="0"/>
          </a:p>
          <a:p>
            <a:pPr algn="l"/>
            <a:r>
              <a:rPr lang="en-US" sz="2400" b="0" i="0" u="none" strike="noStrike" baseline="0" dirty="0"/>
              <a:t>More advanced techniques, such as deep learning algorithms, can provide more accurate and robust results by automatically extracting complex features from large datasets. Additionally, future research could focus on developing more advanced methodologies that can recognize a wider range of emotions and handle variations in facial features, noise, and image quality. </a:t>
            </a:r>
          </a:p>
        </p:txBody>
      </p:sp>
    </p:spTree>
    <p:extLst>
      <p:ext uri="{BB962C8B-B14F-4D97-AF65-F5344CB8AC3E}">
        <p14:creationId xmlns:p14="http://schemas.microsoft.com/office/powerpoint/2010/main" val="206056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0" y="364397"/>
            <a:ext cx="10515600" cy="1325563"/>
          </a:xfrm>
        </p:spPr>
        <p:txBody>
          <a:bodyPr/>
          <a:lstStyle/>
          <a:p>
            <a:pPr algn="ctr"/>
            <a:r>
              <a:rPr lang="en-US" sz="3600" dirty="0">
                <a:solidFill>
                  <a:srgbClr val="C00000"/>
                </a:solidFill>
                <a:latin typeface="Marcellus" panose="020E0602050203020307" pitchFamily="34" charset="0"/>
              </a:rPr>
              <a:t>Contents</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93558" y="1175831"/>
            <a:ext cx="9641305" cy="4487031"/>
          </a:xfrm>
        </p:spPr>
        <p:txBody>
          <a:bodyPr>
            <a:normAutofit/>
          </a:bodyPr>
          <a:lstStyle/>
          <a:p>
            <a:r>
              <a:rPr lang="en-US" dirty="0"/>
              <a:t>Introduction</a:t>
            </a:r>
          </a:p>
          <a:p>
            <a:pPr algn="l"/>
            <a:r>
              <a:rPr lang="en-US" i="0" u="none" strike="noStrike" baseline="0" dirty="0"/>
              <a:t>Methodology	</a:t>
            </a:r>
          </a:p>
          <a:p>
            <a:pPr algn="l"/>
            <a:r>
              <a:rPr lang="en-US" i="0" u="none" strike="noStrike" baseline="0" dirty="0"/>
              <a:t>Applications</a:t>
            </a:r>
            <a:endParaRPr lang="en-US" dirty="0"/>
          </a:p>
          <a:p>
            <a:pPr algn="l"/>
            <a:r>
              <a:rPr lang="en-IN" i="0" u="none" strike="noStrike" baseline="0" dirty="0"/>
              <a:t>Limitations</a:t>
            </a:r>
          </a:p>
          <a:p>
            <a:pPr algn="l"/>
            <a:r>
              <a:rPr lang="en-IN" dirty="0">
                <a:solidFill>
                  <a:schemeClr val="tx1">
                    <a:lumMod val="85000"/>
                    <a:lumOff val="15000"/>
                  </a:schemeClr>
                </a:solidFill>
              </a:rPr>
              <a:t>Demonstration</a:t>
            </a:r>
          </a:p>
          <a:p>
            <a:pPr algn="l"/>
            <a:r>
              <a:rPr lang="en-IN" dirty="0">
                <a:solidFill>
                  <a:schemeClr val="tx1">
                    <a:lumMod val="85000"/>
                    <a:lumOff val="15000"/>
                  </a:schemeClr>
                </a:solidFill>
              </a:rPr>
              <a:t>Conclusion</a:t>
            </a:r>
            <a:endParaRPr lang="en-US" dirty="0">
              <a:solidFill>
                <a:schemeClr val="tx1">
                  <a:lumMod val="85000"/>
                  <a:lumOff val="15000"/>
                </a:schemeClr>
              </a:solidFill>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10515600" y="0"/>
            <a:ext cx="525379"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41888" y="466689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901584" y="5887634"/>
            <a:ext cx="868683" cy="647487"/>
          </a:xfrm>
          <a:prstGeom prst="rect">
            <a:avLst/>
          </a:prstGeom>
        </p:spPr>
      </p:pic>
    </p:spTree>
    <p:extLst>
      <p:ext uri="{BB962C8B-B14F-4D97-AF65-F5344CB8AC3E}">
        <p14:creationId xmlns:p14="http://schemas.microsoft.com/office/powerpoint/2010/main" val="174946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650332" y="276193"/>
            <a:ext cx="8217568" cy="1325563"/>
          </a:xfrm>
        </p:spPr>
        <p:txBody>
          <a:bodyPr/>
          <a:lstStyle/>
          <a:p>
            <a:pPr algn="ctr"/>
            <a:r>
              <a:rPr lang="en-US" sz="3600" dirty="0">
                <a:solidFill>
                  <a:srgbClr val="C00000"/>
                </a:solidFill>
                <a:latin typeface="Marcellus" panose="020E0602050203020307" pitchFamily="34" charset="0"/>
              </a:rPr>
              <a:t>Introduction</a:t>
            </a:r>
            <a:br>
              <a:rPr lang="en-US" dirty="0">
                <a:solidFill>
                  <a:srgbClr val="C00000"/>
                </a:solidFill>
                <a:latin typeface="Marcellus" panose="020E0602050203020307" pitchFamily="34" charset="0"/>
              </a:rPr>
            </a:br>
            <a:endParaRPr lang="en-US" dirty="0"/>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601579" y="859397"/>
            <a:ext cx="10315074" cy="4487031"/>
          </a:xfrm>
        </p:spPr>
        <p:txBody>
          <a:bodyPr>
            <a:normAutofit fontScale="92500"/>
          </a:bodyPr>
          <a:lstStyle/>
          <a:p>
            <a:pPr marL="0" indent="0" algn="l">
              <a:buNone/>
            </a:pPr>
            <a:endParaRPr lang="en-US" sz="2600" b="0" i="0" u="none" strike="noStrike" baseline="0" dirty="0"/>
          </a:p>
          <a:p>
            <a:pPr algn="l"/>
            <a:r>
              <a:rPr lang="en-US" sz="2600" b="0" i="0" u="none" strike="noStrike" baseline="0" dirty="0"/>
              <a:t>In our daily lives, we use facial expressions to convey our emotions and intentions to others. The ability to recognize and interpret these expressions accurately is an essential aspect of human communication. However, in certain situations, such as in the case of individuals with autism or social anxiety, recognizing emotions accurately can be challenging.</a:t>
            </a:r>
          </a:p>
          <a:p>
            <a:pPr algn="l"/>
            <a:endParaRPr lang="en-US" sz="2600" b="0" i="0" u="none" strike="noStrike" baseline="0" dirty="0"/>
          </a:p>
          <a:p>
            <a:pPr algn="l"/>
            <a:r>
              <a:rPr lang="en-US" sz="2600" b="0" i="0" u="none" strike="noStrike" baseline="0" dirty="0"/>
              <a:t>This is where facial expression analysis comes in. With the help of computer algorithms, it is now possible to analyze facial expressions and recognize emotions accurately. This technology has numerous applications, such as in the fields of psychology, healthcare, marketing, and entertainment.</a:t>
            </a:r>
            <a:endParaRPr lang="en-IN" sz="2600"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8153400" y="5696667"/>
            <a:ext cx="525379" cy="1159114"/>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6215" y="4763223"/>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829029" y="6000216"/>
            <a:ext cx="868683" cy="647487"/>
          </a:xfrm>
          <a:prstGeom prst="rect">
            <a:avLst/>
          </a:prstGeom>
        </p:spPr>
      </p:pic>
      <p:pic>
        <p:nvPicPr>
          <p:cNvPr id="2" name="Picture 1">
            <a:extLst>
              <a:ext uri="{FF2B5EF4-FFF2-40B4-BE49-F238E27FC236}">
                <a16:creationId xmlns:a16="http://schemas.microsoft.com/office/drawing/2014/main" id="{C5A6F64A-EE0E-49F0-8E81-2403F1DCE39B}"/>
              </a:ext>
            </a:extLst>
          </p:cNvPr>
          <p:cNvPicPr>
            <a:picLocks noChangeAspect="1"/>
          </p:cNvPicPr>
          <p:nvPr/>
        </p:nvPicPr>
        <p:blipFill>
          <a:blip r:embed="rId6"/>
          <a:stretch>
            <a:fillRect/>
          </a:stretch>
        </p:blipFill>
        <p:spPr>
          <a:xfrm rot="5400000">
            <a:off x="9288343" y="5088647"/>
            <a:ext cx="1159114" cy="2378242"/>
          </a:xfrm>
          <a:prstGeom prst="rect">
            <a:avLst/>
          </a:prstGeom>
        </p:spPr>
      </p:pic>
    </p:spTree>
    <p:extLst>
      <p:ext uri="{BB962C8B-B14F-4D97-AF65-F5344CB8AC3E}">
        <p14:creationId xmlns:p14="http://schemas.microsoft.com/office/powerpoint/2010/main" val="177436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Methodology</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54184" y="4295090"/>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7816" y="753506"/>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u="none" strike="noStrike" baseline="0" dirty="0">
                <a:latin typeface="URWPalladioL-Roma"/>
              </a:rPr>
              <a:t>Load the image: The first step is to load the image of the face and display it.</a:t>
            </a:r>
          </a:p>
          <a:p>
            <a:pPr algn="l"/>
            <a:endParaRPr lang="en-US" sz="2400" b="0" i="0" u="none" strike="noStrike" baseline="0" dirty="0">
              <a:latin typeface="URWPalladioL-Roma"/>
            </a:endParaRPr>
          </a:p>
          <a:p>
            <a:pPr algn="l"/>
            <a:r>
              <a:rPr lang="en-US" sz="2400" b="0" i="0" u="none" strike="noStrike" baseline="0" dirty="0">
                <a:latin typeface="URWPalladioL-Roma"/>
              </a:rPr>
              <a:t>Define facial feature coordinates: The coordinates of the eyes, nose, and mouth are defined manually based on the position of the features in the image.</a:t>
            </a:r>
          </a:p>
          <a:p>
            <a:pPr algn="l"/>
            <a:endParaRPr lang="en-US" sz="2400" b="0" i="0" u="none" strike="noStrike" baseline="0" dirty="0">
              <a:latin typeface="URWPalladioL-Roma"/>
            </a:endParaRPr>
          </a:p>
          <a:p>
            <a:pPr algn="l"/>
            <a:r>
              <a:rPr lang="en-US" sz="2400" b="0" i="0" u="none" strike="noStrike" baseline="0" dirty="0">
                <a:latin typeface="URWPalladioL-Roma"/>
              </a:rPr>
              <a:t>Calculate feature distances: The distances between the facial features are calculated using the 'norm' function, which calculates the Euclidean distance between two points.</a:t>
            </a:r>
          </a:p>
          <a:p>
            <a:pPr algn="l"/>
            <a:endParaRPr lang="en-US" sz="2400" b="0" i="0" u="none" strike="noStrike" baseline="0" dirty="0">
              <a:latin typeface="URWPalladioL-Roma"/>
            </a:endParaRPr>
          </a:p>
          <a:p>
            <a:pPr algn="l"/>
            <a:r>
              <a:rPr lang="en-US" sz="2400" b="0" i="0" u="none" strike="noStrike" baseline="0" dirty="0">
                <a:latin typeface="URWPalladioL-Roma"/>
              </a:rPr>
              <a:t>Calculate ratios: The ratios between the distances are calculated to normalize the feature distances across different face sizes.</a:t>
            </a:r>
            <a:endParaRPr lang="en-IN" sz="2400" dirty="0"/>
          </a:p>
        </p:txBody>
      </p:sp>
    </p:spTree>
    <p:extLst>
      <p:ext uri="{BB962C8B-B14F-4D97-AF65-F5344CB8AC3E}">
        <p14:creationId xmlns:p14="http://schemas.microsoft.com/office/powerpoint/2010/main" val="133504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Methodology</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54184" y="4295090"/>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7816" y="753506"/>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b="0" i="0" u="none" strike="noStrike" baseline="0" dirty="0">
              <a:latin typeface="URWPalladioL-Roma"/>
            </a:endParaRPr>
          </a:p>
          <a:p>
            <a:pPr algn="l"/>
            <a:endParaRPr lang="en-US" sz="2400" dirty="0">
              <a:latin typeface="URWPalladioL-Roma"/>
            </a:endParaRPr>
          </a:p>
          <a:p>
            <a:pPr algn="l"/>
            <a:r>
              <a:rPr lang="en-US" sz="2400" b="0" i="0" u="none" strike="noStrike" baseline="0" dirty="0">
                <a:latin typeface="URWPalladioL-Roma"/>
              </a:rPr>
              <a:t>Determine facial expression: Based on the calculated ratios, the facial expression is determined using a set of conditional statements. The four possible facial expressions are 'Happy', 'Surprised', 'Neutral', and 'Sad'.</a:t>
            </a:r>
          </a:p>
          <a:p>
            <a:pPr algn="l"/>
            <a:endParaRPr lang="en-US" sz="2400" b="0" i="0" u="none" strike="noStrike" baseline="0" dirty="0">
              <a:latin typeface="URWPalladioL-Roma"/>
            </a:endParaRPr>
          </a:p>
          <a:p>
            <a:pPr algn="l"/>
            <a:r>
              <a:rPr lang="en-US" sz="2400" b="0" i="0" u="none" strike="noStrike" baseline="0" dirty="0">
                <a:latin typeface="URWPalladioL-Roma"/>
              </a:rPr>
              <a:t>Display result: Finally, the determined facial expression is displayed on the image using the 'text' function, which overlays text on the image.</a:t>
            </a:r>
            <a:endParaRPr lang="en-IN" sz="2400" dirty="0"/>
          </a:p>
        </p:txBody>
      </p:sp>
    </p:spTree>
    <p:extLst>
      <p:ext uri="{BB962C8B-B14F-4D97-AF65-F5344CB8AC3E}">
        <p14:creationId xmlns:p14="http://schemas.microsoft.com/office/powerpoint/2010/main" val="256041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266644" y="104187"/>
            <a:ext cx="7231533" cy="1307364"/>
          </a:xfrm>
        </p:spPr>
        <p:txBody>
          <a:bodyPr>
            <a:normAutofit/>
          </a:bodyPr>
          <a:lstStyle/>
          <a:p>
            <a:r>
              <a:rPr lang="en-US" sz="3200" dirty="0">
                <a:solidFill>
                  <a:srgbClr val="C00000"/>
                </a:solidFill>
                <a:latin typeface="Marcellus" panose="020E0602050203020307" pitchFamily="34" charset="0"/>
              </a:rPr>
              <a:t>Applications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5847" y="-848393"/>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3" name="Subtitle 2">
            <a:extLst>
              <a:ext uri="{FF2B5EF4-FFF2-40B4-BE49-F238E27FC236}">
                <a16:creationId xmlns:a16="http://schemas.microsoft.com/office/drawing/2014/main" id="{82737C73-43A3-2B1B-EA7C-3765B161C509}"/>
              </a:ext>
            </a:extLst>
          </p:cNvPr>
          <p:cNvSpPr txBox="1">
            <a:spLocks/>
          </p:cNvSpPr>
          <p:nvPr/>
        </p:nvSpPr>
        <p:spPr>
          <a:xfrm>
            <a:off x="650061" y="105460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u="none" strike="noStrike" baseline="0" dirty="0">
                <a:latin typeface="URWPalladioL-Roma"/>
              </a:rPr>
              <a:t>Psychology: Emotion recognition can be used to improve the accuracy of psychological diagnoses and to develop more effective therapies for mental health disorders.</a:t>
            </a:r>
          </a:p>
          <a:p>
            <a:pPr algn="l"/>
            <a:endParaRPr lang="en-US" sz="2200" i="0" u="none" strike="noStrike" baseline="0" dirty="0">
              <a:latin typeface="URWPalladioL-Roma"/>
            </a:endParaRPr>
          </a:p>
          <a:p>
            <a:pPr algn="l"/>
            <a:r>
              <a:rPr lang="en-US" sz="2200" i="0" u="none" strike="noStrike" baseline="0" dirty="0">
                <a:latin typeface="URWPalladioL-Roma"/>
              </a:rPr>
              <a:t>Marketing: Emotion recognition can be used in market research to measure consumers' emotional responses to products, advertisements, and other stimuli.</a:t>
            </a:r>
          </a:p>
          <a:p>
            <a:pPr algn="l"/>
            <a:endParaRPr lang="en-US" sz="2200" i="0" u="none" strike="noStrike" baseline="0" dirty="0">
              <a:latin typeface="URWPalladioL-Roma"/>
            </a:endParaRPr>
          </a:p>
          <a:p>
            <a:pPr algn="l"/>
            <a:r>
              <a:rPr lang="en-US" sz="2200" dirty="0"/>
              <a:t>Security: Emotion recognition can be used in security systems to identify potential threats based on the emotional state of individuals in a crowd.</a:t>
            </a:r>
          </a:p>
          <a:p>
            <a:pPr algn="l"/>
            <a:endParaRPr lang="en-US" sz="2200" dirty="0"/>
          </a:p>
          <a:p>
            <a:pPr algn="l"/>
            <a:r>
              <a:rPr lang="en-US" sz="2200" dirty="0"/>
              <a:t>Healthcare: Emotion recognition can be used in healthcare settings to monitor patients' emotional responses to treatments and to improve patient satisfaction and outcomes.</a:t>
            </a:r>
            <a:endParaRPr lang="en-IN" sz="2200" dirty="0"/>
          </a:p>
        </p:txBody>
      </p:sp>
    </p:spTree>
    <p:extLst>
      <p:ext uri="{BB962C8B-B14F-4D97-AF65-F5344CB8AC3E}">
        <p14:creationId xmlns:p14="http://schemas.microsoft.com/office/powerpoint/2010/main" val="3429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266644" y="104187"/>
            <a:ext cx="7231533" cy="1307364"/>
          </a:xfrm>
        </p:spPr>
        <p:txBody>
          <a:bodyPr>
            <a:normAutofit/>
          </a:bodyPr>
          <a:lstStyle/>
          <a:p>
            <a:r>
              <a:rPr lang="en-US" sz="3200" dirty="0">
                <a:solidFill>
                  <a:srgbClr val="C00000"/>
                </a:solidFill>
                <a:latin typeface="Marcellus" panose="020E0602050203020307" pitchFamily="34" charset="0"/>
              </a:rPr>
              <a:t>Limitations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5847" y="-848393"/>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3" name="Subtitle 2">
            <a:extLst>
              <a:ext uri="{FF2B5EF4-FFF2-40B4-BE49-F238E27FC236}">
                <a16:creationId xmlns:a16="http://schemas.microsoft.com/office/drawing/2014/main" id="{82737C73-43A3-2B1B-EA7C-3765B161C509}"/>
              </a:ext>
            </a:extLst>
          </p:cNvPr>
          <p:cNvSpPr txBox="1">
            <a:spLocks/>
          </p:cNvSpPr>
          <p:nvPr/>
        </p:nvSpPr>
        <p:spPr>
          <a:xfrm>
            <a:off x="650061" y="105460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i="0" u="none" strike="noStrike" baseline="0" dirty="0">
              <a:latin typeface="URWPalladioL-Roma"/>
            </a:endParaRPr>
          </a:p>
          <a:p>
            <a:pPr algn="l"/>
            <a:r>
              <a:rPr lang="en-US" sz="2400" i="0" u="none" strike="noStrike" baseline="0" dirty="0">
                <a:latin typeface="URWPalladioL-Roma"/>
              </a:rPr>
              <a:t>Limited accuracy: The methodology relies on manually defining the facial feature coordinates and using simple calculations and ratios to determine the facial expression. This approach may not be as accurate as more advanced techniques, such as deep learning algorithms that can learn from large datasets and extract more complex features.</a:t>
            </a:r>
          </a:p>
          <a:p>
            <a:pPr algn="l"/>
            <a:endParaRPr lang="en-US" sz="2400" i="0" u="none" strike="noStrike" baseline="0" dirty="0">
              <a:latin typeface="URWPalladioL-Roma"/>
            </a:endParaRPr>
          </a:p>
          <a:p>
            <a:pPr algn="l"/>
            <a:r>
              <a:rPr lang="en-US" sz="2400" i="0" u="none" strike="noStrike" baseline="0" dirty="0">
                <a:latin typeface="URWPalladioL-Roma"/>
              </a:rPr>
              <a:t>Limited applicability: The methodology may only work for a limited set of facial expressions and may not be able to recognize more subtle or complex emotions.</a:t>
            </a:r>
            <a:endParaRPr lang="en-IN" sz="2400" dirty="0"/>
          </a:p>
        </p:txBody>
      </p:sp>
    </p:spTree>
    <p:extLst>
      <p:ext uri="{BB962C8B-B14F-4D97-AF65-F5344CB8AC3E}">
        <p14:creationId xmlns:p14="http://schemas.microsoft.com/office/powerpoint/2010/main" val="91858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266644" y="104187"/>
            <a:ext cx="7231533" cy="1307364"/>
          </a:xfrm>
        </p:spPr>
        <p:txBody>
          <a:bodyPr>
            <a:normAutofit/>
          </a:bodyPr>
          <a:lstStyle/>
          <a:p>
            <a:r>
              <a:rPr lang="en-US" sz="3200" dirty="0">
                <a:solidFill>
                  <a:srgbClr val="C00000"/>
                </a:solidFill>
                <a:latin typeface="Marcellus" panose="020E0602050203020307" pitchFamily="34" charset="0"/>
              </a:rPr>
              <a:t>Limitations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722458" y="409318"/>
            <a:ext cx="702416"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7421729" y="1406173"/>
            <a:ext cx="207493" cy="9333048"/>
          </a:xfrm>
          <a:prstGeom prst="rect">
            <a:avLst/>
          </a:prstGeom>
        </p:spPr>
      </p:pic>
      <p:pic>
        <p:nvPicPr>
          <p:cNvPr id="6" name="Picture 5" descr="A close up of a logo&#10;&#10;Description automatically generated">
            <a:extLst>
              <a:ext uri="{FF2B5EF4-FFF2-40B4-BE49-F238E27FC236}">
                <a16:creationId xmlns:a16="http://schemas.microsoft.com/office/drawing/2014/main" id="{DCC476F7-1C36-4F13-84E2-E68784AD01E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5847" y="-848393"/>
            <a:ext cx="4693927" cy="3352805"/>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hqprint">
            <a:extLst>
              <a:ext uri="{28A0092B-C50C-407E-A947-70E740481C1C}">
                <a14:useLocalDpi xmlns:a14="http://schemas.microsoft.com/office/drawing/2010/main" val="0"/>
              </a:ext>
            </a:extLst>
          </a:blip>
          <a:stretch>
            <a:fillRect/>
          </a:stretch>
        </p:blipFill>
        <p:spPr>
          <a:xfrm>
            <a:off x="10844462" y="332681"/>
            <a:ext cx="968545" cy="721920"/>
          </a:xfrm>
          <a:prstGeom prst="rect">
            <a:avLst/>
          </a:prstGeom>
        </p:spPr>
      </p:pic>
      <p:sp>
        <p:nvSpPr>
          <p:cNvPr id="3" name="Subtitle 2">
            <a:extLst>
              <a:ext uri="{FF2B5EF4-FFF2-40B4-BE49-F238E27FC236}">
                <a16:creationId xmlns:a16="http://schemas.microsoft.com/office/drawing/2014/main" id="{82737C73-43A3-2B1B-EA7C-3765B161C509}"/>
              </a:ext>
            </a:extLst>
          </p:cNvPr>
          <p:cNvSpPr txBox="1">
            <a:spLocks/>
          </p:cNvSpPr>
          <p:nvPr/>
        </p:nvSpPr>
        <p:spPr>
          <a:xfrm>
            <a:off x="650061" y="105460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i="0" u="none" strike="noStrike" baseline="0" dirty="0">
              <a:latin typeface="URWPalladioL-Roma"/>
            </a:endParaRPr>
          </a:p>
          <a:p>
            <a:pPr algn="l"/>
            <a:r>
              <a:rPr lang="en-US" sz="2400" i="0" u="none" strike="noStrike" baseline="0" dirty="0">
                <a:latin typeface="URWPalladioL-Roma"/>
              </a:rPr>
              <a:t>Sensitivity to noise and image quality: The accuracy of the methodology may be affected by image quality and noise in the input data.</a:t>
            </a:r>
          </a:p>
          <a:p>
            <a:pPr algn="l"/>
            <a:endParaRPr lang="en-US" sz="2400" i="0" u="none" strike="noStrike" baseline="0" dirty="0">
              <a:latin typeface="URWPalladioL-Roma"/>
            </a:endParaRPr>
          </a:p>
          <a:p>
            <a:pPr algn="l"/>
            <a:r>
              <a:rPr lang="en-US" sz="2400" i="0" u="none" strike="noStrike" baseline="0" dirty="0">
                <a:latin typeface="URWPalladioL-Roma"/>
              </a:rPr>
              <a:t>Sensitivity to facial variations: The methodology may not work well for faces with significant variations in facial features, such as different face shapes or hairstyles.</a:t>
            </a:r>
          </a:p>
          <a:p>
            <a:pPr algn="l"/>
            <a:endParaRPr lang="en-US" sz="2400" i="0" u="none" strike="noStrike" baseline="0" dirty="0">
              <a:latin typeface="URWPalladioL-Roma"/>
            </a:endParaRPr>
          </a:p>
          <a:p>
            <a:pPr algn="l"/>
            <a:r>
              <a:rPr lang="en-US" sz="2400" i="0" u="none" strike="noStrike" baseline="0" dirty="0">
                <a:latin typeface="URWPalladioL-Roma"/>
              </a:rPr>
              <a:t>Need for manual feature selection: The methodology requires manual selection of the facial feature coordinates, which can be time-consuming and may introduce errors or inconsistencies.</a:t>
            </a:r>
            <a:endParaRPr lang="en-IN" sz="2400" dirty="0"/>
          </a:p>
        </p:txBody>
      </p:sp>
    </p:spTree>
    <p:extLst>
      <p:ext uri="{BB962C8B-B14F-4D97-AF65-F5344CB8AC3E}">
        <p14:creationId xmlns:p14="http://schemas.microsoft.com/office/powerpoint/2010/main" val="64061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165716" y="2589016"/>
            <a:ext cx="10515600" cy="1325563"/>
          </a:xfrm>
        </p:spPr>
        <p:txBody>
          <a:bodyPr>
            <a:normAutofit fontScale="90000"/>
          </a:bodyPr>
          <a:lstStyle/>
          <a:p>
            <a:pPr algn="ctr"/>
            <a:r>
              <a:rPr lang="en-US" sz="4800" dirty="0">
                <a:solidFill>
                  <a:srgbClr val="C00000"/>
                </a:solidFill>
                <a:latin typeface="Marcellus" panose="020E0602050203020307" pitchFamily="34" charset="0"/>
              </a:rPr>
              <a:t>Demonstration</a:t>
            </a:r>
            <a:br>
              <a:rPr lang="en-US" dirty="0">
                <a:solidFill>
                  <a:srgbClr val="C00000"/>
                </a:solidFill>
                <a:latin typeface="Marcellus" panose="020E0602050203020307" pitchFamily="34" charset="0"/>
              </a:rPr>
            </a:br>
            <a:endParaRPr lang="en-US"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11040979" y="0"/>
            <a:ext cx="1151021"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10515600" y="0"/>
            <a:ext cx="525379"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41888" y="466689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901584" y="5887634"/>
            <a:ext cx="868683" cy="647487"/>
          </a:xfrm>
          <a:prstGeom prst="rect">
            <a:avLst/>
          </a:prstGeom>
        </p:spPr>
      </p:pic>
    </p:spTree>
    <p:extLst>
      <p:ext uri="{BB962C8B-B14F-4D97-AF65-F5344CB8AC3E}">
        <p14:creationId xmlns:p14="http://schemas.microsoft.com/office/powerpoint/2010/main" val="1469956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Marcellus</vt:lpstr>
      <vt:lpstr>URWPalladioL-Roma</vt:lpstr>
      <vt:lpstr>Office Theme</vt:lpstr>
      <vt:lpstr>Emotion recognition using facial expression analysis DSIP IA2 </vt:lpstr>
      <vt:lpstr>Contents </vt:lpstr>
      <vt:lpstr>Introduction </vt:lpstr>
      <vt:lpstr>Methodology</vt:lpstr>
      <vt:lpstr>Methodology</vt:lpstr>
      <vt:lpstr>Applications</vt:lpstr>
      <vt:lpstr>Limitations</vt:lpstr>
      <vt:lpstr>Limitations</vt:lpstr>
      <vt:lpstr>Demonstration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recognition using facial expression analysis DSIP IA2 </dc:title>
  <dc:creator>Vijay Dangwal</dc:creator>
  <cp:lastModifiedBy>Vijay Dangwal</cp:lastModifiedBy>
  <cp:revision>5</cp:revision>
  <dcterms:created xsi:type="dcterms:W3CDTF">2023-05-02T19:09:00Z</dcterms:created>
  <dcterms:modified xsi:type="dcterms:W3CDTF">2023-05-04T08:53:29Z</dcterms:modified>
</cp:coreProperties>
</file>