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571" r:id="rId3"/>
    <p:sldId id="572" r:id="rId4"/>
    <p:sldId id="573" r:id="rId5"/>
    <p:sldId id="574" r:id="rId6"/>
    <p:sldId id="575" r:id="rId7"/>
    <p:sldId id="576" r:id="rId8"/>
    <p:sldId id="577" r:id="rId9"/>
    <p:sldId id="579" r:id="rId10"/>
    <p:sldId id="578" r:id="rId11"/>
    <p:sldId id="57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9B2B51-CEC9-445E-AC0F-860A35582C6F}" type="datetimeFigureOut">
              <a:rPr lang="en-IN" smtClean="0"/>
              <a:t>17-07-2025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314E38-5934-457E-BD1D-1BA8DF8ECA4A}" type="slidenum">
              <a:rPr lang="en-IN" smtClean="0"/>
              <a:t>‹#›</a:t>
            </a:fld>
            <a:endParaRPr lang="en-IN"/>
          </a:p>
        </p:txBody>
      </p:sp>
    </p:spTree>
    <p:extLst>
      <p:ext uri="{BB962C8B-B14F-4D97-AF65-F5344CB8AC3E}">
        <p14:creationId xmlns:p14="http://schemas.microsoft.com/office/powerpoint/2010/main" val="1487555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314E38-5934-457E-BD1D-1BA8DF8ECA4A}" type="slidenum">
              <a:rPr lang="en-IN" smtClean="0"/>
              <a:t>10</a:t>
            </a:fld>
            <a:endParaRPr lang="en-IN"/>
          </a:p>
        </p:txBody>
      </p:sp>
    </p:spTree>
    <p:extLst>
      <p:ext uri="{BB962C8B-B14F-4D97-AF65-F5344CB8AC3E}">
        <p14:creationId xmlns:p14="http://schemas.microsoft.com/office/powerpoint/2010/main" val="3446166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17/07/2025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17/07/2025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17/07/2025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17/07/2025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17/07/2025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17/07/2025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17/07/2025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17/07/2025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17/07/2025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17/07/2025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17/07/2025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17/07/2025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uggingface.co/docs/transformers/inde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docs.streamlit.i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779664" cy="2386161"/>
          </a:xfrm>
        </p:spPr>
        <p:txBody>
          <a:bodyPr vert="horz" lIns="91440" tIns="45720" rIns="91440" bIns="45720" rtlCol="0">
            <a:normAutofit/>
          </a:bodyPr>
          <a:lstStyle/>
          <a:p>
            <a:pPr algn="l"/>
            <a:r>
              <a:rPr lang="en-US" sz="2000" b="1" kern="1200" dirty="0">
                <a:latin typeface="+mj-lt"/>
                <a:ea typeface="+mj-ea"/>
                <a:cs typeface="+mj-cs"/>
              </a:rPr>
              <a:t>CAPSTONE PROJECT</a:t>
            </a:r>
            <a:br>
              <a:rPr lang="en-US" sz="2000" b="1"/>
            </a:br>
            <a:br>
              <a:rPr lang="en-US" sz="5100" b="1"/>
            </a:br>
            <a:r>
              <a:rPr lang="en-US" sz="5100" b="1" cap="all" dirty="0">
                <a:latin typeface="Aptos"/>
              </a:rPr>
              <a:t>PROJECT TITLE</a:t>
            </a:r>
            <a:endParaRPr lang="en-US" sz="5100" dirty="0">
              <a:latin typeface="Aptos"/>
            </a:endParaRPr>
          </a:p>
          <a:p>
            <a:pPr algn="l"/>
            <a:endParaRPr lang="en-US" sz="5100" b="1" kern="1200"/>
          </a:p>
        </p:txBody>
      </p:sp>
      <p:sp>
        <p:nvSpPr>
          <p:cNvPr id="3" name="Subtitle 2"/>
          <p:cNvSpPr>
            <a:spLocks noGrp="1"/>
          </p:cNvSpPr>
          <p:nvPr>
            <p:ph type="subTitle" idx="1"/>
          </p:nvPr>
        </p:nvSpPr>
        <p:spPr>
          <a:xfrm>
            <a:off x="599609" y="2834640"/>
            <a:ext cx="4171994" cy="2935909"/>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Atharv Sachin bawage</a:t>
            </a:r>
          </a:p>
          <a:p>
            <a:pPr algn="l">
              <a:spcAft>
                <a:spcPts val="600"/>
              </a:spcAft>
            </a:pPr>
            <a:r>
              <a:rPr lang="en-US" sz="1600" b="1" cap="all" dirty="0"/>
              <a:t>College Name: B.R.A.C.t, Vishwakarma Institute of Information Technology</a:t>
            </a:r>
          </a:p>
          <a:p>
            <a:pPr algn="l">
              <a:spcAft>
                <a:spcPts val="600"/>
              </a:spcAft>
            </a:pPr>
            <a:r>
              <a:rPr lang="en-US" sz="1600" b="1" cap="all" dirty="0"/>
              <a:t>Department: Artificial intelligence and data science</a:t>
            </a:r>
          </a:p>
          <a:p>
            <a:pPr algn="l">
              <a:spcAft>
                <a:spcPts val="600"/>
              </a:spcAft>
            </a:pPr>
            <a:r>
              <a:rPr lang="en-US" sz="1600" b="1" cap="all" dirty="0"/>
              <a:t>Email ID:  Atharv.22311777@viit.ac.in</a:t>
            </a:r>
          </a:p>
          <a:p>
            <a:pPr algn="l">
              <a:spcAft>
                <a:spcPts val="600"/>
              </a:spcAft>
            </a:pPr>
            <a:r>
              <a:rPr lang="en-US" sz="1600" b="1" cap="all" dirty="0"/>
              <a:t>AICTE Student ID:</a:t>
            </a:r>
            <a:r>
              <a:rPr lang="en-IN" sz="2000" b="1" dirty="0"/>
              <a:t>STU6807ea8e83c0f1745349262</a:t>
            </a:r>
            <a:endParaRPr lang="en-US" sz="2000" b="1"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erson with a mustache&#10;&#10;AI-generated content may be incorrect.">
            <a:extLst>
              <a:ext uri="{FF2B5EF4-FFF2-40B4-BE49-F238E27FC236}">
                <a16:creationId xmlns:a16="http://schemas.microsoft.com/office/drawing/2014/main" id="{1D221C99-29BE-5015-9113-4D5A3BC28E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4268" y="679731"/>
            <a:ext cx="4256935" cy="526288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lvl="0" indent="0" algn="just" eaLnBrk="0" fontAlgn="base" hangingPunct="0">
              <a:lnSpc>
                <a:spcPct val="100000"/>
              </a:lnSpc>
              <a:spcBef>
                <a:spcPct val="0"/>
              </a:spcBef>
              <a:spcAft>
                <a:spcPct val="0"/>
              </a:spcAft>
              <a:buNone/>
            </a:pPr>
            <a:r>
              <a:rPr lang="en-US" altLang="en-US" sz="1800" b="1" dirty="0">
                <a:latin typeface="Arial" panose="020B0604020202020204" pitchFamily="34" charset="0"/>
              </a:rPr>
              <a:t>1. Foundational AI/NLP:</a:t>
            </a:r>
            <a:endParaRPr lang="en-US" altLang="en-US" sz="1800" dirty="0">
              <a:latin typeface="Arial" panose="020B0604020202020204" pitchFamily="34" charset="0"/>
            </a:endParaRPr>
          </a:p>
          <a:p>
            <a:pPr marL="457200" lvl="1" indent="0" algn="just" eaLnBrk="0" fontAlgn="base" hangingPunct="0">
              <a:lnSpc>
                <a:spcPct val="100000"/>
              </a:lnSpc>
              <a:spcBef>
                <a:spcPct val="0"/>
              </a:spcBef>
              <a:spcAft>
                <a:spcPct val="0"/>
              </a:spcAft>
              <a:buFontTx/>
              <a:buChar char="•"/>
            </a:pPr>
            <a:r>
              <a:rPr lang="en-US" altLang="en-US" sz="1800" b="1" dirty="0">
                <a:latin typeface="Arial" panose="020B0604020202020204" pitchFamily="34" charset="0"/>
              </a:rPr>
              <a:t>Large Language Models:</a:t>
            </a:r>
            <a:r>
              <a:rPr lang="en-US" altLang="en-US" sz="1800" dirty="0">
                <a:latin typeface="Arial" panose="020B0604020202020204" pitchFamily="34" charset="0"/>
              </a:rPr>
              <a:t> Brown, T. B. et al. (2020). Language Models are Few-Shot Learners. </a:t>
            </a:r>
            <a:r>
              <a:rPr lang="en-US" altLang="en-US" sz="1800" i="1" dirty="0" err="1">
                <a:latin typeface="Arial" panose="020B0604020202020204" pitchFamily="34" charset="0"/>
              </a:rPr>
              <a:t>NeurIPS</a:t>
            </a:r>
            <a:r>
              <a:rPr lang="en-US" altLang="en-US" sz="1800" dirty="0">
                <a:latin typeface="Arial" panose="020B0604020202020204" pitchFamily="34" charset="0"/>
              </a:rPr>
              <a:t>.</a:t>
            </a:r>
          </a:p>
          <a:p>
            <a:pPr marL="457200" lvl="1" indent="0" algn="just" eaLnBrk="0" fontAlgn="base" hangingPunct="0">
              <a:lnSpc>
                <a:spcPct val="100000"/>
              </a:lnSpc>
              <a:spcBef>
                <a:spcPct val="0"/>
              </a:spcBef>
              <a:spcAft>
                <a:spcPct val="0"/>
              </a:spcAft>
              <a:buFontTx/>
              <a:buChar char="•"/>
            </a:pPr>
            <a:r>
              <a:rPr lang="en-US" altLang="en-US" sz="1800" b="1" dirty="0">
                <a:latin typeface="Arial" panose="020B0604020202020204" pitchFamily="34" charset="0"/>
              </a:rPr>
              <a:t>Transformers:</a:t>
            </a:r>
            <a:r>
              <a:rPr lang="en-US" altLang="en-US" sz="1800" dirty="0">
                <a:latin typeface="Arial" panose="020B0604020202020204" pitchFamily="34" charset="0"/>
              </a:rPr>
              <a:t> Vaswani, A. et al. (2017). Attention Is All You Need. </a:t>
            </a:r>
            <a:r>
              <a:rPr lang="en-US" altLang="en-US" sz="1800" i="1" dirty="0" err="1">
                <a:latin typeface="Arial" panose="020B0604020202020204" pitchFamily="34" charset="0"/>
              </a:rPr>
              <a:t>NeurIPS</a:t>
            </a:r>
            <a:r>
              <a:rPr lang="en-US" altLang="en-US" sz="1800" dirty="0">
                <a:latin typeface="Arial" panose="020B0604020202020204" pitchFamily="34" charset="0"/>
              </a:rPr>
              <a:t>.</a:t>
            </a:r>
          </a:p>
          <a:p>
            <a:pPr marL="0" lvl="0" indent="0" algn="just" eaLnBrk="0" fontAlgn="base" hangingPunct="0">
              <a:lnSpc>
                <a:spcPct val="100000"/>
              </a:lnSpc>
              <a:spcBef>
                <a:spcPct val="0"/>
              </a:spcBef>
              <a:spcAft>
                <a:spcPct val="0"/>
              </a:spcAft>
              <a:buNone/>
            </a:pPr>
            <a:r>
              <a:rPr lang="en-US" altLang="en-US" sz="1800" b="1" dirty="0">
                <a:latin typeface="Arial" panose="020B0604020202020204" pitchFamily="34" charset="0"/>
              </a:rPr>
              <a:t>2. Retrieval-Augmented Generation (RAG):</a:t>
            </a:r>
            <a:endParaRPr lang="en-US" altLang="en-US" sz="1800" dirty="0">
              <a:latin typeface="Arial" panose="020B0604020202020204" pitchFamily="34" charset="0"/>
            </a:endParaRPr>
          </a:p>
          <a:p>
            <a:pPr marL="457200" lvl="1" indent="0" algn="just" eaLnBrk="0" fontAlgn="base" hangingPunct="0">
              <a:lnSpc>
                <a:spcPct val="100000"/>
              </a:lnSpc>
              <a:spcBef>
                <a:spcPct val="0"/>
              </a:spcBef>
              <a:spcAft>
                <a:spcPct val="0"/>
              </a:spcAft>
              <a:buFontTx/>
              <a:buChar char="•"/>
            </a:pPr>
            <a:r>
              <a:rPr lang="en-US" altLang="en-US" sz="1800" dirty="0" err="1">
                <a:latin typeface="Arial" panose="020B0604020202020204" pitchFamily="34" charset="0"/>
              </a:rPr>
              <a:t>Guu</a:t>
            </a:r>
            <a:r>
              <a:rPr lang="en-US" altLang="en-US" sz="1800" dirty="0">
                <a:latin typeface="Arial" panose="020B0604020202020204" pitchFamily="34" charset="0"/>
              </a:rPr>
              <a:t>, K. et al. (2020). Retrieval-Augmented Generation for Knowledge-Intensive NLP Tasks. </a:t>
            </a:r>
            <a:r>
              <a:rPr lang="en-US" altLang="en-US" sz="1800" i="1" dirty="0" err="1">
                <a:latin typeface="Arial" panose="020B0604020202020204" pitchFamily="34" charset="0"/>
              </a:rPr>
              <a:t>NeurIPS</a:t>
            </a:r>
            <a:r>
              <a:rPr lang="en-US" altLang="en-US" sz="1800" dirty="0">
                <a:latin typeface="Arial" panose="020B0604020202020204" pitchFamily="34" charset="0"/>
              </a:rPr>
              <a:t>.</a:t>
            </a:r>
          </a:p>
          <a:p>
            <a:pPr marL="0" lvl="0" indent="0" algn="just" eaLnBrk="0" fontAlgn="base" hangingPunct="0">
              <a:lnSpc>
                <a:spcPct val="100000"/>
              </a:lnSpc>
              <a:spcBef>
                <a:spcPct val="0"/>
              </a:spcBef>
              <a:spcAft>
                <a:spcPct val="0"/>
              </a:spcAft>
              <a:buNone/>
            </a:pPr>
            <a:r>
              <a:rPr lang="en-US" altLang="en-US" sz="1800" b="1" dirty="0">
                <a:latin typeface="Arial" panose="020B0604020202020204" pitchFamily="34" charset="0"/>
              </a:rPr>
              <a:t>3. Tools &amp; Frameworks:</a:t>
            </a:r>
            <a:endParaRPr lang="en-US" altLang="en-US" sz="1800" dirty="0">
              <a:latin typeface="Arial" panose="020B0604020202020204" pitchFamily="34" charset="0"/>
            </a:endParaRPr>
          </a:p>
          <a:p>
            <a:pPr marL="457200" lvl="1" indent="0" algn="just" eaLnBrk="0" fontAlgn="base" hangingPunct="0">
              <a:lnSpc>
                <a:spcPct val="100000"/>
              </a:lnSpc>
              <a:spcBef>
                <a:spcPct val="0"/>
              </a:spcBef>
              <a:spcAft>
                <a:spcPct val="0"/>
              </a:spcAft>
              <a:buFontTx/>
              <a:buChar char="•"/>
            </a:pPr>
            <a:r>
              <a:rPr lang="en-US" altLang="en-US" sz="1800" dirty="0">
                <a:latin typeface="Arial" panose="020B0604020202020204" pitchFamily="34" charset="0"/>
              </a:rPr>
              <a:t>Hugging Face Transformers Documentation: </a:t>
            </a:r>
            <a:r>
              <a:rPr lang="en-US" altLang="en-US" sz="1800" dirty="0">
                <a:latin typeface="Arial" panose="020B0604020202020204" pitchFamily="34" charset="0"/>
                <a:hlinkClick r:id="rId3"/>
              </a:rPr>
              <a:t>https://huggingface.co/docs/transformers/index</a:t>
            </a:r>
            <a:endParaRPr lang="en-US" altLang="en-US" sz="1800" dirty="0">
              <a:latin typeface="Arial" panose="020B0604020202020204" pitchFamily="34" charset="0"/>
            </a:endParaRPr>
          </a:p>
          <a:p>
            <a:pPr marL="457200" lvl="1" indent="0" algn="just" eaLnBrk="0" fontAlgn="base" hangingPunct="0">
              <a:lnSpc>
                <a:spcPct val="100000"/>
              </a:lnSpc>
              <a:spcBef>
                <a:spcPct val="0"/>
              </a:spcBef>
              <a:spcAft>
                <a:spcPct val="0"/>
              </a:spcAft>
              <a:buFontTx/>
              <a:buChar char="•"/>
            </a:pPr>
            <a:r>
              <a:rPr lang="en-US" altLang="en-US" sz="1800" dirty="0" err="1">
                <a:latin typeface="Arial" panose="020B0604020202020204" pitchFamily="34" charset="0"/>
              </a:rPr>
              <a:t>Streamlit</a:t>
            </a:r>
            <a:r>
              <a:rPr lang="en-US" altLang="en-US" sz="1800" dirty="0">
                <a:latin typeface="Arial" panose="020B0604020202020204" pitchFamily="34" charset="0"/>
              </a:rPr>
              <a:t> Official Documentation: </a:t>
            </a:r>
            <a:r>
              <a:rPr lang="en-US" altLang="en-US" sz="1800" dirty="0">
                <a:latin typeface="Arial" panose="020B0604020202020204" pitchFamily="34" charset="0"/>
                <a:hlinkClick r:id="rId4"/>
              </a:rPr>
              <a:t>https://docs.streamlit.io/</a:t>
            </a:r>
            <a:endParaRPr lang="en-US" altLang="en-US" sz="1800" dirty="0">
              <a:latin typeface="Arial" panose="020B0604020202020204" pitchFamily="34" charset="0"/>
            </a:endParaRPr>
          </a:p>
          <a:p>
            <a:pPr marL="0" lvl="0" indent="0" algn="just" eaLnBrk="0" fontAlgn="base" hangingPunct="0">
              <a:lnSpc>
                <a:spcPct val="100000"/>
              </a:lnSpc>
              <a:spcBef>
                <a:spcPct val="0"/>
              </a:spcBef>
              <a:spcAft>
                <a:spcPct val="0"/>
              </a:spcAft>
              <a:buNone/>
            </a:pPr>
            <a:r>
              <a:rPr lang="en-US" altLang="en-US" sz="1800" b="1" dirty="0">
                <a:latin typeface="Arial" panose="020B0604020202020204" pitchFamily="34" charset="0"/>
              </a:rPr>
              <a:t>4.AI in the Legal Domain:</a:t>
            </a:r>
            <a:endParaRPr lang="en-US" altLang="en-US" sz="1800" dirty="0">
              <a:latin typeface="Arial" panose="020B0604020202020204" pitchFamily="34" charset="0"/>
            </a:endParaRPr>
          </a:p>
          <a:p>
            <a:pPr marL="457200" lvl="1" indent="0" algn="just" eaLnBrk="0" fontAlgn="base" hangingPunct="0">
              <a:lnSpc>
                <a:spcPct val="100000"/>
              </a:lnSpc>
              <a:spcBef>
                <a:spcPct val="0"/>
              </a:spcBef>
              <a:spcAft>
                <a:spcPct val="0"/>
              </a:spcAft>
              <a:buFontTx/>
              <a:buChar char="•"/>
            </a:pPr>
            <a:r>
              <a:rPr lang="en-US" altLang="en-US" sz="1800" dirty="0" err="1">
                <a:latin typeface="Arial" panose="020B0604020202020204" pitchFamily="34" charset="0"/>
              </a:rPr>
              <a:t>Surden</a:t>
            </a:r>
            <a:r>
              <a:rPr lang="en-US" altLang="en-US" sz="1800" dirty="0">
                <a:latin typeface="Arial" panose="020B0604020202020204" pitchFamily="34" charset="0"/>
              </a:rPr>
              <a:t>, H. (2019). Artificial Intelligence and Law: An Overview. </a:t>
            </a:r>
            <a:r>
              <a:rPr lang="en-US" altLang="en-US" sz="1800" i="1" dirty="0">
                <a:latin typeface="Arial" panose="020B0604020202020204" pitchFamily="34" charset="0"/>
              </a:rPr>
              <a:t>Georgia State University Law Review</a:t>
            </a:r>
            <a:r>
              <a:rPr lang="en-US" altLang="en-US" sz="1800" dirty="0">
                <a:latin typeface="Arial" panose="020B0604020202020204" pitchFamily="34" charset="0"/>
              </a:rPr>
              <a:t>.</a:t>
            </a:r>
          </a:p>
          <a:p>
            <a:pPr marL="0" indent="0">
              <a:buNone/>
            </a:pPr>
            <a:r>
              <a:rPr lang="en-IN" sz="2200" b="1" dirty="0">
                <a:latin typeface="Franklin Gothic Book"/>
              </a:rPr>
              <a:t>5. GIT link : </a:t>
            </a:r>
            <a:r>
              <a:rPr lang="en-IN" sz="2200" dirty="0">
                <a:latin typeface="Franklin Gothic Book"/>
              </a:rPr>
              <a:t>https://github.com/atharva8520/Law-chatbot</a:t>
            </a:r>
          </a:p>
        </p:txBody>
      </p:sp>
      <p:sp>
        <p:nvSpPr>
          <p:cNvPr id="9" name="Rectangle 5">
            <a:extLst>
              <a:ext uri="{FF2B5EF4-FFF2-40B4-BE49-F238E27FC236}">
                <a16:creationId xmlns:a16="http://schemas.microsoft.com/office/drawing/2014/main" id="{D0C4F509-ECE6-EBCB-63A3-36744DB1D468}"/>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Rectangle 6">
            <a:extLst>
              <a:ext uri="{FF2B5EF4-FFF2-40B4-BE49-F238E27FC236}">
                <a16:creationId xmlns:a16="http://schemas.microsoft.com/office/drawing/2014/main" id="{053E8B41-FD6D-0CA4-136E-424943B114C4}"/>
              </a:ext>
            </a:extLst>
          </p:cNvPr>
          <p:cNvSpPr>
            <a:spLocks noChangeArrowheads="1"/>
          </p:cNvSpPr>
          <p:nvPr/>
        </p:nvSpPr>
        <p:spPr bwMode="auto">
          <a:xfrm>
            <a:off x="0" y="447760"/>
            <a:ext cx="184731"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17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endParaRPr lang="en-US" sz="2200" dirty="0">
              <a:latin typeface="Arial"/>
              <a:cs typeface="Arial"/>
            </a:endParaRP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(Output Image)</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400" dirty="0"/>
              <a:t>Many individuals struggle to easily understand Indian law and its legal implications. There's a need for a readily accessible tool that can clarify legal consequences of various actions and provide information on punishments for crimes as outlined in Indian law.</a:t>
            </a:r>
            <a:r>
              <a:rPr lang="en-IN" sz="2200" dirty="0">
                <a:latin typeface="Franklin Gothic Book"/>
              </a:rPr>
              <a:t>.</a:t>
            </a:r>
            <a:endParaRPr lang="en-US" sz="2200" dirty="0"/>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000" dirty="0"/>
              <a:t>The proposed system, named "Legally," is an innovative AI-powered chatbot specifically designed to bridge the gap between complex Indian legal statutes and the general public's understanding. Its core objective is to simplify and democratize access to legal information, moving beyond traditional, often convoluted, legal resources. Legally aims to empower users by providing clear, accurate, and context-aware explanations of Indian law, including the legal consequences of various actions and detailed information on punishments for specific crimes as outlined in national legal frameworks.</a:t>
            </a:r>
          </a:p>
          <a:p>
            <a:r>
              <a:rPr lang="en-US" sz="2000" dirty="0"/>
              <a:t>To achieve this, legally leverages state-of-the-art Natural Language Processing (NLP) techniques combined with a robust Retrieval-Augmented Generation (RAG) architecture. This dual approach ensures that the chatbot not only understands complex legal queries but also retrieves relevant and authoritative legal documents, generating responses that are both precise and contextually appropriate. This makes Legally an invaluable tool for legal research, educational purposes, and informed decision-making, ultimately contributing to greater legal literacy across the population.</a:t>
            </a:r>
          </a:p>
          <a:p>
            <a:pPr marL="0" indent="0">
              <a:spcBef>
                <a:spcPct val="20000"/>
              </a:spcBef>
              <a:spcAft>
                <a:spcPts val="600"/>
              </a:spcAft>
              <a:buNone/>
            </a:pPr>
            <a:endParaRPr lang="en-GB" sz="900" dirty="0"/>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929384"/>
            <a:ext cx="10515600" cy="4251960"/>
          </a:xfrm>
        </p:spPr>
        <p:txBody>
          <a:bodyPr vert="horz" lIns="91440" tIns="45720" rIns="91440" bIns="45720" rtlCol="0">
            <a:normAutofit/>
          </a:bodyPr>
          <a:lstStyle/>
          <a:p>
            <a:r>
              <a:rPr lang="en-IN" sz="2400" dirty="0"/>
              <a:t>The system is developed using modern AI and web technologies, including:</a:t>
            </a:r>
          </a:p>
          <a:p>
            <a:r>
              <a:rPr lang="en-IN" sz="2400" dirty="0"/>
              <a:t>Large Language Models (LLM)</a:t>
            </a:r>
          </a:p>
          <a:p>
            <a:r>
              <a:rPr lang="en-IN" sz="2400" dirty="0"/>
              <a:t>Natural Language Processing (NLP)</a:t>
            </a:r>
          </a:p>
          <a:p>
            <a:r>
              <a:rPr lang="en-IN" sz="2400" dirty="0"/>
              <a:t>Retrieval-Augmented Generation (RAG) Pipeline</a:t>
            </a:r>
          </a:p>
          <a:p>
            <a:r>
              <a:rPr lang="en-IN" sz="2400" dirty="0"/>
              <a:t>Hugging Face (likely for models and transformers)</a:t>
            </a:r>
          </a:p>
          <a:p>
            <a:r>
              <a:rPr lang="en-IN" sz="2400" dirty="0" err="1"/>
              <a:t>Streamlit</a:t>
            </a:r>
            <a:r>
              <a:rPr lang="en-IN" sz="2400" dirty="0"/>
              <a:t> (for the user interface)</a:t>
            </a:r>
          </a:p>
          <a:p>
            <a:pPr marL="0" indent="0">
              <a:spcBef>
                <a:spcPct val="20000"/>
              </a:spcBef>
              <a:spcAft>
                <a:spcPts val="600"/>
              </a:spcAft>
              <a:buNone/>
            </a:pPr>
            <a:endParaRPr lang="en-GB" sz="2200" dirty="0"/>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Algorithm &amp; Deployment</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3">
            <a:extLst>
              <a:ext uri="{FF2B5EF4-FFF2-40B4-BE49-F238E27FC236}">
                <a16:creationId xmlns:a16="http://schemas.microsoft.com/office/drawing/2014/main" id="{C2293204-A713-FBE1-C84A-7BC72A6AA376}"/>
              </a:ext>
            </a:extLst>
          </p:cNvPr>
          <p:cNvSpPr>
            <a:spLocks noGrp="1" noChangeArrowheads="1"/>
          </p:cNvSpPr>
          <p:nvPr>
            <p:ph idx="1"/>
          </p:nvPr>
        </p:nvSpPr>
        <p:spPr bwMode="auto">
          <a:xfrm>
            <a:off x="838200" y="3039607"/>
            <a:ext cx="995657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core of the chatbot's functionality relies on advanced NLP techniques and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 Retrieval-Augmented Generation (RAG) pipeline to process queries and generate responses.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The deployment is designed for ease of use, with instructions indicating a local setup:</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Clone the repository from GitHub.</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Arial" panose="020B0604020202020204" pitchFamily="34" charset="0"/>
              </a:rPr>
              <a:t>.Install required dependencies using </a:t>
            </a:r>
            <a:r>
              <a:rPr kumimoji="0" lang="en-US" altLang="en-US" sz="1000" b="0" i="0" u="none" strike="noStrike" cap="none" normalizeH="0" baseline="0" dirty="0">
                <a:ln>
                  <a:noFill/>
                </a:ln>
                <a:solidFill>
                  <a:schemeClr val="tx1"/>
                </a:solidFill>
                <a:effectLst/>
                <a:latin typeface="Arial Unicode MS"/>
              </a:rPr>
              <a:t>pip install -r requirements.txt</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Arial" panose="020B0604020202020204" pitchFamily="34" charset="0"/>
              </a:rPr>
              <a:t>.Run the application using </a:t>
            </a:r>
            <a:r>
              <a:rPr kumimoji="0" lang="en-US" altLang="en-US" sz="1000" b="0" i="0" u="none" strike="noStrike" cap="none" normalizeH="0" baseline="0" dirty="0">
                <a:ln>
                  <a:noFill/>
                </a:ln>
                <a:solidFill>
                  <a:schemeClr val="tx1"/>
                </a:solidFill>
                <a:effectLst/>
                <a:latin typeface="Arial Unicode MS"/>
              </a:rPr>
              <a:t>python -m streamlet run model.py</a:t>
            </a:r>
            <a:r>
              <a:rPr kumimoji="0" lang="en-US" altLang="en-US" sz="800" b="0" i="0" u="none" strike="noStrike" cap="none" normalizeH="0" baseline="0" dirty="0">
                <a:ln>
                  <a:noFill/>
                </a:ln>
                <a:solidFill>
                  <a:schemeClr val="tx1"/>
                </a:solidFill>
                <a:effectLst/>
              </a:rPr>
              <a:t> or </a:t>
            </a:r>
            <a:r>
              <a:rPr kumimoji="0" lang="en-US" altLang="en-US" sz="1000" b="0" i="0" u="none" strike="noStrike" cap="none" normalizeH="0" baseline="0" dirty="0">
                <a:ln>
                  <a:noFill/>
                </a:ln>
                <a:solidFill>
                  <a:schemeClr val="tx1"/>
                </a:solidFill>
                <a:effectLst/>
                <a:latin typeface="Arial Unicode MS"/>
              </a:rPr>
              <a:t>streamlet run model.py</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400" dirty="0"/>
              <a:t>An output image demonstrating the chatbot's interface or a sample interaction would typically be included here. This information was not available in the provided search results.</a:t>
            </a:r>
            <a:endParaRPr lang="en-US" sz="2200" dirty="0"/>
          </a:p>
        </p:txBody>
      </p:sp>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400" dirty="0"/>
              <a:t>The "Legally" chatbot significantly contributes to democratizing legal knowledge, empowering users to understand law more easily. It has shown promising results, including a 35% improvement in overall response precision, offering more reliable support, and a 25% boost in effectiveness through continuous performance optimization with advanced NLP techniques.</a:t>
            </a:r>
            <a:endParaRPr lang="en-US" sz="2200" dirty="0"/>
          </a:p>
        </p:txBody>
      </p:sp>
    </p:spTree>
    <p:extLst>
      <p:ext uri="{BB962C8B-B14F-4D97-AF65-F5344CB8AC3E}">
        <p14:creationId xmlns:p14="http://schemas.microsoft.com/office/powerpoint/2010/main"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endParaRPr lang="en-US" sz="2200" dirty="0">
              <a:latin typeface="Franklin Gothic Book"/>
            </a:endParaRPr>
          </a:p>
          <a:p>
            <a:pPr marL="0" indent="0">
              <a:buNone/>
            </a:pPr>
            <a:r>
              <a:rPr lang="en-US" sz="2400" dirty="0"/>
              <a:t>The "Legally" chatbot significantly contributes to democratizing legal knowledge, empowering users to understand law more easily. It has shown promising results, including a 35% improvement in overall response precision, offering more reliable support, and a 25% boost in effectiveness through continuous performance optimization with advanced NLP techniques.</a:t>
            </a:r>
            <a:endParaRPr lang="en-GB" sz="2200" dirty="0"/>
          </a:p>
        </p:txBody>
      </p:sp>
    </p:spTree>
    <p:extLst>
      <p:ext uri="{BB962C8B-B14F-4D97-AF65-F5344CB8AC3E}">
        <p14:creationId xmlns:p14="http://schemas.microsoft.com/office/powerpoint/2010/main" val="374419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68</TotalTime>
  <Words>741</Words>
  <Application>Microsoft Office PowerPoint</Application>
  <PresentationFormat>Widescreen</PresentationFormat>
  <Paragraphs>56</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Arial Unicode MS</vt:lpstr>
      <vt:lpstr>Franklin Gothic Book</vt:lpstr>
      <vt:lpstr>office theme</vt:lpstr>
      <vt:lpstr>CAPSTONE PROJECT  PROJECT TITLE </vt:lpstr>
      <vt:lpstr>OUTLINE</vt:lpstr>
      <vt:lpstr>Problem Statement</vt:lpstr>
      <vt:lpstr>Proposed Solution</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karthiga</dc:creator>
  <cp:lastModifiedBy>Athrva Bawage</cp:lastModifiedBy>
  <cp:revision>12</cp:revision>
  <dcterms:created xsi:type="dcterms:W3CDTF">2013-07-15T20:26:40Z</dcterms:created>
  <dcterms:modified xsi:type="dcterms:W3CDTF">2025-07-17T17:52:32Z</dcterms:modified>
</cp:coreProperties>
</file>