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304" r:id="rId3"/>
    <p:sldId id="299" r:id="rId4"/>
    <p:sldId id="30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8ECA-F058-6B74-A86B-BD34180D7653}" v="1516" dt="2024-09-06T06:14:32.896"/>
    <p1510:client id="{7B5F767C-604A-BFFD-CA84-66288450F404}" v="1" dt="2024-09-04T12:47:06.985"/>
    <p1510:client id="{7D0C764F-5537-4BA1-46E7-4C31A552B783}" v="21" dt="2024-09-04T12:49:34.783"/>
    <p1510:client id="{9248EBE4-A0F3-9EAA-D879-8C9050C4501E}" v="1311" dt="2024-09-04T12:51:41.470"/>
    <p1510:client id="{95565169-A223-C08B-2237-09474D73AC45}" v="271" dt="2024-09-04T12:56:27.657"/>
    <p1510:client id="{A634506E-DF29-BC89-DB34-C42C8C7C3CFE}" v="141" dt="2024-09-06T05:13:30.264"/>
    <p1510:client id="{C3C7FC5A-5254-45DE-DE81-F5CEC1F897E8}" v="85" dt="2024-09-04T11:08:14.707"/>
    <p1510:client id="{F5616866-5C78-AA42-7D26-F507321B98B1}" v="615" dt="2024-09-06T07:43:48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1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08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pubmed.ncbi.nlm.nih.gov/?term=Saleem%20MH%5bAuthor%5d" TargetMode="External"/><Relationship Id="rId7" Type="http://schemas.openxmlformats.org/officeDocument/2006/relationships/hyperlink" Target="https://www.ncbi.nlm.nih.gov/pmc/articles/PMC691839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plants8110468" TargetMode="External"/><Relationship Id="rId5" Type="http://schemas.openxmlformats.org/officeDocument/2006/relationships/hyperlink" Target="https://pubmed.ncbi.nlm.nih.gov/?term=Arif%20KM%5bAuthor%5d" TargetMode="External"/><Relationship Id="rId4" Type="http://schemas.openxmlformats.org/officeDocument/2006/relationships/hyperlink" Target="https://pubmed.ncbi.nlm.nih.gov/?term=Potgieter%20J%5bAuthor%5d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692656" y="1727087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236009"/>
            <a:ext cx="8366164" cy="5425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Problem Statement ID – </a:t>
            </a:r>
            <a:r>
              <a:rPr lang="en-US" sz="2400">
                <a:latin typeface="Arial"/>
                <a:ea typeface="ＭＳ Ｐゴシック"/>
                <a:cs typeface="Arial"/>
              </a:rPr>
              <a:t>1638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Problem Statement Title- </a:t>
            </a:r>
            <a:r>
              <a:rPr lang="en-US" sz="240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AI-Driven Crop Disease Prediction and Management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Theme- </a:t>
            </a:r>
            <a:r>
              <a:rPr lang="en-US" sz="240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Agriculture, FoodTech &amp; Rural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PS Category- </a:t>
            </a:r>
            <a:r>
              <a:rPr lang="en-US" sz="2400">
                <a:latin typeface="Arial"/>
                <a:ea typeface="ＭＳ Ｐゴシック"/>
                <a:cs typeface="Arial"/>
              </a:rPr>
              <a:t>Software</a:t>
            </a:r>
            <a:r>
              <a:rPr lang="en-US" sz="2400" b="1">
                <a:latin typeface="Arial"/>
                <a:ea typeface="ＭＳ Ｐゴシック"/>
                <a:cs typeface="Arial"/>
              </a:rPr>
              <a:t>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Team ID-54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Team Name – Field AI</a:t>
            </a:r>
            <a:endParaRPr lang="en-IN" sz="2400" b="1">
              <a:latin typeface="Arial"/>
              <a:ea typeface="ＭＳ Ｐゴシック"/>
              <a:cs typeface="Arial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u="sng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400" b="1" u="sng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AI-Driven Crop Disease Prediction and Management System</a:t>
            </a:r>
            <a:endParaRPr lang="en-US" sz="2400" b="1" u="sng">
              <a:latin typeface="Calibri"/>
              <a:ea typeface="Calibri"/>
              <a:cs typeface="Calibri"/>
            </a:endParaRPr>
          </a:p>
          <a:p>
            <a:endParaRPr lang="en-US" sz="3600" b="1" u="sng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30037" y="886528"/>
            <a:ext cx="11818188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sz="24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Proposed Solution:</a:t>
            </a:r>
            <a:endParaRPr lang="en-US" sz="2400" u="sng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US" sz="2400" b="1" u="sng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 Problem Addressed: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Automation: Replaces manual methods with fast, accurate detection.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Early Intervention: CNNs spot disease patterns from images, reducing crop losses.</a:t>
            </a: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 Solution:</a:t>
            </a:r>
            <a:endParaRPr lang="en-US" b="1" dirty="0"/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Deep Learning: Uses CNNs for automated disease detection from images.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Process: Includes data collection, preprocessing, model training, and detection.</a:t>
            </a: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 Innovation:</a:t>
            </a:r>
            <a:endParaRPr lang="en-US" b="1" dirty="0"/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Farmer Support: Identifies diseases and provides solutions.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Integration: Links with local pesticide stores for easy access.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Voice Chatbot: Offers direct communication about crop issues.</a:t>
            </a:r>
            <a:endParaRPr lang="en-US" sz="2400" dirty="0"/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US" sz="2800" b="1" u="sng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3072" y="1525561"/>
            <a:ext cx="11471214" cy="5066521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-1634217" y="170880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Field</a:t>
            </a:r>
          </a:p>
          <a:p>
            <a:pPr algn="ctr"/>
            <a:r>
              <a:rPr lang="en-US">
                <a:ea typeface="Calibri"/>
                <a:cs typeface="Calibri"/>
              </a:rPr>
              <a:t>A.I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4FA1E4-8F81-7666-A721-8633FCD9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8" y="178280"/>
            <a:ext cx="822385" cy="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460344" y="1070121"/>
            <a:ext cx="224292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400" b="1" dirty="0">
                <a:latin typeface="Calibri"/>
                <a:ea typeface="ＭＳ Ｐゴシック"/>
                <a:cs typeface="Arial"/>
              </a:rPr>
              <a:t>LANGUAGES-</a:t>
            </a:r>
            <a:endParaRPr lang="en-US" sz="2400" dirty="0">
              <a:latin typeface="Calibri"/>
              <a:ea typeface="ＭＳ Ｐゴシック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Calibri"/>
                <a:ea typeface="ＭＳ Ｐゴシック"/>
                <a:cs typeface="Arial"/>
              </a:rPr>
              <a:t>Python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Calibri"/>
                <a:ea typeface="ＭＳ Ｐゴシック"/>
                <a:cs typeface="Arial"/>
              </a:rPr>
              <a:t>Xml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Calibri"/>
                <a:ea typeface="ＭＳ Ｐゴシック"/>
                <a:cs typeface="Arial"/>
              </a:rPr>
              <a:t>java</a:t>
            </a:r>
          </a:p>
          <a:p>
            <a:pPr algn="just"/>
            <a:endParaRPr lang="en-US" sz="2000" dirty="0">
              <a:latin typeface="Calibri"/>
              <a:ea typeface="ＭＳ Ｐゴシック"/>
              <a:cs typeface="Arial"/>
            </a:endParaRPr>
          </a:p>
          <a:p>
            <a:pPr algn="just"/>
            <a:endParaRPr lang="en-US" sz="2000" dirty="0">
              <a:latin typeface="Calibri"/>
              <a:ea typeface="ＭＳ Ｐゴシック"/>
              <a:cs typeface="Arial"/>
            </a:endParaRPr>
          </a:p>
          <a:p>
            <a:pPr algn="just"/>
            <a:endParaRPr lang="en-US" sz="2000" dirty="0">
              <a:latin typeface="Calibri"/>
              <a:ea typeface="ＭＳ Ｐゴシック"/>
              <a:cs typeface="Arial"/>
            </a:endParaRPr>
          </a:p>
          <a:p>
            <a:pPr algn="just"/>
            <a:endParaRPr lang="en-US" sz="2000" dirty="0">
              <a:latin typeface="Calibri"/>
              <a:ea typeface="ＭＳ Ｐゴシック"/>
              <a:cs typeface="Arial"/>
            </a:endParaRPr>
          </a:p>
          <a:p>
            <a:pPr algn="just">
              <a:buFont typeface="Arial" panose="020B0604020202020204" pitchFamily="34" charset="0"/>
            </a:pPr>
            <a:endParaRPr lang="en-US" sz="2000" dirty="0">
              <a:latin typeface="Calibri"/>
              <a:ea typeface="ＭＳ Ｐゴシック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9588" y="-6430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diagram of a data flow&#10;&#10;Description automatically generated">
            <a:extLst>
              <a:ext uri="{FF2B5EF4-FFF2-40B4-BE49-F238E27FC236}">
                <a16:creationId xmlns:a16="http://schemas.microsoft.com/office/drawing/2014/main" xmlns="" id="{067B8460-8926-F75F-E906-CD2641270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2" y="4515"/>
            <a:ext cx="8275356" cy="6352528"/>
          </a:xfrm>
          <a:prstGeom prst="rect">
            <a:avLst/>
          </a:prstGeom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xmlns="" id="{3C36C87F-B84F-C4FF-9C3B-B51959E4AB1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-3114872" y="-6913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Field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A.I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4C763C-DC7C-F7F2-F718-91B9EB12BF58}"/>
              </a:ext>
            </a:extLst>
          </p:cNvPr>
          <p:cNvSpPr txBox="1"/>
          <p:nvPr/>
        </p:nvSpPr>
        <p:spPr>
          <a:xfrm>
            <a:off x="9425509" y="2911774"/>
            <a:ext cx="27432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  <a:ea typeface="ＭＳ Ｐゴシック"/>
                <a:cs typeface="Segoe UI"/>
              </a:rPr>
              <a:t>FRAMEWORKS-</a:t>
            </a:r>
            <a:r>
              <a:rPr lang="en-US" sz="2400" dirty="0">
                <a:latin typeface="Calibri"/>
                <a:ea typeface="ＭＳ Ｐゴシック"/>
                <a:cs typeface="Segoe UI"/>
              </a:rPr>
              <a:t>​</a:t>
            </a:r>
            <a:endParaRPr lang="en-US" sz="24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Calibri"/>
                <a:ea typeface="ＭＳ Ｐゴシック"/>
                <a:cs typeface="Segoe UI"/>
              </a:rPr>
              <a:t>Tensorflow</a:t>
            </a:r>
            <a:r>
              <a:rPr lang="en-US" sz="2400" dirty="0">
                <a:latin typeface="Calibri"/>
                <a:ea typeface="ＭＳ Ｐゴシック"/>
                <a:cs typeface="Segoe UI"/>
              </a:rPr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Calibri"/>
                <a:ea typeface="ＭＳ Ｐゴシック"/>
                <a:cs typeface="Segoe UI"/>
              </a:rPr>
              <a:t>Sklearn</a:t>
            </a:r>
            <a:r>
              <a:rPr lang="en-US" sz="2400" dirty="0">
                <a:latin typeface="Calibri"/>
                <a:ea typeface="ＭＳ Ｐゴシック"/>
                <a:cs typeface="Segoe UI"/>
              </a:rPr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"/>
                <a:ea typeface="ＭＳ Ｐゴシック"/>
                <a:cs typeface="Segoe UI"/>
              </a:rPr>
              <a:t>OS​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"/>
                <a:ea typeface="ＭＳ Ｐゴシック"/>
                <a:cs typeface="Segoe UI"/>
              </a:rPr>
              <a:t>SEQUENTIAL​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"/>
                <a:ea typeface="ＭＳ Ｐゴシック"/>
                <a:cs typeface="Segoe UI"/>
              </a:rPr>
              <a:t>KERAS.LAYERS​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Calibri"/>
                <a:ea typeface="ＭＳ Ｐゴシック"/>
                <a:cs typeface="Segoe UI"/>
              </a:rPr>
              <a:t>to_categorical</a:t>
            </a:r>
            <a:r>
              <a:rPr lang="en-US" sz="2400" dirty="0">
                <a:latin typeface="Calibri"/>
                <a:ea typeface="ＭＳ Ｐゴシック"/>
                <a:cs typeface="Segoe UI"/>
              </a:rPr>
              <a:t>​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Calibri"/>
                <a:ea typeface="ＭＳ Ｐゴシック"/>
                <a:cs typeface="Segoe UI"/>
              </a:rPr>
              <a:t>zipfile</a:t>
            </a:r>
            <a:endParaRPr lang="en-US" sz="2400" dirty="0">
              <a:cs typeface="Calibri"/>
            </a:endParaRPr>
          </a:p>
        </p:txBody>
      </p:sp>
      <p:pic>
        <p:nvPicPr>
          <p:cNvPr id="15" name="Picture 14" descr="A logo of a field disease detector&#10;&#10;Description automatically generated">
            <a:extLst>
              <a:ext uri="{FF2B5EF4-FFF2-40B4-BE49-F238E27FC236}">
                <a16:creationId xmlns:a16="http://schemas.microsoft.com/office/drawing/2014/main" xmlns="" id="{8C2B7208-D9D4-7175-CCB7-B49C836E2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6" y="106393"/>
            <a:ext cx="822385" cy="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608053" y="124903"/>
            <a:ext cx="6904009" cy="1071114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2053" y="1440973"/>
            <a:ext cx="10583578" cy="49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sz="2800" b="1" dirty="0">
                <a:latin typeface="Calibri"/>
                <a:ea typeface="ＭＳ Ｐゴシック"/>
                <a:cs typeface="Arial"/>
              </a:rPr>
              <a:t>Technological Feasibility</a:t>
            </a: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Arial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AI &amp; Machine Learning</a:t>
            </a:r>
            <a:endParaRPr lang="en-US" sz="28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Existing Datasets</a:t>
            </a: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Real-time Data Collection</a:t>
            </a: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Cloud &amp; Edge Computing</a:t>
            </a:r>
          </a:p>
          <a:p>
            <a:pPr algn="just">
              <a:defRPr/>
            </a:pPr>
            <a:endParaRPr lang="en-US" sz="280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r>
              <a:rPr lang="en-US" sz="2800" b="1" dirty="0">
                <a:latin typeface="Calibri"/>
                <a:ea typeface="ＭＳ Ｐゴシック"/>
                <a:cs typeface="Arial"/>
              </a:rPr>
              <a:t>Market Feasibility</a:t>
            </a: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Arial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Growing Demand for AgriTech</a:t>
            </a:r>
            <a:endParaRPr lang="en-US" sz="28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Government Support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AgriTech Investments</a:t>
            </a:r>
          </a:p>
          <a:p>
            <a:pPr marL="342900" indent="-342900" algn="just">
              <a:buFont typeface="Arial,Sans-Serif" panose="020B0604020202020204" pitchFamily="34" charset="0"/>
              <a:buChar char="•"/>
              <a:defRPr/>
            </a:pPr>
            <a:endParaRPr lang="en-US" sz="2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2E50E0-CC81-9DC8-0876-3428BCF78E25}"/>
              </a:ext>
            </a:extLst>
          </p:cNvPr>
          <p:cNvSpPr txBox="1"/>
          <p:nvPr/>
        </p:nvSpPr>
        <p:spPr>
          <a:xfrm>
            <a:off x="3318216" y="159610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B11ADC-9CE0-E48B-3276-91BB7D13EA23}"/>
              </a:ext>
            </a:extLst>
          </p:cNvPr>
          <p:cNvSpPr txBox="1"/>
          <p:nvPr/>
        </p:nvSpPr>
        <p:spPr>
          <a:xfrm>
            <a:off x="6665986" y="1435645"/>
            <a:ext cx="313985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ea typeface="ＭＳ Ｐゴシック"/>
                <a:cs typeface="Calibri"/>
              </a:rPr>
              <a:t>Viability</a:t>
            </a:r>
            <a:endParaRPr lang="en-US" sz="2800" b="1" dirty="0"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dirty="0">
                <a:latin typeface="Calibri"/>
                <a:ea typeface="ＭＳ Ｐゴシック"/>
                <a:cs typeface="Calibri"/>
              </a:rPr>
              <a:t>Ad's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alibri"/>
                <a:ea typeface="ＭＳ Ｐゴシック"/>
                <a:cs typeface="Calibri"/>
              </a:rPr>
              <a:t>Data collection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alibri"/>
                <a:ea typeface="ＭＳ Ｐゴシック"/>
                <a:cs typeface="Calibri"/>
              </a:rPr>
              <a:t>Local store advertisement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alibri"/>
                <a:ea typeface="ＭＳ Ｐゴシック"/>
                <a:cs typeface="Calibri"/>
              </a:rPr>
              <a:t>sponsorships</a:t>
            </a:r>
            <a:endParaRPr lang="en-US" sz="2800" dirty="0">
              <a:cs typeface="Calibri"/>
            </a:endParaRPr>
          </a:p>
        </p:txBody>
      </p:sp>
      <p:pic>
        <p:nvPicPr>
          <p:cNvPr id="5" name="Picture 4" descr="A logo of a field disease detector&#10;&#10;Description automatically generated">
            <a:extLst>
              <a:ext uri="{FF2B5EF4-FFF2-40B4-BE49-F238E27FC236}">
                <a16:creationId xmlns:a16="http://schemas.microsoft.com/office/drawing/2014/main" xmlns="" id="{E0404B7C-A4C5-F83D-054B-C48E84D1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6" y="120771"/>
            <a:ext cx="822385" cy="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56BAAE-71A6-43D2-4186-43AFF1645153}"/>
              </a:ext>
            </a:extLst>
          </p:cNvPr>
          <p:cNvSpPr txBox="1"/>
          <p:nvPr/>
        </p:nvSpPr>
        <p:spPr>
          <a:xfrm>
            <a:off x="324929" y="1230702"/>
            <a:ext cx="446848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  <a:ea typeface="ＭＳ Ｐゴシック"/>
                <a:cs typeface="Calibri"/>
              </a:rPr>
              <a:t>Impact on Farmers, Agronomists, Agricultural Industry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Calibri"/>
                <a:ea typeface="ＭＳ Ｐゴシック"/>
                <a:cs typeface="Calibri"/>
              </a:rPr>
              <a:t>Increased Crop Yields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Reduced Crop Losses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Localized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CDC5F9-C8A2-CA88-00D6-918AEB2835BD}"/>
              </a:ext>
            </a:extLst>
          </p:cNvPr>
          <p:cNvSpPr txBox="1"/>
          <p:nvPr/>
        </p:nvSpPr>
        <p:spPr>
          <a:xfrm>
            <a:off x="5788325" y="1230702"/>
            <a:ext cx="5805575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 Bold "/>
                <a:ea typeface="ＭＳ Ｐゴシック"/>
                <a:cs typeface="Calibri"/>
              </a:rPr>
              <a:t>Social benefits:</a:t>
            </a:r>
            <a:endParaRPr lang="en-US" sz="2400" b="1" dirty="0">
              <a:latin typeface="Calibri Bold 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Knowledge Transfer</a:t>
            </a:r>
            <a:endParaRPr lang="en-US" sz="2400" dirty="0">
              <a:latin typeface="Calibri Bold "/>
              <a:cs typeface="Calibri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Food Security</a:t>
            </a:r>
            <a:endParaRPr lang="en-US" sz="2400" b="1" dirty="0">
              <a:latin typeface="Calibri Bold "/>
              <a:ea typeface="ＭＳ Ｐゴシック"/>
              <a:cs typeface="Arial"/>
            </a:endParaRPr>
          </a:p>
          <a:p>
            <a:endParaRPr lang="en-US" sz="2400">
              <a:latin typeface="Calibri Bold "/>
              <a:ea typeface="Calibri"/>
              <a:cs typeface="Calibri"/>
            </a:endParaRPr>
          </a:p>
          <a:p>
            <a:r>
              <a:rPr lang="en-US" sz="2400" b="1" dirty="0">
                <a:latin typeface="Calibri Bold "/>
                <a:ea typeface="Calibri"/>
                <a:cs typeface="Calibri"/>
              </a:rPr>
              <a:t>Economic benefits:</a:t>
            </a:r>
            <a:endParaRPr lang="en-US" sz="2400">
              <a:latin typeface="Calibri Bold 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Cost Savings</a:t>
            </a:r>
            <a:endParaRPr lang="en-US" sz="2400" dirty="0">
              <a:latin typeface="Calibri Bold 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Higher Profitability</a:t>
            </a:r>
            <a:endParaRPr lang="en-US" sz="2400" dirty="0">
              <a:latin typeface="Calibri Bold 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Support for Sustainable Agriculture</a:t>
            </a:r>
            <a:endParaRPr lang="en-US" sz="2400" dirty="0">
              <a:latin typeface="Calibri Bold "/>
              <a:cs typeface="Calibri"/>
            </a:endParaRPr>
          </a:p>
          <a:p>
            <a:endParaRPr lang="en-US" sz="2400" b="1" dirty="0">
              <a:latin typeface="Calibri Bold "/>
              <a:ea typeface="Calibri"/>
              <a:cs typeface="Calibri"/>
            </a:endParaRPr>
          </a:p>
          <a:p>
            <a:r>
              <a:rPr lang="en-US" sz="2400" b="1" dirty="0">
                <a:latin typeface="Calibri Bold "/>
                <a:ea typeface="Calibri"/>
                <a:cs typeface="Calibri"/>
              </a:rPr>
              <a:t>Environmental benefits:</a:t>
            </a:r>
            <a:endParaRPr lang="en-US" sz="2400" dirty="0">
              <a:latin typeface="Calibri Bold 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Reduced Chemical Usage</a:t>
            </a:r>
            <a:endParaRPr lang="en-US" sz="2400" dirty="0">
              <a:latin typeface="Calibri Bold 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Sustainable Farming</a:t>
            </a:r>
            <a:endParaRPr lang="en-US" sz="2400" dirty="0">
              <a:latin typeface="Calibri Bold 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Bold "/>
                <a:ea typeface="Calibri"/>
                <a:cs typeface="Calibri"/>
              </a:rPr>
              <a:t>Biodiversity Preservation</a:t>
            </a:r>
            <a:endParaRPr lang="en-US" sz="2400" dirty="0">
              <a:latin typeface="Calibri Bold "/>
              <a:cs typeface="Calibri"/>
            </a:endParaRPr>
          </a:p>
          <a:p>
            <a:endParaRPr lang="en-US" sz="2400">
              <a:latin typeface="Calibri Bold "/>
              <a:ea typeface="Calibri"/>
              <a:cs typeface="Calibri" pitchFamily="34" charset="0"/>
            </a:endParaRPr>
          </a:p>
          <a:p>
            <a:endParaRPr lang="en-US" sz="2400">
              <a:latin typeface="Calibri Bold "/>
              <a:ea typeface="Calibri"/>
              <a:cs typeface="Calibri" pitchFamily="34" charset="0"/>
            </a:endParaRPr>
          </a:p>
          <a:p>
            <a:endParaRPr lang="en-US" sz="2400">
              <a:latin typeface="Calibri Bold "/>
              <a:ea typeface="Calibri"/>
              <a:cs typeface="Calibri"/>
            </a:endParaRPr>
          </a:p>
          <a:p>
            <a:endParaRPr lang="en-US" sz="2400" b="1">
              <a:latin typeface="Calibri Bold "/>
              <a:ea typeface="ＭＳ Ｐゴシック"/>
              <a:cs typeface="Arial"/>
            </a:endParaRPr>
          </a:p>
        </p:txBody>
      </p:sp>
      <p:pic>
        <p:nvPicPr>
          <p:cNvPr id="5" name="Picture 4" descr="A logo of a field disease detector&#10;&#10;Description automatically generated">
            <a:extLst>
              <a:ext uri="{FF2B5EF4-FFF2-40B4-BE49-F238E27FC236}">
                <a16:creationId xmlns:a16="http://schemas.microsoft.com/office/drawing/2014/main" xmlns="" id="{CAB120FA-87CC-906A-2AC3-C7AC7D164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8" y="178280"/>
            <a:ext cx="822385" cy="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34860" y="1229510"/>
            <a:ext cx="1017861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sz="2800" b="1" u="sng" dirty="0">
                <a:solidFill>
                  <a:prstClr val="black"/>
                </a:solidFill>
                <a:latin typeface="Cambria"/>
                <a:ea typeface="Cambria"/>
                <a:cs typeface="Calibri"/>
              </a:rPr>
              <a:t>Plant Disease Detection and Classification by Deep Learning</a:t>
            </a:r>
            <a:endParaRPr lang="en-US" sz="2800" b="1" u="sng" dirty="0">
              <a:solidFill>
                <a:prstClr val="black"/>
              </a:solidFill>
            </a:endParaRPr>
          </a:p>
          <a:p>
            <a:pPr algn="just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Author: </a:t>
            </a:r>
            <a:r>
              <a:rPr lang="en-US" u="sng" dirty="0">
                <a:solidFill>
                  <a:srgbClr val="376FAA"/>
                </a:solidFill>
                <a:latin typeface="Calibri"/>
                <a:ea typeface="Calibri"/>
                <a:cs typeface="Calibri"/>
                <a:hlinkClick r:id="rId3"/>
              </a:rPr>
              <a:t>Muhammad Hammad Saleem</a:t>
            </a:r>
            <a:r>
              <a:rPr lang="en-US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100" baseline="30000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u="sng" dirty="0">
                <a:solidFill>
                  <a:srgbClr val="376FAA"/>
                </a:solidFill>
                <a:latin typeface="Calibri"/>
                <a:ea typeface="Calibri"/>
                <a:cs typeface="Calibri"/>
                <a:hlinkClick r:id="rId4"/>
              </a:rPr>
              <a:t>Johan Potgieter</a:t>
            </a:r>
            <a:r>
              <a:rPr lang="en-US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100" baseline="30000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 and </a:t>
            </a:r>
            <a:r>
              <a:rPr lang="en-US" u="sng" dirty="0">
                <a:solidFill>
                  <a:srgbClr val="376FAA"/>
                </a:solidFill>
                <a:latin typeface="Calibri"/>
                <a:ea typeface="Calibri"/>
                <a:cs typeface="Calibri"/>
                <a:hlinkClick r:id="rId5"/>
              </a:rPr>
              <a:t>Khalid Mahmood Arif</a:t>
            </a:r>
            <a:r>
              <a:rPr lang="en-US" sz="1100" baseline="30000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1,*</a:t>
            </a:r>
            <a:endParaRPr lang="en-US" sz="1000" dirty="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endParaRPr lang="en-US" sz="1100" baseline="3000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r>
              <a:rPr lang="en-US" sz="2800" baseline="30000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Published online 2019 Oct 31</a:t>
            </a:r>
            <a:endParaRPr lang="en-US" sz="2800" dirty="0">
              <a:solidFill>
                <a:srgbClr val="000000"/>
              </a:solidFill>
              <a:ea typeface="ＭＳ Ｐゴシック"/>
              <a:cs typeface="Calibri" pitchFamily="34" charset="0"/>
            </a:endParaRPr>
          </a:p>
          <a:p>
            <a:pPr algn="just">
              <a:defRPr/>
            </a:pPr>
            <a:r>
              <a:rPr lang="en-US" sz="2400" baseline="30000" dirty="0" err="1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doi</a:t>
            </a:r>
            <a:r>
              <a:rPr lang="en-US" sz="2400" baseline="30000" dirty="0">
                <a:solidFill>
                  <a:srgbClr val="212121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US" sz="2400" u="sng" baseline="30000" dirty="0">
                <a:solidFill>
                  <a:srgbClr val="376FAA"/>
                </a:solidFill>
                <a:latin typeface="Calibri"/>
                <a:ea typeface="Calibri"/>
                <a:cs typeface="Calibri"/>
                <a:hlinkClick r:id="rId6"/>
              </a:rPr>
              <a:t>10.3390/plants8110468</a:t>
            </a:r>
            <a:endParaRPr lang="en-US" sz="2400" dirty="0">
              <a:cs typeface="Calibri"/>
            </a:endParaRPr>
          </a:p>
          <a:p>
            <a:pPr algn="just">
              <a:defRPr/>
            </a:pPr>
            <a:endParaRPr lang="en-US" sz="2800" baseline="3000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Research paper Link</a:t>
            </a:r>
            <a:endParaRPr lang="en-US" sz="2800" dirty="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endParaRPr lang="en-US" sz="2800">
              <a:solidFill>
                <a:prstClr val="black"/>
              </a:solidFill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logo of a field disease detector&#10;&#10;Description automatically generated">
            <a:extLst>
              <a:ext uri="{FF2B5EF4-FFF2-40B4-BE49-F238E27FC236}">
                <a16:creationId xmlns:a16="http://schemas.microsoft.com/office/drawing/2014/main" xmlns="" id="{32BB6ED4-ED81-7B9D-996E-354C6F3C59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68" y="178280"/>
            <a:ext cx="822385" cy="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271</Words>
  <Application>Microsoft Office PowerPoint</Application>
  <PresentationFormat>Widescreen</PresentationFormat>
  <Paragraphs>104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Arial</vt:lpstr>
      <vt:lpstr>Arial,Sans-Serif</vt:lpstr>
      <vt:lpstr>Calibri</vt:lpstr>
      <vt:lpstr>Calibri Bold </vt:lpstr>
      <vt:lpstr>Cambria</vt:lpstr>
      <vt:lpstr>Garamond</vt:lpstr>
      <vt:lpstr>Segoe UI</vt:lpstr>
      <vt:lpstr>Times New Roman</vt:lpstr>
      <vt:lpstr>TradeGothic</vt:lpstr>
      <vt:lpstr>Office Theme</vt:lpstr>
      <vt:lpstr>SMART INDIA HACKATHON 2024</vt:lpstr>
      <vt:lpstr> AI-Driven Crop Disease Prediction and Management System </vt:lpstr>
      <vt:lpstr>PowerPoint Presentation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Microsoft account</cp:lastModifiedBy>
  <cp:revision>150</cp:revision>
  <dcterms:created xsi:type="dcterms:W3CDTF">2013-12-12T18:46:50Z</dcterms:created>
  <dcterms:modified xsi:type="dcterms:W3CDTF">2024-09-06T07:47:14Z</dcterms:modified>
  <cp:category/>
</cp:coreProperties>
</file>