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303" r:id="rId27"/>
    <p:sldId id="307" r:id="rId28"/>
    <p:sldId id="306" r:id="rId29"/>
    <p:sldId id="305" r:id="rId30"/>
    <p:sldId id="304"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8" r:id="rId47"/>
    <p:sldId id="299" r:id="rId48"/>
    <p:sldId id="300" r:id="rId49"/>
    <p:sldId id="301" r:id="rId50"/>
    <p:sldId id="302"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BA97B0-019D-410F-8912-213627476570}"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1503053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BA97B0-019D-410F-8912-213627476570}"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3289583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BA97B0-019D-410F-8912-213627476570}"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22186443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BA97B0-019D-410F-8912-213627476570}"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5AA3F-17C6-4379-A486-DCEBEF93F20C}" type="slidenum">
              <a:rPr lang="en-US" smtClean="0"/>
              <a:pPr/>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60830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BA97B0-019D-410F-8912-213627476570}"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3405274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DBA97B0-019D-410F-8912-213627476570}" type="datetimeFigureOut">
              <a:rPr lang="en-US" smtClean="0"/>
              <a:pPr/>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2874807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DBA97B0-019D-410F-8912-213627476570}" type="datetimeFigureOut">
              <a:rPr lang="en-US" smtClean="0"/>
              <a:pPr/>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2199439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BA97B0-019D-410F-8912-213627476570}"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1569264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BA97B0-019D-410F-8912-213627476570}"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2490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BA97B0-019D-410F-8912-213627476570}"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1135885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BA97B0-019D-410F-8912-213627476570}" type="datetimeFigureOut">
              <a:rPr lang="en-US" smtClean="0"/>
              <a:pPr/>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4253693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BA97B0-019D-410F-8912-213627476570}"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321096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BA97B0-019D-410F-8912-213627476570}" type="datetimeFigureOut">
              <a:rPr lang="en-US" smtClean="0"/>
              <a:pPr/>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303086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BA97B0-019D-410F-8912-213627476570}" type="datetimeFigureOut">
              <a:rPr lang="en-US" smtClean="0"/>
              <a:pPr/>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282656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BA97B0-019D-410F-8912-213627476570}" type="datetimeFigureOut">
              <a:rPr lang="en-US" smtClean="0"/>
              <a:pPr/>
              <a:t>7/30/2024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2772869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BA97B0-019D-410F-8912-213627476570}"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239175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BA97B0-019D-410F-8912-213627476570}" type="datetimeFigureOut">
              <a:rPr lang="en-US" smtClean="0"/>
              <a:pPr/>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35AA3F-17C6-4379-A486-DCEBEF93F20C}" type="slidenum">
              <a:rPr lang="en-US" smtClean="0"/>
              <a:pPr/>
              <a:t>‹#›</a:t>
            </a:fld>
            <a:endParaRPr lang="en-US"/>
          </a:p>
        </p:txBody>
      </p:sp>
    </p:spTree>
    <p:extLst>
      <p:ext uri="{BB962C8B-B14F-4D97-AF65-F5344CB8AC3E}">
        <p14:creationId xmlns:p14="http://schemas.microsoft.com/office/powerpoint/2010/main" val="2134123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DBA97B0-019D-410F-8912-213627476570}" type="datetimeFigureOut">
              <a:rPr lang="en-US" smtClean="0"/>
              <a:pPr/>
              <a:t>7/30/2024</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735AA3F-17C6-4379-A486-DCEBEF93F20C}" type="slidenum">
              <a:rPr lang="en-US" smtClean="0"/>
              <a:pPr/>
              <a:t>‹#›</a:t>
            </a:fld>
            <a:endParaRPr lang="en-US"/>
          </a:p>
        </p:txBody>
      </p:sp>
    </p:spTree>
    <p:extLst>
      <p:ext uri="{BB962C8B-B14F-4D97-AF65-F5344CB8AC3E}">
        <p14:creationId xmlns:p14="http://schemas.microsoft.com/office/powerpoint/2010/main" val="511684575"/>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txBox="1">
            <a:spLocks noChangeArrowheads="1"/>
          </p:cNvSpPr>
          <p:nvPr/>
        </p:nvSpPr>
        <p:spPr bwMode="auto">
          <a:xfrm>
            <a:off x="142875" y="1425714"/>
            <a:ext cx="8572500" cy="707886"/>
          </a:xfrm>
          <a:prstGeom prst="rect">
            <a:avLst/>
          </a:prstGeom>
          <a:noFill/>
          <a:ln w="9525">
            <a:noFill/>
            <a:miter lim="800000"/>
            <a:headEnd/>
            <a:tailEnd/>
          </a:ln>
        </p:spPr>
        <p:txBody>
          <a:bodyPr wrap="square">
            <a:spAutoFit/>
          </a:bodyPr>
          <a:lstStyle/>
          <a:p>
            <a:pPr algn="ctr" eaLnBrk="1" hangingPunct="1"/>
            <a:r>
              <a:rPr lang="en-IN" sz="4000" b="1" dirty="0">
                <a:solidFill>
                  <a:schemeClr val="accent2">
                    <a:lumMod val="60000"/>
                    <a:lumOff val="40000"/>
                  </a:schemeClr>
                </a:solidFill>
                <a:latin typeface="+mn-lt"/>
              </a:rPr>
              <a:t>False Alarm Detection System</a:t>
            </a:r>
            <a:endParaRPr lang="en-US" altLang="en-US" sz="4000" dirty="0">
              <a:solidFill>
                <a:schemeClr val="accent2">
                  <a:lumMod val="60000"/>
                  <a:lumOff val="40000"/>
                </a:schemeClr>
              </a:solidFill>
              <a:latin typeface="+mn-lt"/>
              <a:ea typeface="幼圆"/>
              <a:cs typeface="幼圆"/>
            </a:endParaRPr>
          </a:p>
        </p:txBody>
      </p:sp>
      <p:sp>
        <p:nvSpPr>
          <p:cNvPr id="5" name="TextBox 4"/>
          <p:cNvSpPr txBox="1"/>
          <p:nvPr/>
        </p:nvSpPr>
        <p:spPr>
          <a:xfrm>
            <a:off x="5638800" y="4724401"/>
            <a:ext cx="3271830" cy="1015663"/>
          </a:xfrm>
          <a:prstGeom prst="rect">
            <a:avLst/>
          </a:prstGeom>
          <a:noFill/>
        </p:spPr>
        <p:txBody>
          <a:bodyPr wrap="square" rtlCol="0">
            <a:spAutoFit/>
          </a:bodyPr>
          <a:lstStyle/>
          <a:p>
            <a:r>
              <a:rPr lang="en-US" sz="2000" b="1" dirty="0">
                <a:latin typeface="+mn-lt"/>
                <a:ea typeface="Cambria Math" panose="02040503050406030204" pitchFamily="18" charset="0"/>
              </a:rPr>
              <a:t> </a:t>
            </a:r>
            <a:r>
              <a:rPr lang="en-US" sz="2000" b="1" dirty="0">
                <a:solidFill>
                  <a:schemeClr val="tx1">
                    <a:lumMod val="95000"/>
                  </a:schemeClr>
                </a:solidFill>
                <a:latin typeface="Bahnschrift" panose="020B0502040204020203" pitchFamily="34" charset="0"/>
                <a:ea typeface="Cambria Math" panose="02040503050406030204" pitchFamily="18" charset="0"/>
              </a:rPr>
              <a:t>BY: </a:t>
            </a:r>
          </a:p>
          <a:p>
            <a:r>
              <a:rPr lang="en-US" sz="2000" b="1" dirty="0">
                <a:solidFill>
                  <a:schemeClr val="tx1">
                    <a:lumMod val="95000"/>
                  </a:schemeClr>
                </a:solidFill>
                <a:latin typeface="Bahnschrift" panose="020B0502040204020203" pitchFamily="34" charset="0"/>
                <a:ea typeface="Cambria Math" panose="02040503050406030204" pitchFamily="18" charset="0"/>
              </a:rPr>
              <a:t>Atharva Khadse</a:t>
            </a:r>
          </a:p>
          <a:p>
            <a:r>
              <a:rPr lang="en-US" sz="2000" b="1" dirty="0">
                <a:solidFill>
                  <a:schemeClr val="tx1">
                    <a:lumMod val="95000"/>
                  </a:schemeClr>
                </a:solidFill>
                <a:latin typeface="Bahnschrift" panose="020B0502040204020203" pitchFamily="34" charset="0"/>
                <a:ea typeface="Cambria Math" panose="02040503050406030204" pitchFamily="18" charset="0"/>
              </a:rPr>
              <a:t>VIT , Vellore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1219200"/>
            <a:ext cx="8699501" cy="4924425"/>
          </a:xfrm>
        </p:spPr>
        <p:txBody>
          <a:bodyPr>
            <a:normAutofit/>
          </a:bodyPr>
          <a:lstStyle/>
          <a:p>
            <a:pPr>
              <a:defRPr/>
            </a:pPr>
            <a:r>
              <a:rPr lang="en-US" sz="2600" dirty="0">
                <a:latin typeface="Times New Roman" pitchFamily="18" charset="0"/>
                <a:cs typeface="Times New Roman" pitchFamily="18" charset="0"/>
              </a:rPr>
              <a:t>False alarm detection system is a web based system use in a chemical industry to manage H2S gas detection. </a:t>
            </a:r>
          </a:p>
          <a:p>
            <a:pPr>
              <a:buNone/>
              <a:defRPr/>
            </a:pPr>
            <a:endParaRPr lang="en-US" sz="2600" dirty="0">
              <a:latin typeface="Times New Roman" pitchFamily="18" charset="0"/>
              <a:cs typeface="Times New Roman" pitchFamily="18" charset="0"/>
            </a:endParaRPr>
          </a:p>
          <a:p>
            <a:pPr>
              <a:defRPr/>
            </a:pPr>
            <a:r>
              <a:rPr lang="en-US" sz="2600" dirty="0">
                <a:latin typeface="Times New Roman" pitchFamily="18" charset="0"/>
                <a:cs typeface="Times New Roman" pitchFamily="18" charset="0"/>
              </a:rPr>
              <a:t>False alarm detection system is reduce to help supporting team cost. The system will be reliable and fast tool in the daily work and will also be ensure security solution of staff.</a:t>
            </a:r>
          </a:p>
          <a:p>
            <a:pPr eaLnBrk="1" hangingPunct="1">
              <a:defRPr/>
            </a:pPr>
            <a:endParaRPr lang="en-US" altLang="en-US" sz="2600" dirty="0">
              <a:latin typeface="Times New Roman" pitchFamily="18" charset="0"/>
              <a:ea typeface="幼圆"/>
              <a:cs typeface="Times New Roman" pitchFamily="18" charset="0"/>
            </a:endParaRPr>
          </a:p>
        </p:txBody>
      </p:sp>
      <p:sp>
        <p:nvSpPr>
          <p:cNvPr id="17411" name="Text Box 4"/>
          <p:cNvSpPr txBox="1">
            <a:spLocks noChangeArrowheads="1"/>
          </p:cNvSpPr>
          <p:nvPr/>
        </p:nvSpPr>
        <p:spPr bwMode="auto">
          <a:xfrm>
            <a:off x="395288" y="141288"/>
            <a:ext cx="3783408" cy="1077218"/>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sz="3200" b="1" u="sng" dirty="0">
                <a:solidFill>
                  <a:schemeClr val="accent2">
                    <a:lumMod val="60000"/>
                    <a:lumOff val="40000"/>
                  </a:schemeClr>
                </a:solidFill>
                <a:latin typeface="+mn-lt"/>
              </a:rPr>
              <a:t>Proposed System:</a:t>
            </a:r>
            <a:br>
              <a:rPr lang="en-IN" sz="3200" u="sng" dirty="0">
                <a:solidFill>
                  <a:schemeClr val="accent2">
                    <a:lumMod val="60000"/>
                    <a:lumOff val="40000"/>
                  </a:schemeClr>
                </a:solidFill>
                <a:latin typeface="+mn-lt"/>
              </a:rPr>
            </a:b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0" y="1071546"/>
            <a:ext cx="8658225" cy="5500704"/>
          </a:xfrm>
        </p:spPr>
        <p:txBody>
          <a:bodyPr>
            <a:normAutofit lnSpcReduction="10000"/>
          </a:bodyPr>
          <a:lstStyle/>
          <a:p>
            <a:pPr eaLnBrk="1" hangingPunct="1"/>
            <a:r>
              <a:rPr lang="en-US" sz="2600" dirty="0">
                <a:latin typeface="Times New Roman" pitchFamily="18" charset="0"/>
                <a:ea typeface="宋体" pitchFamily="2" charset="-122"/>
                <a:cs typeface="Times New Roman" pitchFamily="18" charset="0"/>
              </a:rPr>
              <a:t>The model can further be implemented in different areas of the industry and can be enhanced by training with the relevant data.</a:t>
            </a:r>
          </a:p>
          <a:p>
            <a:pPr eaLnBrk="1" hangingPunct="1"/>
            <a:endParaRPr lang="en-US" sz="2600" dirty="0">
              <a:latin typeface="Times New Roman" pitchFamily="18" charset="0"/>
              <a:ea typeface="宋体" pitchFamily="2" charset="-122"/>
              <a:cs typeface="Times New Roman" pitchFamily="18" charset="0"/>
            </a:endParaRPr>
          </a:p>
          <a:p>
            <a:pPr eaLnBrk="1" hangingPunct="1"/>
            <a:r>
              <a:rPr lang="en-US" sz="2600" dirty="0">
                <a:latin typeface="Times New Roman" pitchFamily="18" charset="0"/>
                <a:ea typeface="宋体" pitchFamily="2" charset="-122"/>
                <a:cs typeface="Times New Roman" pitchFamily="18" charset="0"/>
              </a:rPr>
              <a:t>Machine learning algorithms used can be parameter tuned for each case. </a:t>
            </a:r>
          </a:p>
          <a:p>
            <a:pPr eaLnBrk="1" hangingPunct="1"/>
            <a:endParaRPr lang="en-US" sz="2600" dirty="0">
              <a:latin typeface="Times New Roman" pitchFamily="18" charset="0"/>
              <a:ea typeface="宋体" pitchFamily="2" charset="-122"/>
              <a:cs typeface="Times New Roman" pitchFamily="18" charset="0"/>
            </a:endParaRPr>
          </a:p>
          <a:p>
            <a:pPr eaLnBrk="1" hangingPunct="1"/>
            <a:r>
              <a:rPr lang="en-US" sz="2600" dirty="0">
                <a:latin typeface="Times New Roman" pitchFamily="18" charset="0"/>
                <a:ea typeface="宋体" pitchFamily="2" charset="-122"/>
                <a:cs typeface="Times New Roman" pitchFamily="18" charset="0"/>
              </a:rPr>
              <a:t>The model will require a huge amount of data to be processed and if results are as expected various industries can fine tune it and use it in their automation to reduce the over-head cost and bring down the physical workforce and effort.</a:t>
            </a:r>
            <a:endParaRPr lang="en-IN" sz="2600" dirty="0">
              <a:latin typeface="Times New Roman" pitchFamily="18" charset="0"/>
              <a:ea typeface="宋体" pitchFamily="2" charset="-122"/>
              <a:cs typeface="Times New Roman" pitchFamily="18" charset="0"/>
            </a:endParaRPr>
          </a:p>
        </p:txBody>
      </p:sp>
      <p:sp>
        <p:nvSpPr>
          <p:cNvPr id="18435" name="Text Box 4"/>
          <p:cNvSpPr txBox="1">
            <a:spLocks noChangeArrowheads="1"/>
          </p:cNvSpPr>
          <p:nvPr/>
        </p:nvSpPr>
        <p:spPr bwMode="auto">
          <a:xfrm>
            <a:off x="395288" y="141288"/>
            <a:ext cx="1550424"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altLang="zh-CN" sz="3200" b="1" u="sng" dirty="0">
                <a:solidFill>
                  <a:schemeClr val="accent2">
                    <a:lumMod val="60000"/>
                    <a:lumOff val="40000"/>
                  </a:schemeClr>
                </a:solidFill>
                <a:latin typeface="+mn-lt"/>
                <a:ea typeface="楷体_GB2312" pitchFamily="1" charset="-122"/>
                <a:cs typeface="幼圆"/>
              </a:rPr>
              <a:t>Scope:</a:t>
            </a: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0" y="1071546"/>
            <a:ext cx="8872538" cy="5357828"/>
          </a:xfrm>
        </p:spPr>
        <p:txBody>
          <a:bodyPr>
            <a:normAutofit/>
          </a:bodyPr>
          <a:lstStyle/>
          <a:p>
            <a:pPr eaLnBrk="1" hangingPunct="1"/>
            <a:r>
              <a:rPr lang="en-US" sz="2600" dirty="0">
                <a:latin typeface="Times New Roman" pitchFamily="18" charset="0"/>
                <a:ea typeface="宋体" pitchFamily="2" charset="-122"/>
                <a:cs typeface="Times New Roman" pitchFamily="18" charset="0"/>
              </a:rPr>
              <a:t>The objective of making the model is to automate the process of human intervention in sanitizing the hazardous chemical leak.</a:t>
            </a:r>
          </a:p>
          <a:p>
            <a:pPr eaLnBrk="1" hangingPunct="1">
              <a:buNone/>
            </a:pPr>
            <a:endParaRPr lang="en-IN" sz="2600" dirty="0">
              <a:latin typeface="Times New Roman" pitchFamily="18" charset="0"/>
              <a:ea typeface="宋体" pitchFamily="2" charset="-122"/>
              <a:cs typeface="Times New Roman" pitchFamily="18" charset="0"/>
            </a:endParaRPr>
          </a:p>
          <a:p>
            <a:pPr eaLnBrk="1" hangingPunct="1"/>
            <a:r>
              <a:rPr lang="en-US" sz="2600" dirty="0">
                <a:latin typeface="Times New Roman" pitchFamily="18" charset="0"/>
                <a:ea typeface="宋体" pitchFamily="2" charset="-122"/>
                <a:cs typeface="Times New Roman" pitchFamily="18" charset="0"/>
              </a:rPr>
              <a:t>The model will predict, and only if necessary; the team will be called to sanitize the manufacturing unit.</a:t>
            </a:r>
          </a:p>
          <a:p>
            <a:pPr eaLnBrk="1" hangingPunct="1">
              <a:buNone/>
            </a:pPr>
            <a:endParaRPr lang="en-IN" sz="2600" dirty="0">
              <a:latin typeface="Times New Roman" pitchFamily="18" charset="0"/>
              <a:ea typeface="宋体" pitchFamily="2" charset="-122"/>
              <a:cs typeface="Times New Roman" pitchFamily="18" charset="0"/>
            </a:endParaRPr>
          </a:p>
          <a:p>
            <a:pPr eaLnBrk="1" hangingPunct="1"/>
            <a:r>
              <a:rPr lang="en-US" sz="2600" dirty="0">
                <a:latin typeface="Times New Roman" pitchFamily="18" charset="0"/>
                <a:ea typeface="宋体" pitchFamily="2" charset="-122"/>
                <a:cs typeface="Times New Roman" pitchFamily="18" charset="0"/>
              </a:rPr>
              <a:t>The model also aims to minimize the cost involved in calling the team and save the time that is wasted in case of a non-hazardous leak.</a:t>
            </a:r>
          </a:p>
          <a:p>
            <a:pPr eaLnBrk="1" hangingPunct="1">
              <a:buNone/>
            </a:pPr>
            <a:endParaRPr lang="en-IN" sz="2600" dirty="0">
              <a:latin typeface="Times New Roman" pitchFamily="18" charset="0"/>
              <a:ea typeface="宋体" pitchFamily="2" charset="-122"/>
              <a:cs typeface="Times New Roman" pitchFamily="18" charset="0"/>
            </a:endParaRPr>
          </a:p>
          <a:p>
            <a:pPr eaLnBrk="1" hangingPunct="1">
              <a:buNone/>
            </a:pPr>
            <a:endParaRPr lang="en-US" altLang="en-US" sz="2600" dirty="0">
              <a:latin typeface="Times New Roman" pitchFamily="18" charset="0"/>
              <a:ea typeface="幼圆"/>
              <a:cs typeface="Times New Roman" pitchFamily="18" charset="0"/>
            </a:endParaRPr>
          </a:p>
        </p:txBody>
      </p:sp>
      <p:sp>
        <p:nvSpPr>
          <p:cNvPr id="19459" name="Text Box 4"/>
          <p:cNvSpPr txBox="1">
            <a:spLocks noChangeArrowheads="1"/>
          </p:cNvSpPr>
          <p:nvPr/>
        </p:nvSpPr>
        <p:spPr bwMode="auto">
          <a:xfrm>
            <a:off x="395288" y="141288"/>
            <a:ext cx="2164375"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altLang="zh-CN" sz="3200" b="1" u="sng" dirty="0">
                <a:solidFill>
                  <a:schemeClr val="accent2">
                    <a:lumMod val="60000"/>
                    <a:lumOff val="40000"/>
                  </a:schemeClr>
                </a:solidFill>
                <a:latin typeface="+mn-lt"/>
                <a:ea typeface="楷体_GB2312" pitchFamily="1" charset="-122"/>
                <a:cs typeface="幼圆"/>
              </a:rPr>
              <a:t>Objective:</a:t>
            </a: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0" y="1071546"/>
            <a:ext cx="8872538" cy="5357828"/>
          </a:xfrm>
        </p:spPr>
        <p:txBody>
          <a:bodyPr>
            <a:normAutofit/>
          </a:bodyPr>
          <a:lstStyle/>
          <a:p>
            <a:r>
              <a:rPr lang="en-US" sz="2600" dirty="0">
                <a:latin typeface="Times New Roman" pitchFamily="18" charset="0"/>
                <a:ea typeface="宋体" pitchFamily="2" charset="-122"/>
                <a:cs typeface="Times New Roman" pitchFamily="18" charset="0"/>
              </a:rPr>
              <a:t>The data of the previous leaks will be used to train the machine learning algorithm and the major objective is to make sure a leak is not reported as hazardous in case of hazardous situation. Hence, we would work to reduce the false negatives to zero.</a:t>
            </a:r>
          </a:p>
          <a:p>
            <a:pPr eaLnBrk="1" hangingPunct="1">
              <a:buNone/>
            </a:pPr>
            <a:endParaRPr lang="en-IN" sz="2600" dirty="0">
              <a:latin typeface="Times New Roman" pitchFamily="18" charset="0"/>
              <a:ea typeface="宋体" pitchFamily="2" charset="-122"/>
              <a:cs typeface="Times New Roman" pitchFamily="18" charset="0"/>
            </a:endParaRPr>
          </a:p>
          <a:p>
            <a:pPr eaLnBrk="1" hangingPunct="1">
              <a:buNone/>
            </a:pPr>
            <a:endParaRPr lang="en-US" sz="2600" dirty="0">
              <a:latin typeface="Times New Roman" pitchFamily="18" charset="0"/>
              <a:ea typeface="宋体" pitchFamily="2" charset="-122"/>
              <a:cs typeface="Times New Roman" pitchFamily="18" charset="0"/>
            </a:endParaRPr>
          </a:p>
          <a:p>
            <a:pPr eaLnBrk="1" hangingPunct="1">
              <a:buNone/>
            </a:pPr>
            <a:endParaRPr lang="en-IN" sz="2600" dirty="0">
              <a:latin typeface="Times New Roman" pitchFamily="18" charset="0"/>
              <a:ea typeface="宋体" pitchFamily="2" charset="-122"/>
              <a:cs typeface="Times New Roman" pitchFamily="18" charset="0"/>
            </a:endParaRPr>
          </a:p>
          <a:p>
            <a:pPr eaLnBrk="1" hangingPunct="1">
              <a:buNone/>
            </a:pPr>
            <a:endParaRPr lang="en-US" altLang="en-US" sz="2600" dirty="0">
              <a:latin typeface="Times New Roman" pitchFamily="18" charset="0"/>
              <a:ea typeface="幼圆"/>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428596" y="0"/>
            <a:ext cx="8486804" cy="769938"/>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u="sng" dirty="0">
                <a:solidFill>
                  <a:schemeClr val="accent2">
                    <a:lumMod val="60000"/>
                    <a:lumOff val="40000"/>
                  </a:schemeClr>
                </a:solidFill>
                <a:latin typeface="+mn-lt"/>
                <a:ea typeface="楷体_GB2312" pitchFamily="1" charset="-122"/>
                <a:cs typeface="幼圆"/>
              </a:rPr>
              <a:t>Modules:</a:t>
            </a:r>
            <a:r>
              <a:rPr lang="en-US" altLang="zh-CN" sz="4400" b="1" u="sng" dirty="0">
                <a:solidFill>
                  <a:schemeClr val="accent2">
                    <a:lumMod val="60000"/>
                    <a:lumOff val="40000"/>
                  </a:schemeClr>
                </a:solidFill>
                <a:latin typeface="+mn-lt"/>
                <a:ea typeface="楷体_GB2312" pitchFamily="1" charset="-122"/>
                <a:cs typeface="幼圆"/>
              </a:rPr>
              <a:t> </a:t>
            </a:r>
            <a:endParaRPr lang="zh-CN" altLang="en-US" sz="2400" b="1" u="sng" dirty="0">
              <a:solidFill>
                <a:schemeClr val="accent2">
                  <a:lumMod val="60000"/>
                  <a:lumOff val="40000"/>
                </a:schemeClr>
              </a:solidFill>
              <a:latin typeface="+mn-lt"/>
              <a:ea typeface="楷体_GB2312" pitchFamily="1" charset="-122"/>
              <a:cs typeface="幼圆"/>
            </a:endParaRPr>
          </a:p>
        </p:txBody>
      </p:sp>
      <p:sp>
        <p:nvSpPr>
          <p:cNvPr id="20483" name="Rectangle 1"/>
          <p:cNvSpPr>
            <a:spLocks noChangeArrowheads="1"/>
          </p:cNvSpPr>
          <p:nvPr/>
        </p:nvSpPr>
        <p:spPr bwMode="auto">
          <a:xfrm>
            <a:off x="395288" y="908050"/>
            <a:ext cx="8353425" cy="5693866"/>
          </a:xfrm>
          <a:prstGeom prst="rect">
            <a:avLst/>
          </a:prstGeom>
          <a:noFill/>
          <a:ln w="9525">
            <a:noFill/>
            <a:miter lim="800000"/>
            <a:headEnd/>
            <a:tailEnd/>
          </a:ln>
        </p:spPr>
        <p:txBody>
          <a:bodyPr>
            <a:spAutoFit/>
          </a:bodyPr>
          <a:lstStyle/>
          <a:p>
            <a:pPr marL="457200" indent="-457200" eaLnBrk="1" hangingPunct="1">
              <a:buAutoNum type="arabicParenR"/>
            </a:pPr>
            <a:r>
              <a:rPr lang="en-US" sz="2600" dirty="0">
                <a:latin typeface="Times New Roman" pitchFamily="18" charset="0"/>
                <a:cs typeface="Times New Roman" pitchFamily="18" charset="0"/>
              </a:rPr>
              <a:t>Data fetching using pandas.</a:t>
            </a:r>
          </a:p>
          <a:p>
            <a:pPr marL="457200" indent="-457200" eaLnBrk="1" hangingPunct="1"/>
            <a:endParaRPr lang="en-IN"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2)   Data preprocessing –</a:t>
            </a:r>
            <a:endParaRPr lang="en-IN" sz="2600" dirty="0">
              <a:latin typeface="Times New Roman" pitchFamily="18" charset="0"/>
              <a:cs typeface="Times New Roman" pitchFamily="18" charset="0"/>
            </a:endParaRPr>
          </a:p>
          <a:p>
            <a:pPr lvl="1"/>
            <a:r>
              <a:rPr lang="en-US" sz="2600" dirty="0">
                <a:latin typeface="Times New Roman" pitchFamily="18" charset="0"/>
                <a:cs typeface="Times New Roman" pitchFamily="18" charset="0"/>
              </a:rPr>
              <a:t>          Categorical data</a:t>
            </a:r>
            <a:endParaRPr lang="en-IN" sz="2600" dirty="0">
              <a:latin typeface="Times New Roman" pitchFamily="18" charset="0"/>
              <a:cs typeface="Times New Roman" pitchFamily="18" charset="0"/>
            </a:endParaRPr>
          </a:p>
          <a:p>
            <a:pPr lvl="1"/>
            <a:r>
              <a:rPr lang="en-US" sz="2600" dirty="0">
                <a:latin typeface="Times New Roman" pitchFamily="18" charset="0"/>
                <a:cs typeface="Times New Roman" pitchFamily="18" charset="0"/>
              </a:rPr>
              <a:t>          Standard scaling of the data</a:t>
            </a:r>
            <a:endParaRPr lang="en-IN" sz="2600" dirty="0">
              <a:latin typeface="Times New Roman" pitchFamily="18" charset="0"/>
              <a:cs typeface="Times New Roman" pitchFamily="18" charset="0"/>
            </a:endParaRPr>
          </a:p>
          <a:p>
            <a:pPr lvl="1"/>
            <a:r>
              <a:rPr lang="en-US" sz="2600" dirty="0">
                <a:latin typeface="Times New Roman" pitchFamily="18" charset="0"/>
                <a:cs typeface="Times New Roman" pitchFamily="18" charset="0"/>
              </a:rPr>
              <a:t>          Checking correlation</a:t>
            </a:r>
            <a:endParaRPr lang="en-IN" sz="2600" dirty="0">
              <a:latin typeface="Times New Roman" pitchFamily="18" charset="0"/>
              <a:cs typeface="Times New Roman" pitchFamily="18" charset="0"/>
            </a:endParaRPr>
          </a:p>
          <a:p>
            <a:pPr lvl="1"/>
            <a:r>
              <a:rPr lang="en-US" sz="2600" dirty="0">
                <a:latin typeface="Times New Roman" pitchFamily="18" charset="0"/>
                <a:cs typeface="Times New Roman" pitchFamily="18" charset="0"/>
              </a:rPr>
              <a:t>          Handling missing values</a:t>
            </a:r>
            <a:endParaRPr lang="en-IN"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 </a:t>
            </a:r>
            <a:endParaRPr lang="en-IN"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3)   Visualizing data using matplotlib and seaborn.</a:t>
            </a:r>
          </a:p>
          <a:p>
            <a:endParaRPr lang="en-IN" sz="2600" dirty="0">
              <a:latin typeface="Times New Roman" pitchFamily="18" charset="0"/>
              <a:cs typeface="Times New Roman" pitchFamily="18" charset="0"/>
            </a:endParaRPr>
          </a:p>
          <a:p>
            <a:pPr marL="457200" indent="-457200">
              <a:buAutoNum type="arabicParenR" startAt="4"/>
            </a:pPr>
            <a:r>
              <a:rPr lang="en-US" sz="2600" dirty="0">
                <a:latin typeface="Times New Roman" pitchFamily="18" charset="0"/>
                <a:cs typeface="Times New Roman" pitchFamily="18" charset="0"/>
              </a:rPr>
              <a:t> Horizontal splitting of the data using train test split techniques</a:t>
            </a:r>
          </a:p>
          <a:p>
            <a:pPr marL="457200" indent="-457200">
              <a:buAutoNum type="arabicParenR" startAt="4"/>
            </a:pPr>
            <a:endParaRPr lang="en-IN" sz="2600" dirty="0">
              <a:latin typeface="Times New Roman" pitchFamily="18" charset="0"/>
              <a:cs typeface="Times New Roman" pitchFamily="18" charset="0"/>
            </a:endParaRPr>
          </a:p>
          <a:p>
            <a:pPr eaLnBrk="1" hangingPunct="1"/>
            <a:endParaRPr lang="en-US" sz="26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395287" y="1000108"/>
            <a:ext cx="8748713" cy="2893100"/>
          </a:xfrm>
          <a:prstGeom prst="rect">
            <a:avLst/>
          </a:prstGeom>
          <a:noFill/>
          <a:ln w="9525">
            <a:noFill/>
            <a:miter lim="800000"/>
            <a:headEnd/>
            <a:tailEnd/>
          </a:ln>
        </p:spPr>
        <p:txBody>
          <a:bodyPr wrap="square">
            <a:spAutoFit/>
          </a:bodyPr>
          <a:lstStyle/>
          <a:p>
            <a:pPr marL="514350" indent="-514350" eaLnBrk="1" hangingPunct="1">
              <a:buAutoNum type="arabicParenR" startAt="5"/>
            </a:pPr>
            <a:r>
              <a:rPr lang="en-US" sz="2600" dirty="0">
                <a:latin typeface="Times New Roman" pitchFamily="18" charset="0"/>
                <a:cs typeface="Times New Roman" pitchFamily="18" charset="0"/>
              </a:rPr>
              <a:t>Training the classifier on the training data.</a:t>
            </a:r>
          </a:p>
          <a:p>
            <a:pPr marL="514350" indent="-514350" eaLnBrk="1" hangingPunct="1">
              <a:buAutoNum type="arabicParenR" startAt="5"/>
            </a:pPr>
            <a:endParaRPr lang="en-US" sz="2600" dirty="0">
              <a:latin typeface="Times New Roman" pitchFamily="18" charset="0"/>
              <a:cs typeface="Times New Roman" pitchFamily="18" charset="0"/>
            </a:endParaRPr>
          </a:p>
          <a:p>
            <a:pPr marL="514350" indent="-514350" eaLnBrk="1" hangingPunct="1">
              <a:buAutoNum type="arabicParenR" startAt="6"/>
            </a:pPr>
            <a:r>
              <a:rPr lang="en-US" sz="2600" dirty="0">
                <a:latin typeface="Times New Roman" pitchFamily="18" charset="0"/>
                <a:cs typeface="Times New Roman" pitchFamily="18" charset="0"/>
              </a:rPr>
              <a:t>Analyzing result using confusion matrices for  various classifiers.</a:t>
            </a:r>
          </a:p>
          <a:p>
            <a:pPr marL="514350" indent="-514350" eaLnBrk="1" hangingPunct="1"/>
            <a:endParaRPr lang="en-US" sz="2600" dirty="0">
              <a:latin typeface="Times New Roman" pitchFamily="18" charset="0"/>
              <a:cs typeface="Times New Roman" pitchFamily="18" charset="0"/>
            </a:endParaRPr>
          </a:p>
          <a:p>
            <a:pPr eaLnBrk="1" hangingPunct="1"/>
            <a:r>
              <a:rPr lang="en-US" sz="2600" dirty="0">
                <a:latin typeface="Times New Roman" pitchFamily="18" charset="0"/>
                <a:cs typeface="Times New Roman" pitchFamily="18" charset="0"/>
              </a:rPr>
              <a:t> 7)  Testing on the new test data.</a:t>
            </a:r>
          </a:p>
          <a:p>
            <a:pPr eaLnBrk="1" hangingPunct="1"/>
            <a:endParaRPr lang="en-US" sz="26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395287" y="1000108"/>
            <a:ext cx="8748713" cy="492443"/>
          </a:xfrm>
          <a:prstGeom prst="rect">
            <a:avLst/>
          </a:prstGeom>
          <a:noFill/>
          <a:ln w="9525">
            <a:noFill/>
            <a:miter lim="800000"/>
            <a:headEnd/>
            <a:tailEnd/>
          </a:ln>
        </p:spPr>
        <p:txBody>
          <a:bodyPr wrap="square">
            <a:spAutoFit/>
          </a:bodyPr>
          <a:lstStyle/>
          <a:p>
            <a:pPr eaLnBrk="1" hangingPunct="1"/>
            <a:endParaRPr lang="en-US" sz="2600" dirty="0">
              <a:latin typeface="Times New Roman" pitchFamily="18" charset="0"/>
              <a:cs typeface="Times New Roman" pitchFamily="18" charset="0"/>
            </a:endParaRPr>
          </a:p>
        </p:txBody>
      </p:sp>
      <p:sp>
        <p:nvSpPr>
          <p:cNvPr id="3" name="TextBox 2"/>
          <p:cNvSpPr txBox="1"/>
          <p:nvPr/>
        </p:nvSpPr>
        <p:spPr>
          <a:xfrm>
            <a:off x="1214414" y="1000109"/>
            <a:ext cx="7000924" cy="2554545"/>
          </a:xfrm>
          <a:prstGeom prst="rect">
            <a:avLst/>
          </a:prstGeom>
          <a:noFill/>
        </p:spPr>
        <p:txBody>
          <a:bodyPr wrap="square" rtlCol="0">
            <a:spAutoFit/>
          </a:bodyPr>
          <a:lstStyle/>
          <a:p>
            <a:pPr algn="ctr"/>
            <a:br>
              <a:rPr lang="en-US" sz="4000" b="1" u="sng" dirty="0">
                <a:solidFill>
                  <a:schemeClr val="accent2">
                    <a:lumMod val="60000"/>
                    <a:lumOff val="40000"/>
                  </a:schemeClr>
                </a:solidFill>
                <a:latin typeface="+mn-lt"/>
                <a:cs typeface="Times New Roman" pitchFamily="18" charset="0"/>
              </a:rPr>
            </a:br>
            <a:br>
              <a:rPr lang="en-US" sz="4000" b="1" u="sng" dirty="0">
                <a:solidFill>
                  <a:schemeClr val="accent2">
                    <a:lumMod val="60000"/>
                    <a:lumOff val="40000"/>
                  </a:schemeClr>
                </a:solidFill>
                <a:latin typeface="+mn-lt"/>
                <a:cs typeface="Times New Roman" pitchFamily="18" charset="0"/>
              </a:rPr>
            </a:br>
            <a:br>
              <a:rPr lang="en-US" sz="4000" b="1" u="sng" dirty="0">
                <a:solidFill>
                  <a:schemeClr val="accent2">
                    <a:lumMod val="60000"/>
                    <a:lumOff val="40000"/>
                  </a:schemeClr>
                </a:solidFill>
                <a:latin typeface="+mn-lt"/>
                <a:cs typeface="Times New Roman" pitchFamily="18" charset="0"/>
              </a:rPr>
            </a:br>
            <a:r>
              <a:rPr lang="en-US" sz="4000" b="1" u="sng" dirty="0">
                <a:solidFill>
                  <a:schemeClr val="accent2">
                    <a:lumMod val="60000"/>
                    <a:lumOff val="40000"/>
                  </a:schemeClr>
                </a:solidFill>
                <a:latin typeface="+mn-lt"/>
                <a:cs typeface="Times New Roman" pitchFamily="18" charset="0"/>
              </a:rPr>
              <a:t>Analysis and Design:</a:t>
            </a:r>
            <a:endParaRPr lang="en-US" sz="4000" dirty="0">
              <a:solidFill>
                <a:schemeClr val="accent2">
                  <a:lumMod val="60000"/>
                  <a:lumOff val="40000"/>
                </a:schemeClr>
              </a:solidFill>
              <a:latin typeface="+mn-lt"/>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a:solidFill>
                  <a:schemeClr val="accent2">
                    <a:lumMod val="60000"/>
                    <a:lumOff val="40000"/>
                  </a:schemeClr>
                </a:solidFill>
                <a:latin typeface="+mn-lt"/>
                <a:ea typeface="楷体_GB2312" pitchFamily="1" charset="-122"/>
                <a:cs typeface="幼圆"/>
              </a:rPr>
              <a:t>Activity Diagram : </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3" name="Picture 2" descr="C:\Users\ASUS\Documents\Received Files\new activity.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1" y="122221"/>
            <a:ext cx="3702080" cy="94932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a:solidFill>
                  <a:schemeClr val="accent2">
                    <a:lumMod val="60000"/>
                    <a:lumOff val="40000"/>
                  </a:schemeClr>
                </a:solidFill>
                <a:latin typeface="+mn-lt"/>
                <a:ea typeface="楷体_GB2312" pitchFamily="1" charset="-122"/>
                <a:cs typeface="幼圆"/>
              </a:rPr>
              <a:t>Class</a:t>
            </a:r>
            <a:r>
              <a:rPr lang="en-US" altLang="zh-CN" sz="3200" b="1" dirty="0">
                <a:solidFill>
                  <a:schemeClr val="accent2">
                    <a:lumMod val="60000"/>
                    <a:lumOff val="40000"/>
                  </a:schemeClr>
                </a:solidFill>
                <a:ea typeface="楷体_GB2312" pitchFamily="1" charset="-122"/>
                <a:cs typeface="幼圆"/>
              </a:rPr>
              <a:t> Diagram :</a:t>
            </a:r>
          </a:p>
          <a:p>
            <a:pPr algn="just" eaLnBrk="1" hangingPunct="1">
              <a:defRPr/>
            </a:pPr>
            <a:endParaRPr lang="zh-CN" altLang="en-US" sz="2400" b="1" dirty="0">
              <a:solidFill>
                <a:schemeClr val="accent2">
                  <a:lumMod val="60000"/>
                  <a:lumOff val="40000"/>
                </a:schemeClr>
              </a:solidFill>
              <a:ea typeface="楷体_GB2312" pitchFamily="1" charset="-122"/>
              <a:cs typeface="幼圆"/>
            </a:endParaRPr>
          </a:p>
        </p:txBody>
      </p:sp>
      <p:pic>
        <p:nvPicPr>
          <p:cNvPr id="4" name="Picture 3" descr="C:\Users\ASUS\Documents\Received Files\newclass.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a:solidFill>
                  <a:schemeClr val="accent2">
                    <a:lumMod val="60000"/>
                    <a:lumOff val="40000"/>
                  </a:schemeClr>
                </a:solidFill>
                <a:ea typeface="楷体_GB2312" pitchFamily="1" charset="-122"/>
                <a:cs typeface="幼圆"/>
              </a:rPr>
              <a:t>Object Diagram :</a:t>
            </a:r>
          </a:p>
          <a:p>
            <a:pPr algn="just" eaLnBrk="1" hangingPunct="1">
              <a:defRPr/>
            </a:pPr>
            <a:endParaRPr lang="zh-CN" altLang="en-US" sz="2400" b="1" dirty="0">
              <a:solidFill>
                <a:schemeClr val="accent2">
                  <a:lumMod val="60000"/>
                  <a:lumOff val="40000"/>
                </a:schemeClr>
              </a:solidFill>
              <a:ea typeface="楷体_GB2312" pitchFamily="1" charset="-122"/>
              <a:cs typeface="幼圆"/>
            </a:endParaRPr>
          </a:p>
        </p:txBody>
      </p:sp>
      <p:pic>
        <p:nvPicPr>
          <p:cNvPr id="38917" name="Picture 5" descr="C:\Users\Harshal Gosavi\Documents\Received Files\object dig.PNG"/>
          <p:cNvPicPr>
            <a:picLocks noChangeAspect="1" noChangeArrowheads="1"/>
          </p:cNvPicPr>
          <p:nvPr/>
        </p:nvPicPr>
        <p:blipFill>
          <a:blip r:embed="rId2"/>
          <a:srcRect/>
          <a:stretch>
            <a:fillRect/>
          </a:stretch>
        </p:blipFill>
        <p:spPr bwMode="auto">
          <a:xfrm>
            <a:off x="0" y="714356"/>
            <a:ext cx="9144000" cy="614364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1" y="725488"/>
            <a:ext cx="9144000" cy="6375400"/>
          </a:xfrm>
        </p:spPr>
        <p:txBody>
          <a:bodyPr>
            <a:normAutofit fontScale="70000" lnSpcReduction="20000"/>
          </a:bodyPr>
          <a:lstStyle/>
          <a:p>
            <a:pPr eaLnBrk="1" hangingPunct="1"/>
            <a:endParaRPr lang="en-US" altLang="en-US" dirty="0">
              <a:ea typeface="幼圆"/>
              <a:cs typeface="幼圆"/>
            </a:endParaRPr>
          </a:p>
          <a:p>
            <a:pPr eaLnBrk="1" hangingPunct="1"/>
            <a:r>
              <a:rPr lang="en-US" sz="2800" dirty="0">
                <a:latin typeface="Times New Roman" pitchFamily="18" charset="0"/>
                <a:cs typeface="Times New Roman" pitchFamily="18" charset="0"/>
              </a:rPr>
              <a:t>This project was made for a chemical industry which had sensors installed in various parts of the factory to detect H2S gas which</a:t>
            </a:r>
          </a:p>
          <a:p>
            <a:pPr eaLnBrk="1" hangingPunct="1">
              <a:buNone/>
            </a:pPr>
            <a:r>
              <a:rPr lang="en-US" sz="2800" dirty="0">
                <a:latin typeface="Times New Roman" pitchFamily="18" charset="0"/>
                <a:cs typeface="Times New Roman" pitchFamily="18" charset="0"/>
              </a:rPr>
              <a:t>	is hazardous to health.</a:t>
            </a:r>
          </a:p>
          <a:p>
            <a:pPr eaLnBrk="1" hangingPunct="1"/>
            <a:endParaRPr lang="en-US" sz="2800" dirty="0">
              <a:latin typeface="Times New Roman" pitchFamily="18" charset="0"/>
              <a:cs typeface="Times New Roman" pitchFamily="18" charset="0"/>
            </a:endParaRPr>
          </a:p>
          <a:p>
            <a:pPr eaLnBrk="1" hangingPunct="1"/>
            <a:r>
              <a:rPr lang="en-US" sz="2800" dirty="0">
                <a:latin typeface="Times New Roman" pitchFamily="18" charset="0"/>
                <a:cs typeface="Times New Roman" pitchFamily="18" charset="0"/>
              </a:rPr>
              <a:t> Every time one or multiple sensors detected the H2S   </a:t>
            </a:r>
          </a:p>
          <a:p>
            <a:pPr eaLnBrk="1" hangingPunct="1">
              <a:buNone/>
            </a:pPr>
            <a:r>
              <a:rPr lang="en-US" sz="2800" dirty="0">
                <a:latin typeface="Times New Roman" pitchFamily="18" charset="0"/>
                <a:cs typeface="Times New Roman" pitchFamily="18" charset="0"/>
              </a:rPr>
              <a:t>     leak, an emergency alarm rings to alert the workers. for every alarm the industry calls a team, which sanitizes the place and check for the leak and this was  a big cost to the company.</a:t>
            </a:r>
          </a:p>
          <a:p>
            <a:pPr>
              <a:buNone/>
            </a:pP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A few of the alarms that ring are not even hazardous, the </a:t>
            </a:r>
          </a:p>
          <a:p>
            <a:pPr>
              <a:buNone/>
            </a:pPr>
            <a:r>
              <a:rPr lang="en-US" sz="2800" dirty="0">
                <a:latin typeface="Times New Roman" pitchFamily="18" charset="0"/>
                <a:cs typeface="Times New Roman" pitchFamily="18" charset="0"/>
              </a:rPr>
              <a:t>     company gave us the data for each alarm with final column stating the alarm was dangerous or not.</a:t>
            </a:r>
          </a:p>
          <a:p>
            <a:pPr eaLnBrk="1" hangingPunct="1"/>
            <a:endParaRPr lang="en-US" altLang="en-US" sz="2800" dirty="0">
              <a:latin typeface="Times New Roman" pitchFamily="18" charset="0"/>
              <a:cs typeface="Times New Roman" pitchFamily="18" charset="0"/>
            </a:endParaRPr>
          </a:p>
          <a:p>
            <a:pPr eaLnBrk="1" hangingPunct="1">
              <a:buNone/>
            </a:pPr>
            <a:br>
              <a:rPr lang="en-US" sz="2800" dirty="0">
                <a:ea typeface="宋体" pitchFamily="2" charset="-122"/>
              </a:rPr>
            </a:br>
            <a:endParaRPr lang="en-US" altLang="en-US" sz="2800" dirty="0">
              <a:ea typeface="幼圆"/>
              <a:cs typeface="幼圆"/>
            </a:endParaRPr>
          </a:p>
        </p:txBody>
      </p:sp>
      <p:sp>
        <p:nvSpPr>
          <p:cNvPr id="15363" name="Text Box 4"/>
          <p:cNvSpPr txBox="1">
            <a:spLocks noChangeArrowheads="1"/>
          </p:cNvSpPr>
          <p:nvPr/>
        </p:nvSpPr>
        <p:spPr bwMode="auto">
          <a:xfrm>
            <a:off x="395288" y="141288"/>
            <a:ext cx="2709396"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altLang="zh-CN" sz="3200" b="1" u="sng" dirty="0">
                <a:solidFill>
                  <a:schemeClr val="accent2">
                    <a:lumMod val="60000"/>
                    <a:lumOff val="40000"/>
                  </a:schemeClr>
                </a:solidFill>
                <a:latin typeface="+mn-lt"/>
                <a:ea typeface="楷体_GB2312" pitchFamily="1" charset="-122"/>
                <a:cs typeface="Times New Roman" pitchFamily="18" charset="0"/>
              </a:rPr>
              <a:t>Introduction:</a:t>
            </a:r>
            <a:endParaRPr lang="zh-CN" altLang="en-US" sz="3200" b="1" u="sng" dirty="0">
              <a:solidFill>
                <a:schemeClr val="accent2">
                  <a:lumMod val="60000"/>
                  <a:lumOff val="40000"/>
                </a:schemeClr>
              </a:solidFill>
              <a:latin typeface="+mn-lt"/>
              <a:ea typeface="楷体_GB2312" pitchFamily="1" charset="-122"/>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a:solidFill>
                  <a:schemeClr val="accent2">
                    <a:lumMod val="60000"/>
                    <a:lumOff val="40000"/>
                  </a:schemeClr>
                </a:solidFill>
                <a:latin typeface="+mn-lt"/>
                <a:ea typeface="楷体_GB2312" pitchFamily="1" charset="-122"/>
                <a:cs typeface="幼圆"/>
              </a:rPr>
              <a:t>Use case</a:t>
            </a:r>
            <a:r>
              <a:rPr lang="en-US" altLang="zh-CN" sz="3200" b="1" dirty="0">
                <a:solidFill>
                  <a:schemeClr val="accent2">
                    <a:lumMod val="60000"/>
                    <a:lumOff val="40000"/>
                  </a:schemeClr>
                </a:solidFill>
                <a:ea typeface="楷体_GB2312" pitchFamily="1" charset="-122"/>
                <a:cs typeface="幼圆"/>
              </a:rPr>
              <a:t> Diagram :</a:t>
            </a:r>
          </a:p>
          <a:p>
            <a:pPr algn="just" eaLnBrk="1" hangingPunct="1">
              <a:defRPr/>
            </a:pPr>
            <a:endParaRPr lang="zh-CN" altLang="en-US" sz="2400" b="1" dirty="0">
              <a:solidFill>
                <a:schemeClr val="accent2">
                  <a:lumMod val="60000"/>
                  <a:lumOff val="40000"/>
                </a:schemeClr>
              </a:solidFill>
              <a:ea typeface="楷体_GB2312" pitchFamily="1" charset="-122"/>
              <a:cs typeface="幼圆"/>
            </a:endParaRPr>
          </a:p>
        </p:txBody>
      </p:sp>
      <p:pic>
        <p:nvPicPr>
          <p:cNvPr id="1026" name="Picture 2" descr="C:\Users\Harshal Gosavi\Desktop\Final_diagrams\final_useeeeee.PNG"/>
          <p:cNvPicPr>
            <a:picLocks noChangeAspect="1" noChangeArrowheads="1"/>
          </p:cNvPicPr>
          <p:nvPr/>
        </p:nvPicPr>
        <p:blipFill>
          <a:blip r:embed="rId2"/>
          <a:srcRect/>
          <a:stretch>
            <a:fillRect/>
          </a:stretch>
        </p:blipFill>
        <p:spPr bwMode="auto">
          <a:xfrm>
            <a:off x="0" y="838200"/>
            <a:ext cx="9144000" cy="60198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rPr>
              <a:t>Sequence</a:t>
            </a:r>
            <a:r>
              <a:rPr lang="en-US" altLang="zh-CN" sz="3200" b="1" dirty="0">
                <a:solidFill>
                  <a:schemeClr val="accent2">
                    <a:lumMod val="60000"/>
                    <a:lumOff val="40000"/>
                  </a:schemeClr>
                </a:solidFill>
                <a:ea typeface="楷体_GB2312" pitchFamily="1" charset="-122"/>
                <a:cs typeface="幼圆"/>
              </a:rPr>
              <a:t> Diagram :</a:t>
            </a:r>
          </a:p>
          <a:p>
            <a:pPr algn="just" eaLnBrk="1" hangingPunct="1">
              <a:defRPr/>
            </a:pPr>
            <a:endParaRPr lang="zh-CN" altLang="en-US" sz="2400" b="1" dirty="0">
              <a:solidFill>
                <a:schemeClr val="accent2">
                  <a:lumMod val="60000"/>
                  <a:lumOff val="40000"/>
                </a:schemeClr>
              </a:solidFill>
              <a:ea typeface="楷体_GB2312" pitchFamily="1" charset="-122"/>
              <a:cs typeface="幼圆"/>
            </a:endParaRPr>
          </a:p>
        </p:txBody>
      </p:sp>
      <p:pic>
        <p:nvPicPr>
          <p:cNvPr id="1026" name="Picture 2" descr="C:\Users\Harshal Gosavi\Desktop\Final_diagrams\final_seqqqqqqqqqqqqqq.PNG"/>
          <p:cNvPicPr>
            <a:picLocks noChangeAspect="1" noChangeArrowheads="1"/>
          </p:cNvPicPr>
          <p:nvPr/>
        </p:nvPicPr>
        <p:blipFill>
          <a:blip r:embed="rId2"/>
          <a:srcRect/>
          <a:stretch>
            <a:fillRect/>
          </a:stretch>
        </p:blipFill>
        <p:spPr bwMode="auto">
          <a:xfrm>
            <a:off x="0" y="838199"/>
            <a:ext cx="9144000" cy="6019801"/>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latin typeface="+mn-lt"/>
              </a:rPr>
              <a:t>Module Hierarchy Diagram :</a:t>
            </a:r>
            <a:endParaRPr lang="en-US" altLang="zh-CN" sz="3200" b="1" dirty="0">
              <a:solidFill>
                <a:schemeClr val="accent2">
                  <a:lumMod val="60000"/>
                  <a:lumOff val="40000"/>
                </a:schemeClr>
              </a:solidFill>
              <a:latin typeface="+mn-lt"/>
              <a:ea typeface="楷体_GB2312" pitchFamily="1" charset="-122"/>
              <a:cs typeface="幼圆"/>
            </a:endParaRPr>
          </a:p>
          <a:p>
            <a:pPr algn="just" eaLnBrk="1" hangingPunct="1">
              <a:defRPr/>
            </a:pPr>
            <a:endParaRPr lang="zh-CN" altLang="en-US" sz="2400" b="1" dirty="0">
              <a:solidFill>
                <a:schemeClr val="accent2">
                  <a:lumMod val="60000"/>
                  <a:lumOff val="40000"/>
                </a:schemeClr>
              </a:solidFill>
              <a:latin typeface="+mn-lt"/>
              <a:ea typeface="楷体_GB2312" pitchFamily="1" charset="-122"/>
              <a:cs typeface="幼圆"/>
            </a:endParaRPr>
          </a:p>
        </p:txBody>
      </p:sp>
      <p:pic>
        <p:nvPicPr>
          <p:cNvPr id="4" name="Picture 3" descr="C:\Users\ASUS\Documents\Received Files\module.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954107"/>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latin typeface="+mn-lt"/>
              </a:rPr>
              <a:t>Component Diagram:</a:t>
            </a:r>
            <a:endParaRPr lang="en-US" altLang="zh-CN" sz="3200" b="1" dirty="0">
              <a:solidFill>
                <a:schemeClr val="accent2">
                  <a:lumMod val="60000"/>
                  <a:lumOff val="40000"/>
                </a:schemeClr>
              </a:solidFill>
              <a:latin typeface="+mn-lt"/>
              <a:ea typeface="楷体_GB2312" pitchFamily="1" charset="-122"/>
              <a:cs typeface="幼圆"/>
            </a:endParaRPr>
          </a:p>
          <a:p>
            <a:pPr algn="just" eaLnBrk="1" hangingPunct="1">
              <a:defRPr/>
            </a:pPr>
            <a:endParaRPr lang="zh-CN" altLang="en-US" sz="2400" b="1" dirty="0">
              <a:solidFill>
                <a:schemeClr val="accent2">
                  <a:lumMod val="60000"/>
                  <a:lumOff val="40000"/>
                </a:schemeClr>
              </a:solidFill>
              <a:latin typeface="+mn-lt"/>
              <a:ea typeface="楷体_GB2312" pitchFamily="1" charset="-122"/>
              <a:cs typeface="幼圆"/>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714356"/>
            <a:ext cx="9144000" cy="614364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latin typeface="+mn-lt"/>
              </a:rPr>
              <a:t>Deployment Diagram:</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3" name="Picture 2" descr="C:\Users\ASUS\Downloads\ABHI.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720" y="122221"/>
            <a:ext cx="6072229"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dirty="0">
                <a:solidFill>
                  <a:schemeClr val="accent2">
                    <a:lumMod val="60000"/>
                    <a:lumOff val="40000"/>
                  </a:schemeClr>
                </a:solidFill>
                <a:latin typeface="+mn-lt"/>
              </a:rPr>
              <a:t>Web site map diagram:</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714356"/>
            <a:ext cx="9144000" cy="614364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057400" y="3048000"/>
            <a:ext cx="5105400" cy="707886"/>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4000" b="1" u="sng" dirty="0">
                <a:solidFill>
                  <a:schemeClr val="accent2">
                    <a:lumMod val="60000"/>
                    <a:lumOff val="40000"/>
                  </a:schemeClr>
                </a:solidFill>
                <a:latin typeface="+mn-lt"/>
                <a:ea typeface="楷体_GB2312" pitchFamily="1" charset="-122"/>
                <a:cs typeface="幼圆"/>
              </a:rPr>
              <a:t>System work flow: </a:t>
            </a:r>
            <a:endParaRPr lang="zh-CN" altLang="en-US" sz="4000" b="1" u="sng" dirty="0">
              <a:solidFill>
                <a:schemeClr val="accent2">
                  <a:lumMod val="60000"/>
                  <a:lumOff val="40000"/>
                </a:schemeClr>
              </a:solidFill>
              <a:latin typeface="+mn-lt"/>
              <a:ea typeface="楷体_GB2312" pitchFamily="1" charset="-122"/>
              <a:cs typeface="幼圆"/>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a:solidFill>
                  <a:schemeClr val="accent2">
                    <a:lumMod val="60000"/>
                    <a:lumOff val="40000"/>
                  </a:schemeClr>
                </a:solidFill>
                <a:latin typeface="+mn-lt"/>
                <a:ea typeface="楷体_GB2312" pitchFamily="1" charset="-122"/>
                <a:cs typeface="幼圆"/>
              </a:rPr>
              <a:t>Machine leaning: </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4098" name="Picture 2" descr="C:\Users\Harshal Gosavi\Documents\Received Files\clustering.PNG"/>
          <p:cNvPicPr>
            <a:picLocks noChangeAspect="1" noChangeArrowheads="1"/>
          </p:cNvPicPr>
          <p:nvPr/>
        </p:nvPicPr>
        <p:blipFill>
          <a:blip r:embed="rId2"/>
          <a:srcRect/>
          <a:stretch>
            <a:fillRect/>
          </a:stretch>
        </p:blipFill>
        <p:spPr bwMode="auto">
          <a:xfrm>
            <a:off x="0" y="2590801"/>
            <a:ext cx="9144000" cy="4267199"/>
          </a:xfrm>
          <a:prstGeom prst="rect">
            <a:avLst/>
          </a:prstGeom>
          <a:noFill/>
        </p:spPr>
      </p:pic>
      <p:sp>
        <p:nvSpPr>
          <p:cNvPr id="6" name="Rectangle 5"/>
          <p:cNvSpPr/>
          <p:nvPr/>
        </p:nvSpPr>
        <p:spPr>
          <a:xfrm>
            <a:off x="228600" y="685800"/>
            <a:ext cx="8915400" cy="1569660"/>
          </a:xfrm>
          <a:prstGeom prst="rect">
            <a:avLst/>
          </a:prstGeom>
        </p:spPr>
        <p:txBody>
          <a:bodyPr wrap="square">
            <a:spAutoFit/>
          </a:bodyPr>
          <a:lstStyle/>
          <a:p>
            <a:pPr marL="457200" indent="-457200">
              <a:buFont typeface="Wingdings" pitchFamily="2" charset="2"/>
              <a:buChar char="Ø"/>
            </a:pPr>
            <a:r>
              <a:rPr lang="en-US" sz="2400" dirty="0">
                <a:latin typeface="Times New Roman" pitchFamily="18" charset="0"/>
                <a:cs typeface="Times New Roman" pitchFamily="18" charset="0"/>
              </a:rPr>
              <a:t> Machine learning is a technique .We will provide data to machine,</a:t>
            </a:r>
          </a:p>
          <a:p>
            <a:pPr marL="457200" indent="-457200"/>
            <a:r>
              <a:rPr lang="en-US" sz="2400" dirty="0">
                <a:latin typeface="Times New Roman" pitchFamily="18" charset="0"/>
                <a:cs typeface="Times New Roman" pitchFamily="18" charset="0"/>
              </a:rPr>
              <a:t>       machine look the data it create some rules.</a:t>
            </a:r>
          </a:p>
          <a:p>
            <a:pPr marL="457200" indent="-457200"/>
            <a:endParaRPr lang="en-US" sz="2400" dirty="0">
              <a:latin typeface="Times New Roman" pitchFamily="18" charset="0"/>
              <a:cs typeface="Times New Roman" pitchFamily="18" charset="0"/>
            </a:endParaRPr>
          </a:p>
          <a:p>
            <a:pPr marL="457200" indent="-457200">
              <a:buFont typeface="Wingdings" pitchFamily="2" charset="2"/>
              <a:buChar char="Ø"/>
            </a:pPr>
            <a:r>
              <a:rPr lang="en-US" sz="2400" dirty="0">
                <a:latin typeface="Times New Roman" pitchFamily="18" charset="0"/>
                <a:cs typeface="Times New Roman" pitchFamily="18" charset="0"/>
              </a:rPr>
              <a:t>There are two type of machine learning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a:solidFill>
                  <a:schemeClr val="accent2">
                    <a:lumMod val="60000"/>
                    <a:lumOff val="40000"/>
                  </a:schemeClr>
                </a:solidFill>
                <a:latin typeface="+mn-lt"/>
                <a:ea typeface="楷体_GB2312" pitchFamily="1" charset="-122"/>
                <a:cs typeface="幼圆"/>
              </a:rPr>
              <a:t>Supervised ML:</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1026" name="Picture 2" descr="C:\Users\Harshal Gosavi\Documents\Received Files\supervised.PNG"/>
          <p:cNvPicPr>
            <a:picLocks noChangeAspect="1" noChangeArrowheads="1"/>
          </p:cNvPicPr>
          <p:nvPr/>
        </p:nvPicPr>
        <p:blipFill>
          <a:blip r:embed="rId2"/>
          <a:srcRect/>
          <a:stretch>
            <a:fillRect/>
          </a:stretch>
        </p:blipFill>
        <p:spPr bwMode="auto">
          <a:xfrm>
            <a:off x="0" y="914401"/>
            <a:ext cx="9144000" cy="59436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a:defRPr/>
            </a:pPr>
            <a:r>
              <a:rPr lang="en-US" altLang="zh-CN" sz="3200" b="1" dirty="0">
                <a:solidFill>
                  <a:schemeClr val="accent2">
                    <a:lumMod val="60000"/>
                    <a:lumOff val="40000"/>
                  </a:schemeClr>
                </a:solidFill>
                <a:ea typeface="楷体_GB2312" pitchFamily="1" charset="-122"/>
                <a:cs typeface="幼圆"/>
              </a:rPr>
              <a:t>Unsupervised ML:</a:t>
            </a:r>
            <a:endParaRPr lang="zh-CN" altLang="en-US" sz="3200" b="1" dirty="0">
              <a:solidFill>
                <a:schemeClr val="accent2">
                  <a:lumMod val="60000"/>
                  <a:lumOff val="40000"/>
                </a:schemeClr>
              </a:solidFill>
              <a:ea typeface="楷体_GB2312" pitchFamily="1" charset="-122"/>
              <a:cs typeface="幼圆"/>
            </a:endParaRPr>
          </a:p>
        </p:txBody>
      </p:sp>
      <p:pic>
        <p:nvPicPr>
          <p:cNvPr id="2050" name="Picture 2" descr="C:\Users\Harshal Gosavi\Documents\Received Files\unsupervised.PNG"/>
          <p:cNvPicPr>
            <a:picLocks noChangeAspect="1" noChangeArrowheads="1"/>
          </p:cNvPicPr>
          <p:nvPr/>
        </p:nvPicPr>
        <p:blipFill>
          <a:blip r:embed="rId2"/>
          <a:srcRect/>
          <a:stretch>
            <a:fillRect/>
          </a:stretch>
        </p:blipFill>
        <p:spPr bwMode="auto">
          <a:xfrm>
            <a:off x="0" y="838200"/>
            <a:ext cx="9144000" cy="60198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0" y="725488"/>
            <a:ext cx="9396413" cy="6375400"/>
          </a:xfrm>
        </p:spPr>
        <p:txBody>
          <a:bodyPr>
            <a:normAutofit/>
          </a:bodyPr>
          <a:lstStyle/>
          <a:p>
            <a:pPr eaLnBrk="1" hangingPunct="1"/>
            <a:endParaRPr lang="en-US" altLang="en-US" dirty="0">
              <a:ea typeface="幼圆"/>
              <a:cs typeface="幼圆"/>
            </a:endParaRPr>
          </a:p>
          <a:p>
            <a:pPr lvl="0"/>
            <a:r>
              <a:rPr lang="en-US" sz="2600" dirty="0">
                <a:latin typeface="Times New Roman" pitchFamily="18" charset="0"/>
                <a:cs typeface="Times New Roman" pitchFamily="18" charset="0"/>
              </a:rPr>
              <a:t>The data was first pre-processed and analysis libraries like </a:t>
            </a:r>
          </a:p>
          <a:p>
            <a:pPr lvl="1">
              <a:buNone/>
            </a:pPr>
            <a:r>
              <a:rPr lang="en-US" dirty="0" err="1">
                <a:latin typeface="Times New Roman" pitchFamily="18" charset="0"/>
                <a:cs typeface="Times New Roman" pitchFamily="18" charset="0"/>
              </a:rPr>
              <a:t>NumPy</a:t>
            </a:r>
            <a:r>
              <a:rPr lang="en-US" dirty="0">
                <a:latin typeface="Times New Roman" pitchFamily="18" charset="0"/>
                <a:cs typeface="Times New Roman" pitchFamily="18" charset="0"/>
              </a:rPr>
              <a:t> and Pandas were used to make it ready to be utilized by </a:t>
            </a:r>
          </a:p>
          <a:p>
            <a:pPr lvl="1">
              <a:buNone/>
            </a:pPr>
            <a:r>
              <a:rPr lang="en-US" dirty="0">
                <a:latin typeface="Times New Roman" pitchFamily="18" charset="0"/>
                <a:cs typeface="Times New Roman" pitchFamily="18" charset="0"/>
              </a:rPr>
              <a:t>a machine learning algorithm.</a:t>
            </a:r>
          </a:p>
          <a:p>
            <a:pPr lvl="1">
              <a:buNone/>
            </a:pPr>
            <a:endParaRPr lang="en-US" dirty="0">
              <a:latin typeface="Times New Roman" pitchFamily="18" charset="0"/>
              <a:cs typeface="Times New Roman" pitchFamily="18" charset="0"/>
            </a:endParaRPr>
          </a:p>
          <a:p>
            <a:pPr lvl="0"/>
            <a:r>
              <a:rPr lang="en-US" sz="2600" dirty="0">
                <a:latin typeface="Times New Roman" pitchFamily="18" charset="0"/>
                <a:cs typeface="Times New Roman" pitchFamily="18" charset="0"/>
              </a:rPr>
              <a:t>Now whenever, there is a leakage and the alarm rings, the data is sent to us and we predict if it is dangerous or not. If found dangerous the only the team is called to sanitize the place and fix the leak. This saved a lot of money for the company.</a:t>
            </a:r>
          </a:p>
          <a:p>
            <a:pPr eaLnBrk="1" hangingPunct="1">
              <a:buNone/>
            </a:pPr>
            <a:endParaRPr lang="en-US" altLang="en-US" sz="2600" dirty="0">
              <a:latin typeface="Times New Roman" pitchFamily="18" charset="0"/>
              <a:ea typeface="幼圆"/>
              <a:cs typeface="Times New Roman" pitchFamily="18" charset="0"/>
            </a:endParaRPr>
          </a:p>
          <a:p>
            <a:pPr eaLnBrk="1" hangingPunct="1">
              <a:buNone/>
            </a:pPr>
            <a:br>
              <a:rPr lang="en-US" sz="2600" dirty="0">
                <a:latin typeface="Times New Roman" pitchFamily="18" charset="0"/>
                <a:ea typeface="宋体" pitchFamily="2" charset="-122"/>
                <a:cs typeface="Times New Roman" pitchFamily="18" charset="0"/>
              </a:rPr>
            </a:br>
            <a:endParaRPr lang="en-US" altLang="en-US" sz="2600" dirty="0">
              <a:latin typeface="Times New Roman" pitchFamily="18" charset="0"/>
              <a:ea typeface="幼圆"/>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a:defRPr/>
            </a:pPr>
            <a:r>
              <a:rPr lang="en-US" altLang="zh-CN" sz="3200" b="1" dirty="0">
                <a:solidFill>
                  <a:schemeClr val="accent2">
                    <a:lumMod val="60000"/>
                    <a:lumOff val="40000"/>
                  </a:schemeClr>
                </a:solidFill>
                <a:ea typeface="楷体_GB2312" pitchFamily="1" charset="-122"/>
                <a:cs typeface="幼圆"/>
              </a:rPr>
              <a:t>Classification problem</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3074" name="Picture 2" descr="C:\Users\Harshal Gosavi\Documents\Received Files\classification problem.PNG"/>
          <p:cNvPicPr>
            <a:picLocks noChangeAspect="1" noChangeArrowheads="1"/>
          </p:cNvPicPr>
          <p:nvPr/>
        </p:nvPicPr>
        <p:blipFill>
          <a:blip r:embed="rId2"/>
          <a:srcRect/>
          <a:stretch>
            <a:fillRect/>
          </a:stretch>
        </p:blipFill>
        <p:spPr bwMode="auto">
          <a:xfrm>
            <a:off x="1" y="762000"/>
            <a:ext cx="9144000" cy="60960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6729442"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3200" b="1" dirty="0">
                <a:solidFill>
                  <a:schemeClr val="accent2">
                    <a:lumMod val="60000"/>
                    <a:lumOff val="40000"/>
                  </a:schemeClr>
                </a:solidFill>
                <a:latin typeface="+mn-lt"/>
                <a:ea typeface="楷体_GB2312" pitchFamily="1" charset="-122"/>
                <a:cs typeface="幼圆"/>
              </a:rPr>
              <a:t>System work flow Diagram: </a:t>
            </a:r>
            <a:endParaRPr lang="zh-CN" altLang="en-US" sz="3200" b="1" dirty="0">
              <a:solidFill>
                <a:schemeClr val="accent2">
                  <a:lumMod val="60000"/>
                  <a:lumOff val="40000"/>
                </a:schemeClr>
              </a:solidFill>
              <a:latin typeface="+mn-lt"/>
              <a:ea typeface="楷体_GB2312" pitchFamily="1" charset="-122"/>
              <a:cs typeface="幼圆"/>
            </a:endParaRPr>
          </a:p>
        </p:txBody>
      </p:sp>
      <p:pic>
        <p:nvPicPr>
          <p:cNvPr id="3" name="Picture 2" descr="C:\Users\ASUS\Documents\Received Files\flownewwwwwwwww.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395287" y="1000108"/>
            <a:ext cx="8748713" cy="492443"/>
          </a:xfrm>
          <a:prstGeom prst="rect">
            <a:avLst/>
          </a:prstGeom>
          <a:noFill/>
          <a:ln w="9525">
            <a:noFill/>
            <a:miter lim="800000"/>
            <a:headEnd/>
            <a:tailEnd/>
          </a:ln>
        </p:spPr>
        <p:txBody>
          <a:bodyPr wrap="square">
            <a:spAutoFit/>
          </a:bodyPr>
          <a:lstStyle/>
          <a:p>
            <a:pPr eaLnBrk="1" hangingPunct="1"/>
            <a:endParaRPr lang="en-US" sz="2600" dirty="0">
              <a:latin typeface="Times New Roman" pitchFamily="18" charset="0"/>
              <a:cs typeface="Times New Roman" pitchFamily="18" charset="0"/>
            </a:endParaRPr>
          </a:p>
        </p:txBody>
      </p:sp>
      <p:sp>
        <p:nvSpPr>
          <p:cNvPr id="3" name="TextBox 2"/>
          <p:cNvSpPr txBox="1"/>
          <p:nvPr/>
        </p:nvSpPr>
        <p:spPr>
          <a:xfrm>
            <a:off x="1214414" y="1000109"/>
            <a:ext cx="7000924" cy="2554545"/>
          </a:xfrm>
          <a:prstGeom prst="rect">
            <a:avLst/>
          </a:prstGeom>
          <a:noFill/>
        </p:spPr>
        <p:txBody>
          <a:bodyPr wrap="square" rtlCol="0">
            <a:spAutoFit/>
          </a:bodyPr>
          <a:lstStyle/>
          <a:p>
            <a:pPr algn="ctr"/>
            <a:br>
              <a:rPr lang="en-US" sz="4000" b="1" u="sng" dirty="0">
                <a:solidFill>
                  <a:schemeClr val="accent2">
                    <a:lumMod val="60000"/>
                    <a:lumOff val="40000"/>
                  </a:schemeClr>
                </a:solidFill>
              </a:rPr>
            </a:br>
            <a:br>
              <a:rPr lang="en-US" sz="4000" b="1" u="sng" dirty="0">
                <a:solidFill>
                  <a:schemeClr val="accent2">
                    <a:lumMod val="60000"/>
                    <a:lumOff val="40000"/>
                  </a:schemeClr>
                </a:solidFill>
              </a:rPr>
            </a:br>
            <a:br>
              <a:rPr lang="en-US" sz="4000" b="1" u="sng" dirty="0">
                <a:solidFill>
                  <a:schemeClr val="accent2">
                    <a:lumMod val="60000"/>
                    <a:lumOff val="40000"/>
                  </a:schemeClr>
                </a:solidFill>
              </a:rPr>
            </a:br>
            <a:r>
              <a:rPr lang="en-US" sz="4000" b="1" u="sng" dirty="0">
                <a:solidFill>
                  <a:schemeClr val="accent2">
                    <a:lumMod val="60000"/>
                    <a:lumOff val="40000"/>
                  </a:schemeClr>
                </a:solidFill>
              </a:rPr>
              <a:t>User Interface Design:</a:t>
            </a:r>
            <a:endParaRPr lang="en-US" sz="4000" dirty="0">
              <a:solidFill>
                <a:schemeClr val="accent2">
                  <a:lumMod val="60000"/>
                  <a:lumOff val="40000"/>
                </a:schemeClr>
              </a:solidFill>
              <a:latin typeface="+mn-lt"/>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a:solidFill>
                  <a:schemeClr val="accent2">
                    <a:lumMod val="60000"/>
                    <a:lumOff val="40000"/>
                  </a:schemeClr>
                </a:solidFill>
                <a:latin typeface="+mn-lt"/>
                <a:ea typeface="楷体_GB2312" pitchFamily="1" charset="-122"/>
                <a:cs typeface="幼圆"/>
              </a:rPr>
              <a:t>Home page: </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esktop\screensnew\home.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592935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r>
              <a:rPr lang="en-US" sz="2800" dirty="0">
                <a:solidFill>
                  <a:schemeClr val="accent2">
                    <a:lumMod val="60000"/>
                    <a:lumOff val="40000"/>
                  </a:schemeClr>
                </a:solidFill>
              </a:rPr>
              <a:t>Login Validation Page:</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0" y="714356"/>
            <a:ext cx="9144000" cy="6143644"/>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a:solidFill>
                  <a:schemeClr val="accent2">
                    <a:lumMod val="60000"/>
                    <a:lumOff val="40000"/>
                  </a:schemeClr>
                </a:solidFill>
                <a:latin typeface="+mn-lt"/>
                <a:ea typeface="楷体_GB2312" pitchFamily="1" charset="-122"/>
                <a:cs typeface="幼圆"/>
              </a:rPr>
              <a:t>Train module:</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ownloads\train_model (1).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3999" cy="614364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a:solidFill>
                  <a:schemeClr val="accent2">
                    <a:lumMod val="60000"/>
                    <a:lumOff val="40000"/>
                  </a:schemeClr>
                </a:solidFill>
                <a:latin typeface="+mn-lt"/>
                <a:ea typeface="楷体_GB2312" pitchFamily="1" charset="-122"/>
                <a:cs typeface="幼圆"/>
              </a:rPr>
              <a:t>Test module:</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ownloads\test_model1.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a:solidFill>
                  <a:schemeClr val="accent2">
                    <a:lumMod val="60000"/>
                    <a:lumOff val="40000"/>
                  </a:schemeClr>
                </a:solidFill>
                <a:latin typeface="+mn-lt"/>
                <a:ea typeface="楷体_GB2312" pitchFamily="1" charset="-122"/>
                <a:cs typeface="幼圆"/>
              </a:rPr>
              <a:t>Display result:</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esktop\Screenshort\display_tests.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a:solidFill>
                  <a:schemeClr val="accent2">
                    <a:lumMod val="60000"/>
                    <a:lumOff val="40000"/>
                  </a:schemeClr>
                </a:solidFill>
                <a:latin typeface="+mn-lt"/>
                <a:ea typeface="楷体_GB2312" pitchFamily="1" charset="-122"/>
                <a:cs typeface="幼圆"/>
              </a:rPr>
              <a:t>Maintenance:</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esktop\Screenshort\maintance_form1.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7"/>
            <a:ext cx="9144000" cy="614364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dirty="0">
                <a:solidFill>
                  <a:schemeClr val="accent2">
                    <a:lumMod val="60000"/>
                    <a:lumOff val="40000"/>
                  </a:schemeClr>
                </a:solidFill>
                <a:latin typeface="+mn-lt"/>
                <a:ea typeface="楷体_GB2312" pitchFamily="1" charset="-122"/>
                <a:cs typeface="幼圆"/>
              </a:rPr>
              <a:t>Report:</a:t>
            </a:r>
            <a:endParaRPr lang="zh-CN" altLang="en-US" sz="2800" dirty="0">
              <a:solidFill>
                <a:schemeClr val="accent2">
                  <a:lumMod val="60000"/>
                  <a:lumOff val="40000"/>
                </a:schemeClr>
              </a:solidFill>
              <a:latin typeface="+mn-lt"/>
              <a:ea typeface="楷体_GB2312" pitchFamily="1" charset="-122"/>
              <a:cs typeface="幼圆"/>
            </a:endParaRPr>
          </a:p>
        </p:txBody>
      </p:sp>
      <p:pic>
        <p:nvPicPr>
          <p:cNvPr id="4" name="Picture 3" descr="C:\Users\ASUS\Desktop\screensnew\report.PNG"/>
          <p:cNvPicPr/>
          <p:nvPr/>
        </p:nvPicPr>
        <p:blipFill>
          <a:blip r:embed="rId2">
            <a:extLst>
              <a:ext uri="{28A0092B-C50C-407E-A947-70E740481C1C}">
                <a14:useLocalDpi xmlns:a14="http://schemas.microsoft.com/office/drawing/2010/main" val="0"/>
              </a:ext>
            </a:extLst>
          </a:blip>
          <a:srcRect/>
          <a:stretch>
            <a:fillRect/>
          </a:stretch>
        </p:blipFill>
        <p:spPr bwMode="auto">
          <a:xfrm>
            <a:off x="0" y="714356"/>
            <a:ext cx="9144000" cy="614364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1" y="1285860"/>
            <a:ext cx="8699500" cy="4857765"/>
          </a:xfrm>
        </p:spPr>
        <p:txBody>
          <a:bodyPr>
            <a:noAutofit/>
          </a:bodyPr>
          <a:lstStyle/>
          <a:p>
            <a:pPr eaLnBrk="1" hangingPunct="1">
              <a:defRPr/>
            </a:pPr>
            <a:r>
              <a:rPr lang="en-US" sz="2600" dirty="0">
                <a:latin typeface="Times New Roman" pitchFamily="18" charset="0"/>
                <a:cs typeface="Times New Roman" pitchFamily="18" charset="0"/>
              </a:rPr>
              <a:t>The existing system involves a team to be called at the manufacturing unit and thus every time, there is a leak, the team comes and sanitizes the place.</a:t>
            </a:r>
          </a:p>
          <a:p>
            <a:pPr marL="0" indent="0" eaLnBrk="1" hangingPunct="1">
              <a:buFont typeface="Wingdings 2" pitchFamily="18" charset="2"/>
              <a:buNone/>
              <a:defRPr/>
            </a:pPr>
            <a:endParaRPr lang="en-US" sz="2600" dirty="0">
              <a:latin typeface="Times New Roman" pitchFamily="18" charset="0"/>
              <a:cs typeface="Times New Roman" pitchFamily="18" charset="0"/>
            </a:endParaRPr>
          </a:p>
          <a:p>
            <a:pPr eaLnBrk="1" hangingPunct="1">
              <a:defRPr/>
            </a:pPr>
            <a:r>
              <a:rPr lang="en-US" sz="2600" dirty="0">
                <a:latin typeface="Times New Roman" pitchFamily="18" charset="0"/>
                <a:cs typeface="Times New Roman" pitchFamily="18" charset="0"/>
              </a:rPr>
              <a:t>There are various sensors already installed but even if one of them rings, the team is called for prevention measures.</a:t>
            </a:r>
          </a:p>
          <a:p>
            <a:pPr eaLnBrk="1" hangingPunct="1">
              <a:defRPr/>
            </a:pPr>
            <a:endParaRPr lang="en-US" sz="2600" dirty="0">
              <a:latin typeface="Times New Roman" pitchFamily="18" charset="0"/>
              <a:cs typeface="Times New Roman" pitchFamily="18" charset="0"/>
            </a:endParaRPr>
          </a:p>
          <a:p>
            <a:pPr>
              <a:defRPr/>
            </a:pPr>
            <a:r>
              <a:rPr lang="en-US" sz="2600" dirty="0">
                <a:latin typeface="Times New Roman" pitchFamily="18" charset="0"/>
                <a:cs typeface="Times New Roman" pitchFamily="18" charset="0"/>
              </a:rPr>
              <a:t>For every alarm the industry calls a team, which sanitizes the place and check for the leak and this was  a big cost to the company.</a:t>
            </a:r>
            <a:endParaRPr lang="en-US" altLang="en-US" sz="2600" dirty="0">
              <a:latin typeface="Times New Roman" pitchFamily="18" charset="0"/>
              <a:ea typeface="幼圆"/>
              <a:cs typeface="Times New Roman" pitchFamily="18" charset="0"/>
            </a:endParaRPr>
          </a:p>
          <a:p>
            <a:pPr eaLnBrk="1" hangingPunct="1">
              <a:buNone/>
              <a:defRPr/>
            </a:pPr>
            <a:endParaRPr lang="en-IN" sz="2600" dirty="0">
              <a:latin typeface="Times New Roman" pitchFamily="18" charset="0"/>
              <a:cs typeface="Times New Roman" pitchFamily="18" charset="0"/>
            </a:endParaRPr>
          </a:p>
          <a:p>
            <a:pPr eaLnBrk="1" hangingPunct="1">
              <a:defRPr/>
            </a:pPr>
            <a:endParaRPr lang="en-US" altLang="en-US" sz="2600" dirty="0">
              <a:latin typeface="Times New Roman" pitchFamily="18" charset="0"/>
              <a:ea typeface="幼圆"/>
              <a:cs typeface="Times New Roman" pitchFamily="18" charset="0"/>
            </a:endParaRPr>
          </a:p>
          <a:p>
            <a:pPr marL="0" indent="0" eaLnBrk="1" hangingPunct="1">
              <a:buFont typeface="Wingdings 2" pitchFamily="18" charset="2"/>
              <a:buNone/>
              <a:defRPr/>
            </a:pPr>
            <a:r>
              <a:rPr lang="en-US" altLang="en-US" sz="2600" dirty="0">
                <a:latin typeface="Times New Roman" pitchFamily="18" charset="0"/>
                <a:ea typeface="幼圆"/>
                <a:cs typeface="Times New Roman" pitchFamily="18" charset="0"/>
              </a:rPr>
              <a:t> </a:t>
            </a:r>
          </a:p>
        </p:txBody>
      </p:sp>
      <p:sp>
        <p:nvSpPr>
          <p:cNvPr id="16387" name="Text Box 4"/>
          <p:cNvSpPr txBox="1">
            <a:spLocks noChangeArrowheads="1"/>
          </p:cNvSpPr>
          <p:nvPr/>
        </p:nvSpPr>
        <p:spPr bwMode="auto">
          <a:xfrm>
            <a:off x="395288" y="141288"/>
            <a:ext cx="3486852"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altLang="zh-CN" sz="3200" b="1" u="sng" dirty="0">
                <a:solidFill>
                  <a:schemeClr val="accent2">
                    <a:lumMod val="60000"/>
                    <a:lumOff val="40000"/>
                  </a:schemeClr>
                </a:solidFill>
                <a:latin typeface="+mn-lt"/>
                <a:ea typeface="楷体_GB2312" pitchFamily="1" charset="-122"/>
                <a:cs typeface="幼圆"/>
              </a:rPr>
              <a:t>Existing</a:t>
            </a:r>
            <a:r>
              <a:rPr lang="en-US" altLang="zh-CN" sz="3200" b="1" u="sng" dirty="0">
                <a:solidFill>
                  <a:schemeClr val="accent2">
                    <a:lumMod val="60000"/>
                    <a:lumOff val="40000"/>
                  </a:schemeClr>
                </a:solidFill>
                <a:ea typeface="楷体_GB2312" pitchFamily="1" charset="-122"/>
                <a:cs typeface="幼圆"/>
              </a:rPr>
              <a:t> System:</a:t>
            </a:r>
            <a:endParaRPr lang="zh-CN" altLang="en-US" sz="3200" b="1" u="sng" dirty="0">
              <a:solidFill>
                <a:schemeClr val="accent2">
                  <a:lumMod val="60000"/>
                  <a:lumOff val="40000"/>
                </a:schemeClr>
              </a:solidFill>
              <a:ea typeface="楷体_GB2312" pitchFamily="1" charset="-122"/>
              <a:cs typeface="幼圆"/>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1"/>
          <p:cNvSpPr>
            <a:spLocks noChangeArrowheads="1"/>
          </p:cNvSpPr>
          <p:nvPr/>
        </p:nvSpPr>
        <p:spPr bwMode="auto">
          <a:xfrm>
            <a:off x="395287" y="1000108"/>
            <a:ext cx="8748713" cy="492443"/>
          </a:xfrm>
          <a:prstGeom prst="rect">
            <a:avLst/>
          </a:prstGeom>
          <a:noFill/>
          <a:ln w="9525">
            <a:noFill/>
            <a:miter lim="800000"/>
            <a:headEnd/>
            <a:tailEnd/>
          </a:ln>
        </p:spPr>
        <p:txBody>
          <a:bodyPr wrap="square">
            <a:spAutoFit/>
          </a:bodyPr>
          <a:lstStyle/>
          <a:p>
            <a:pPr eaLnBrk="1" hangingPunct="1"/>
            <a:endParaRPr lang="en-US" sz="2600" dirty="0">
              <a:latin typeface="Times New Roman" pitchFamily="18" charset="0"/>
              <a:cs typeface="Times New Roman" pitchFamily="18" charset="0"/>
            </a:endParaRPr>
          </a:p>
        </p:txBody>
      </p:sp>
      <p:sp>
        <p:nvSpPr>
          <p:cNvPr id="3" name="TextBox 2"/>
          <p:cNvSpPr txBox="1"/>
          <p:nvPr/>
        </p:nvSpPr>
        <p:spPr>
          <a:xfrm>
            <a:off x="1214414" y="0"/>
            <a:ext cx="7000924" cy="3785652"/>
          </a:xfrm>
          <a:prstGeom prst="rect">
            <a:avLst/>
          </a:prstGeom>
          <a:noFill/>
        </p:spPr>
        <p:txBody>
          <a:bodyPr wrap="square" rtlCol="0">
            <a:spAutoFit/>
          </a:bodyPr>
          <a:lstStyle/>
          <a:p>
            <a:pPr algn="ctr"/>
            <a:br>
              <a:rPr lang="en-US" sz="4000" b="1" u="sng" dirty="0">
                <a:solidFill>
                  <a:schemeClr val="accent2">
                    <a:lumMod val="60000"/>
                    <a:lumOff val="40000"/>
                  </a:schemeClr>
                </a:solidFill>
                <a:latin typeface="+mn-lt"/>
              </a:rPr>
            </a:br>
            <a:br>
              <a:rPr lang="en-US" sz="4000" b="1" u="sng" dirty="0">
                <a:solidFill>
                  <a:schemeClr val="accent2">
                    <a:lumMod val="60000"/>
                    <a:lumOff val="40000"/>
                  </a:schemeClr>
                </a:solidFill>
                <a:latin typeface="+mn-lt"/>
              </a:rPr>
            </a:br>
            <a:br>
              <a:rPr lang="en-US" sz="4000" b="1" u="sng" dirty="0">
                <a:solidFill>
                  <a:schemeClr val="accent2">
                    <a:lumMod val="60000"/>
                    <a:lumOff val="40000"/>
                  </a:schemeClr>
                </a:solidFill>
                <a:latin typeface="+mn-lt"/>
              </a:rPr>
            </a:br>
            <a:br>
              <a:rPr lang="en-US" sz="4000" b="1" u="sng" dirty="0">
                <a:solidFill>
                  <a:schemeClr val="accent2">
                    <a:lumMod val="60000"/>
                    <a:lumOff val="40000"/>
                  </a:schemeClr>
                </a:solidFill>
                <a:latin typeface="+mn-lt"/>
              </a:rPr>
            </a:br>
            <a:br>
              <a:rPr lang="en-US" sz="4000" b="1" u="sng" dirty="0">
                <a:solidFill>
                  <a:schemeClr val="accent2">
                    <a:lumMod val="60000"/>
                    <a:lumOff val="40000"/>
                  </a:schemeClr>
                </a:solidFill>
                <a:latin typeface="+mn-lt"/>
              </a:rPr>
            </a:br>
            <a:r>
              <a:rPr lang="en-US" sz="4000" b="1" u="sng" dirty="0">
                <a:solidFill>
                  <a:schemeClr val="accent2">
                    <a:lumMod val="60000"/>
                    <a:lumOff val="40000"/>
                  </a:schemeClr>
                </a:solidFill>
                <a:latin typeface="+mn-lt"/>
              </a:rPr>
              <a:t>Table Structure:</a:t>
            </a:r>
            <a:endParaRPr lang="en-US" sz="4000" dirty="0">
              <a:solidFill>
                <a:schemeClr val="accent2">
                  <a:lumMod val="60000"/>
                  <a:lumOff val="40000"/>
                </a:schemeClr>
              </a:solidFill>
              <a:latin typeface="+mn-lt"/>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u="sng" dirty="0">
                <a:solidFill>
                  <a:schemeClr val="accent2">
                    <a:lumMod val="60000"/>
                    <a:lumOff val="40000"/>
                  </a:schemeClr>
                </a:solidFill>
                <a:latin typeface="+mn-lt"/>
                <a:ea typeface="楷体_GB2312" pitchFamily="1" charset="-122"/>
                <a:cs typeface="幼圆"/>
              </a:rPr>
              <a:t>Admin:</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381000" y="1447801"/>
          <a:ext cx="8143931" cy="3581399"/>
        </p:xfrm>
        <a:graphic>
          <a:graphicData uri="http://schemas.openxmlformats.org/drawingml/2006/table">
            <a:tbl>
              <a:tblPr/>
              <a:tblGrid>
                <a:gridCol w="755284">
                  <a:extLst>
                    <a:ext uri="{9D8B030D-6E8A-4147-A177-3AD203B41FA5}">
                      <a16:colId xmlns:a16="http://schemas.microsoft.com/office/drawing/2014/main" val="20000"/>
                    </a:ext>
                  </a:extLst>
                </a:gridCol>
                <a:gridCol w="1313538">
                  <a:extLst>
                    <a:ext uri="{9D8B030D-6E8A-4147-A177-3AD203B41FA5}">
                      <a16:colId xmlns:a16="http://schemas.microsoft.com/office/drawing/2014/main" val="20001"/>
                    </a:ext>
                  </a:extLst>
                </a:gridCol>
                <a:gridCol w="1100088">
                  <a:extLst>
                    <a:ext uri="{9D8B030D-6E8A-4147-A177-3AD203B41FA5}">
                      <a16:colId xmlns:a16="http://schemas.microsoft.com/office/drawing/2014/main" val="20002"/>
                    </a:ext>
                  </a:extLst>
                </a:gridCol>
                <a:gridCol w="820960">
                  <a:extLst>
                    <a:ext uri="{9D8B030D-6E8A-4147-A177-3AD203B41FA5}">
                      <a16:colId xmlns:a16="http://schemas.microsoft.com/office/drawing/2014/main" val="20003"/>
                    </a:ext>
                  </a:extLst>
                </a:gridCol>
                <a:gridCol w="1888209">
                  <a:extLst>
                    <a:ext uri="{9D8B030D-6E8A-4147-A177-3AD203B41FA5}">
                      <a16:colId xmlns:a16="http://schemas.microsoft.com/office/drawing/2014/main" val="20004"/>
                    </a:ext>
                  </a:extLst>
                </a:gridCol>
                <a:gridCol w="2265852">
                  <a:extLst>
                    <a:ext uri="{9D8B030D-6E8A-4147-A177-3AD203B41FA5}">
                      <a16:colId xmlns:a16="http://schemas.microsoft.com/office/drawing/2014/main" val="20005"/>
                    </a:ext>
                  </a:extLst>
                </a:gridCol>
              </a:tblGrid>
              <a:tr h="803798">
                <a:tc>
                  <a:txBody>
                    <a:bodyPr/>
                    <a:lstStyle/>
                    <a:p>
                      <a:pPr marL="0" marR="0">
                        <a:lnSpc>
                          <a:spcPct val="115000"/>
                        </a:lnSpc>
                        <a:spcBef>
                          <a:spcPts val="0"/>
                        </a:spcBef>
                        <a:spcAft>
                          <a:spcPts val="0"/>
                        </a:spcAft>
                      </a:pPr>
                      <a:r>
                        <a:rPr lang="en-US" sz="1400" dirty="0">
                          <a:latin typeface="Times New Roman"/>
                          <a:ea typeface="Calibri"/>
                          <a:cs typeface="Mangal"/>
                        </a:rPr>
                        <a:t>SR NO</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FIELD NAME</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DATA TYPE</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SIZE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CONSTRAINT</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DESCRIPTION</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651163">
                <a:tc>
                  <a:txBody>
                    <a:bodyPr/>
                    <a:lstStyle/>
                    <a:p>
                      <a:pPr marL="0" marR="0">
                        <a:lnSpc>
                          <a:spcPct val="115000"/>
                        </a:lnSpc>
                        <a:spcBef>
                          <a:spcPts val="0"/>
                        </a:spcBef>
                        <a:spcAft>
                          <a:spcPts val="0"/>
                        </a:spcAft>
                      </a:pPr>
                      <a:r>
                        <a:rPr lang="en-US" sz="1400">
                          <a:latin typeface="Times New Roman"/>
                          <a:ea typeface="Calibri"/>
                          <a:cs typeface="Mangal"/>
                        </a:rPr>
                        <a:t>1</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Admin_Id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Integer</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a:ea typeface="Calibri"/>
                          <a:cs typeface="Mangal"/>
                        </a:rPr>
                        <a:t>10</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primary key</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admin identification no</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628676">
                <a:tc>
                  <a:txBody>
                    <a:bodyPr/>
                    <a:lstStyle/>
                    <a:p>
                      <a:pPr marL="0" marR="0">
                        <a:lnSpc>
                          <a:spcPct val="115000"/>
                        </a:lnSpc>
                        <a:spcBef>
                          <a:spcPts val="0"/>
                        </a:spcBef>
                        <a:spcAft>
                          <a:spcPts val="0"/>
                        </a:spcAft>
                      </a:pPr>
                      <a:r>
                        <a:rPr lang="en-US" sz="1400">
                          <a:latin typeface="Times New Roman"/>
                          <a:ea typeface="Calibri"/>
                          <a:cs typeface="Mangal"/>
                        </a:rPr>
                        <a:t>2</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Username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dirty="0">
                          <a:latin typeface="Times New Roman"/>
                          <a:ea typeface="Calibri"/>
                          <a:cs typeface="Mangal"/>
                        </a:rPr>
                        <a:t>20</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admin username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673651">
                <a:tc>
                  <a:txBody>
                    <a:bodyPr/>
                    <a:lstStyle/>
                    <a:p>
                      <a:pPr marL="0" marR="0">
                        <a:lnSpc>
                          <a:spcPct val="115000"/>
                        </a:lnSpc>
                        <a:spcBef>
                          <a:spcPts val="0"/>
                        </a:spcBef>
                        <a:spcAft>
                          <a:spcPts val="0"/>
                        </a:spcAft>
                      </a:pPr>
                      <a:r>
                        <a:rPr lang="en-US" sz="1400">
                          <a:latin typeface="Times New Roman"/>
                          <a:ea typeface="Calibri"/>
                          <a:cs typeface="Mangal"/>
                        </a:rPr>
                        <a:t>3</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Email</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50</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Login email</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824111">
                <a:tc>
                  <a:txBody>
                    <a:bodyPr/>
                    <a:lstStyle/>
                    <a:p>
                      <a:pPr marL="0" marR="0">
                        <a:lnSpc>
                          <a:spcPct val="115000"/>
                        </a:lnSpc>
                        <a:spcBef>
                          <a:spcPts val="0"/>
                        </a:spcBef>
                        <a:spcAft>
                          <a:spcPts val="0"/>
                        </a:spcAft>
                      </a:pPr>
                      <a:r>
                        <a:rPr lang="en-US" sz="1400">
                          <a:latin typeface="Times New Roman"/>
                          <a:ea typeface="Calibri"/>
                          <a:cs typeface="Mangal"/>
                        </a:rPr>
                        <a:t>4</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Password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10</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not null</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login password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u="sng" dirty="0">
                <a:solidFill>
                  <a:schemeClr val="accent2">
                    <a:lumMod val="60000"/>
                    <a:lumOff val="40000"/>
                  </a:schemeClr>
                </a:solidFill>
                <a:latin typeface="+mn-lt"/>
                <a:ea typeface="楷体_GB2312" pitchFamily="1" charset="-122"/>
                <a:cs typeface="幼圆"/>
              </a:rPr>
              <a:t>Train:</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357158" y="1071548"/>
          <a:ext cx="8358247" cy="4506596"/>
        </p:xfrm>
        <a:graphic>
          <a:graphicData uri="http://schemas.openxmlformats.org/drawingml/2006/table">
            <a:tbl>
              <a:tblPr/>
              <a:tblGrid>
                <a:gridCol w="868167">
                  <a:extLst>
                    <a:ext uri="{9D8B030D-6E8A-4147-A177-3AD203B41FA5}">
                      <a16:colId xmlns:a16="http://schemas.microsoft.com/office/drawing/2014/main" val="20000"/>
                    </a:ext>
                  </a:extLst>
                </a:gridCol>
                <a:gridCol w="1523550">
                  <a:extLst>
                    <a:ext uri="{9D8B030D-6E8A-4147-A177-3AD203B41FA5}">
                      <a16:colId xmlns:a16="http://schemas.microsoft.com/office/drawing/2014/main" val="20001"/>
                    </a:ext>
                  </a:extLst>
                </a:gridCol>
                <a:gridCol w="1106490">
                  <a:extLst>
                    <a:ext uri="{9D8B030D-6E8A-4147-A177-3AD203B41FA5}">
                      <a16:colId xmlns:a16="http://schemas.microsoft.com/office/drawing/2014/main" val="20002"/>
                    </a:ext>
                  </a:extLst>
                </a:gridCol>
                <a:gridCol w="851146">
                  <a:extLst>
                    <a:ext uri="{9D8B030D-6E8A-4147-A177-3AD203B41FA5}">
                      <a16:colId xmlns:a16="http://schemas.microsoft.com/office/drawing/2014/main" val="20003"/>
                    </a:ext>
                  </a:extLst>
                </a:gridCol>
                <a:gridCol w="1846689">
                  <a:extLst>
                    <a:ext uri="{9D8B030D-6E8A-4147-A177-3AD203B41FA5}">
                      <a16:colId xmlns:a16="http://schemas.microsoft.com/office/drawing/2014/main" val="20004"/>
                    </a:ext>
                  </a:extLst>
                </a:gridCol>
                <a:gridCol w="2162205">
                  <a:extLst>
                    <a:ext uri="{9D8B030D-6E8A-4147-A177-3AD203B41FA5}">
                      <a16:colId xmlns:a16="http://schemas.microsoft.com/office/drawing/2014/main" val="20005"/>
                    </a:ext>
                  </a:extLst>
                </a:gridCol>
              </a:tblGrid>
              <a:tr h="548944">
                <a:tc>
                  <a:txBody>
                    <a:bodyPr/>
                    <a:lstStyle/>
                    <a:p>
                      <a:pPr marL="0" marR="0">
                        <a:lnSpc>
                          <a:spcPct val="115000"/>
                        </a:lnSpc>
                        <a:spcBef>
                          <a:spcPts val="0"/>
                        </a:spcBef>
                        <a:spcAft>
                          <a:spcPts val="0"/>
                        </a:spcAft>
                      </a:pPr>
                      <a:r>
                        <a:rPr lang="en-US" sz="1200" dirty="0">
                          <a:latin typeface="Times New Roman"/>
                          <a:ea typeface="Calibri"/>
                          <a:cs typeface="Mangal"/>
                        </a:rPr>
                        <a:t>SR NO</a:t>
                      </a:r>
                      <a:endParaRPr lang="en-US" sz="1000" dirty="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FIELD NAME</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DATA TYPE</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SIZE</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CONSTRAINT</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DESCRIPTION</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548944">
                <a:tc>
                  <a:txBody>
                    <a:bodyPr/>
                    <a:lstStyle/>
                    <a:p>
                      <a:pPr marL="0" marR="0">
                        <a:lnSpc>
                          <a:spcPct val="115000"/>
                        </a:lnSpc>
                        <a:spcBef>
                          <a:spcPts val="0"/>
                        </a:spcBef>
                        <a:spcAft>
                          <a:spcPts val="0"/>
                        </a:spcAft>
                      </a:pPr>
                      <a:r>
                        <a:rPr lang="en-US" sz="1200">
                          <a:latin typeface="Times New Roman"/>
                          <a:ea typeface="Calibri"/>
                          <a:cs typeface="Mangal"/>
                        </a:rPr>
                        <a:t>1</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Train_id</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    11</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Primary key</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It is unique identification</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649964">
                <a:tc>
                  <a:txBody>
                    <a:bodyPr/>
                    <a:lstStyle/>
                    <a:p>
                      <a:pPr marL="0" marR="0">
                        <a:lnSpc>
                          <a:spcPct val="115000"/>
                        </a:lnSpc>
                        <a:spcBef>
                          <a:spcPts val="0"/>
                        </a:spcBef>
                        <a:spcAft>
                          <a:spcPts val="0"/>
                        </a:spcAft>
                      </a:pPr>
                      <a:r>
                        <a:rPr lang="en-US" sz="1200">
                          <a:latin typeface="Times New Roman"/>
                          <a:ea typeface="Calibri"/>
                          <a:cs typeface="Mangal"/>
                        </a:rPr>
                        <a:t>2</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Mangal"/>
                        </a:rPr>
                        <a:t>Ambient temperature</a:t>
                      </a:r>
                      <a:endParaRPr lang="en-US" sz="1000" dirty="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Mangal"/>
                        </a:rPr>
                        <a:t>Real</a:t>
                      </a:r>
                      <a:endParaRPr lang="en-US" sz="1000" dirty="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Ambient temperature is a degree formats</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548944">
                <a:tc>
                  <a:txBody>
                    <a:bodyPr/>
                    <a:lstStyle/>
                    <a:p>
                      <a:pPr marL="0" marR="0">
                        <a:lnSpc>
                          <a:spcPct val="115000"/>
                        </a:lnSpc>
                        <a:spcBef>
                          <a:spcPts val="0"/>
                        </a:spcBef>
                        <a:spcAft>
                          <a:spcPts val="0"/>
                        </a:spcAft>
                      </a:pPr>
                      <a:r>
                        <a:rPr lang="en-US" sz="1200">
                          <a:latin typeface="Times New Roman"/>
                          <a:ea typeface="Calibri"/>
                          <a:cs typeface="Mangal"/>
                        </a:rPr>
                        <a:t>3</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Calibration(days)</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Real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20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Calibration is a day formats</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517856">
                <a:tc>
                  <a:txBody>
                    <a:bodyPr/>
                    <a:lstStyle/>
                    <a:p>
                      <a:pPr marL="0" marR="0">
                        <a:lnSpc>
                          <a:spcPct val="115000"/>
                        </a:lnSpc>
                        <a:spcBef>
                          <a:spcPts val="0"/>
                        </a:spcBef>
                        <a:spcAft>
                          <a:spcPts val="0"/>
                        </a:spcAft>
                      </a:pPr>
                      <a:r>
                        <a:rPr lang="en-US" sz="1200">
                          <a:latin typeface="Times New Roman"/>
                          <a:ea typeface="Calibri"/>
                          <a:cs typeface="Mangal"/>
                        </a:rPr>
                        <a:t>4</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Humidity</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20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Humidity is a percentage formats</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548944">
                <a:tc>
                  <a:txBody>
                    <a:bodyPr/>
                    <a:lstStyle/>
                    <a:p>
                      <a:pPr marL="0" marR="0">
                        <a:lnSpc>
                          <a:spcPct val="115000"/>
                        </a:lnSpc>
                        <a:spcBef>
                          <a:spcPts val="0"/>
                        </a:spcBef>
                        <a:spcAft>
                          <a:spcPts val="0"/>
                        </a:spcAft>
                      </a:pPr>
                      <a:r>
                        <a:rPr lang="en-US" sz="1200">
                          <a:latin typeface="Times New Roman"/>
                          <a:ea typeface="Calibri"/>
                          <a:cs typeface="Mangal"/>
                        </a:rPr>
                        <a:t>5</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H2S content</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H2s gas content is a ppm</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5"/>
                  </a:ext>
                </a:extLst>
              </a:tr>
              <a:tr h="594056">
                <a:tc>
                  <a:txBody>
                    <a:bodyPr/>
                    <a:lstStyle/>
                    <a:p>
                      <a:pPr marL="0" marR="0">
                        <a:lnSpc>
                          <a:spcPct val="115000"/>
                        </a:lnSpc>
                        <a:spcBef>
                          <a:spcPts val="0"/>
                        </a:spcBef>
                        <a:spcAft>
                          <a:spcPts val="0"/>
                        </a:spcAft>
                      </a:pPr>
                      <a:r>
                        <a:rPr lang="en-US" sz="1200">
                          <a:latin typeface="Times New Roman"/>
                          <a:ea typeface="Calibri"/>
                          <a:cs typeface="Mangal"/>
                        </a:rPr>
                        <a:t>6</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Detected by (%of sensor)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Detected is a percentage formats</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6"/>
                  </a:ext>
                </a:extLst>
              </a:tr>
              <a:tr h="548944">
                <a:tc>
                  <a:txBody>
                    <a:bodyPr/>
                    <a:lstStyle/>
                    <a:p>
                      <a:pPr marL="0" marR="0">
                        <a:lnSpc>
                          <a:spcPct val="115000"/>
                        </a:lnSpc>
                        <a:spcBef>
                          <a:spcPts val="0"/>
                        </a:spcBef>
                        <a:spcAft>
                          <a:spcPts val="0"/>
                        </a:spcAft>
                      </a:pPr>
                      <a:r>
                        <a:rPr lang="en-US" sz="1200">
                          <a:latin typeface="Times New Roman"/>
                          <a:ea typeface="Calibri"/>
                          <a:cs typeface="Mangal"/>
                        </a:rPr>
                        <a:t>7</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Superiority </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100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Mangal"/>
                        </a:rPr>
                        <a:t>Supporting team prediction</a:t>
                      </a:r>
                      <a:endParaRPr lang="en-US" sz="1000" dirty="0">
                        <a:latin typeface="Calibri"/>
                        <a:ea typeface="Calibri"/>
                        <a:cs typeface="Mangal"/>
                      </a:endParaRPr>
                    </a:p>
                  </a:txBody>
                  <a:tcPr marL="59784" marR="59784"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u="sng" dirty="0">
                <a:solidFill>
                  <a:schemeClr val="accent2">
                    <a:lumMod val="60000"/>
                    <a:lumOff val="40000"/>
                  </a:schemeClr>
                </a:solidFill>
                <a:latin typeface="+mn-lt"/>
                <a:ea typeface="楷体_GB2312" pitchFamily="1" charset="-122"/>
                <a:cs typeface="幼圆"/>
              </a:rPr>
              <a:t>Test:</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500035" y="1142984"/>
          <a:ext cx="8001055" cy="4419616"/>
        </p:xfrm>
        <a:graphic>
          <a:graphicData uri="http://schemas.openxmlformats.org/drawingml/2006/table">
            <a:tbl>
              <a:tblPr/>
              <a:tblGrid>
                <a:gridCol w="822688">
                  <a:extLst>
                    <a:ext uri="{9D8B030D-6E8A-4147-A177-3AD203B41FA5}">
                      <a16:colId xmlns:a16="http://schemas.microsoft.com/office/drawing/2014/main" val="20000"/>
                    </a:ext>
                  </a:extLst>
                </a:gridCol>
                <a:gridCol w="1532461">
                  <a:extLst>
                    <a:ext uri="{9D8B030D-6E8A-4147-A177-3AD203B41FA5}">
                      <a16:colId xmlns:a16="http://schemas.microsoft.com/office/drawing/2014/main" val="20001"/>
                    </a:ext>
                  </a:extLst>
                </a:gridCol>
                <a:gridCol w="1031016">
                  <a:extLst>
                    <a:ext uri="{9D8B030D-6E8A-4147-A177-3AD203B41FA5}">
                      <a16:colId xmlns:a16="http://schemas.microsoft.com/office/drawing/2014/main" val="20002"/>
                    </a:ext>
                  </a:extLst>
                </a:gridCol>
                <a:gridCol w="824067">
                  <a:extLst>
                    <a:ext uri="{9D8B030D-6E8A-4147-A177-3AD203B41FA5}">
                      <a16:colId xmlns:a16="http://schemas.microsoft.com/office/drawing/2014/main" val="20003"/>
                    </a:ext>
                  </a:extLst>
                </a:gridCol>
                <a:gridCol w="1855083">
                  <a:extLst>
                    <a:ext uri="{9D8B030D-6E8A-4147-A177-3AD203B41FA5}">
                      <a16:colId xmlns:a16="http://schemas.microsoft.com/office/drawing/2014/main" val="20004"/>
                    </a:ext>
                  </a:extLst>
                </a:gridCol>
                <a:gridCol w="1935740">
                  <a:extLst>
                    <a:ext uri="{9D8B030D-6E8A-4147-A177-3AD203B41FA5}">
                      <a16:colId xmlns:a16="http://schemas.microsoft.com/office/drawing/2014/main" val="20005"/>
                    </a:ext>
                  </a:extLst>
                </a:gridCol>
              </a:tblGrid>
              <a:tr h="525005">
                <a:tc>
                  <a:txBody>
                    <a:bodyPr/>
                    <a:lstStyle/>
                    <a:p>
                      <a:pPr marL="0" marR="0">
                        <a:lnSpc>
                          <a:spcPct val="115000"/>
                        </a:lnSpc>
                        <a:spcBef>
                          <a:spcPts val="0"/>
                        </a:spcBef>
                        <a:spcAft>
                          <a:spcPts val="0"/>
                        </a:spcAft>
                      </a:pPr>
                      <a:r>
                        <a:rPr lang="en-US" sz="1200" dirty="0">
                          <a:latin typeface="Times New Roman"/>
                          <a:ea typeface="Calibri"/>
                          <a:cs typeface="Mangal"/>
                        </a:rPr>
                        <a:t>SR NO</a:t>
                      </a:r>
                      <a:endParaRPr lang="en-US" sz="900" dirty="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FIELD NAME</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DATA TYPE</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SIZE</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CONSTRAINT</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DESCRIPTION</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525005">
                <a:tc>
                  <a:txBody>
                    <a:bodyPr/>
                    <a:lstStyle/>
                    <a:p>
                      <a:pPr marL="0" marR="0">
                        <a:lnSpc>
                          <a:spcPct val="115000"/>
                        </a:lnSpc>
                        <a:spcBef>
                          <a:spcPts val="0"/>
                        </a:spcBef>
                        <a:spcAft>
                          <a:spcPts val="0"/>
                        </a:spcAft>
                      </a:pPr>
                      <a:r>
                        <a:rPr lang="en-US" sz="1200">
                          <a:latin typeface="Times New Roman"/>
                          <a:ea typeface="Calibri"/>
                          <a:cs typeface="Mangal"/>
                        </a:rPr>
                        <a:t>1</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Test_id</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Mangal"/>
                        </a:rPr>
                        <a:t>Integer</a:t>
                      </a:r>
                      <a:endParaRPr lang="en-US" sz="900" dirty="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    11</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Primary key</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It is unique identification</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550206">
                <a:tc>
                  <a:txBody>
                    <a:bodyPr/>
                    <a:lstStyle/>
                    <a:p>
                      <a:pPr marL="0" marR="0">
                        <a:lnSpc>
                          <a:spcPct val="115000"/>
                        </a:lnSpc>
                        <a:spcBef>
                          <a:spcPts val="0"/>
                        </a:spcBef>
                        <a:spcAft>
                          <a:spcPts val="0"/>
                        </a:spcAft>
                      </a:pPr>
                      <a:r>
                        <a:rPr lang="en-US" sz="1200">
                          <a:latin typeface="Times New Roman"/>
                          <a:ea typeface="Calibri"/>
                          <a:cs typeface="Mangal"/>
                        </a:rPr>
                        <a:t>2</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Ambient temperature</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Real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Ambient temperature is a degree formats</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525005">
                <a:tc>
                  <a:txBody>
                    <a:bodyPr/>
                    <a:lstStyle/>
                    <a:p>
                      <a:pPr marL="0" marR="0">
                        <a:lnSpc>
                          <a:spcPct val="115000"/>
                        </a:lnSpc>
                        <a:spcBef>
                          <a:spcPts val="0"/>
                        </a:spcBef>
                        <a:spcAft>
                          <a:spcPts val="0"/>
                        </a:spcAft>
                      </a:pPr>
                      <a:r>
                        <a:rPr lang="en-US" sz="1200">
                          <a:latin typeface="Times New Roman"/>
                          <a:ea typeface="Calibri"/>
                          <a:cs typeface="Mangal"/>
                        </a:rPr>
                        <a:t>3</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Calibration(days)</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Real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20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Calibration is a day formats</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617995">
                <a:tc>
                  <a:txBody>
                    <a:bodyPr/>
                    <a:lstStyle/>
                    <a:p>
                      <a:pPr marL="0" marR="0">
                        <a:lnSpc>
                          <a:spcPct val="115000"/>
                        </a:lnSpc>
                        <a:spcBef>
                          <a:spcPts val="0"/>
                        </a:spcBef>
                        <a:spcAft>
                          <a:spcPts val="0"/>
                        </a:spcAft>
                      </a:pPr>
                      <a:r>
                        <a:rPr lang="en-US" sz="1200">
                          <a:latin typeface="Times New Roman"/>
                          <a:ea typeface="Calibri"/>
                          <a:cs typeface="Mangal"/>
                        </a:rPr>
                        <a:t>4</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Humidity</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20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Humidity is a percentage formats</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525005">
                <a:tc>
                  <a:txBody>
                    <a:bodyPr/>
                    <a:lstStyle/>
                    <a:p>
                      <a:pPr marL="0" marR="0">
                        <a:lnSpc>
                          <a:spcPct val="115000"/>
                        </a:lnSpc>
                        <a:spcBef>
                          <a:spcPts val="0"/>
                        </a:spcBef>
                        <a:spcAft>
                          <a:spcPts val="0"/>
                        </a:spcAft>
                      </a:pPr>
                      <a:r>
                        <a:rPr lang="en-US" sz="1200">
                          <a:latin typeface="Times New Roman"/>
                          <a:ea typeface="Calibri"/>
                          <a:cs typeface="Mangal"/>
                        </a:rPr>
                        <a:t>5</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H2S content</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H2s gas content is a ppm</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5"/>
                  </a:ext>
                </a:extLst>
              </a:tr>
              <a:tr h="617995">
                <a:tc>
                  <a:txBody>
                    <a:bodyPr/>
                    <a:lstStyle/>
                    <a:p>
                      <a:pPr marL="0" marR="0">
                        <a:lnSpc>
                          <a:spcPct val="115000"/>
                        </a:lnSpc>
                        <a:spcBef>
                          <a:spcPts val="0"/>
                        </a:spcBef>
                        <a:spcAft>
                          <a:spcPts val="0"/>
                        </a:spcAft>
                      </a:pPr>
                      <a:r>
                        <a:rPr lang="en-US" sz="1200">
                          <a:latin typeface="Times New Roman"/>
                          <a:ea typeface="Calibri"/>
                          <a:cs typeface="Mangal"/>
                        </a:rPr>
                        <a:t>6</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Detected by (%of sensor)</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Detected is a percentage formats</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6"/>
                  </a:ext>
                </a:extLst>
              </a:tr>
              <a:tr h="533400">
                <a:tc>
                  <a:txBody>
                    <a:bodyPr/>
                    <a:lstStyle/>
                    <a:p>
                      <a:pPr marL="0" marR="0">
                        <a:lnSpc>
                          <a:spcPct val="115000"/>
                        </a:lnSpc>
                        <a:spcBef>
                          <a:spcPts val="0"/>
                        </a:spcBef>
                        <a:spcAft>
                          <a:spcPts val="0"/>
                        </a:spcAft>
                      </a:pPr>
                      <a:r>
                        <a:rPr lang="en-US" sz="1200">
                          <a:latin typeface="Times New Roman"/>
                          <a:ea typeface="Calibri"/>
                          <a:cs typeface="Mangal"/>
                        </a:rPr>
                        <a:t>7</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Superiority Index(0/1)</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integer</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latin typeface="Times New Roman"/>
                          <a:ea typeface="Calibri"/>
                          <a:cs typeface="Mangal"/>
                        </a:rPr>
                        <a:t>10</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a:latin typeface="Times New Roman"/>
                          <a:ea typeface="Calibri"/>
                          <a:cs typeface="Mangal"/>
                        </a:rPr>
                        <a:t>Not null</a:t>
                      </a:r>
                      <a:endParaRPr lang="en-US" sz="90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a:latin typeface="Times New Roman"/>
                          <a:ea typeface="Calibri"/>
                          <a:cs typeface="Mangal"/>
                        </a:rPr>
                        <a:t>superiority represent danger or not danger</a:t>
                      </a:r>
                      <a:endParaRPr lang="en-US" sz="900" dirty="0">
                        <a:latin typeface="Calibri"/>
                        <a:ea typeface="Calibri"/>
                        <a:cs typeface="Mangal"/>
                      </a:endParaRPr>
                    </a:p>
                  </a:txBody>
                  <a:tcPr marL="56795" marR="56795"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u="sng" dirty="0">
                <a:solidFill>
                  <a:schemeClr val="accent2">
                    <a:lumMod val="60000"/>
                    <a:lumOff val="40000"/>
                  </a:schemeClr>
                </a:solidFill>
                <a:latin typeface="+mn-lt"/>
                <a:ea typeface="楷体_GB2312" pitchFamily="1" charset="-122"/>
                <a:cs typeface="幼圆"/>
              </a:rPr>
              <a:t>Maintenance:</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381000" y="1295400"/>
          <a:ext cx="8358245" cy="4452095"/>
        </p:xfrm>
        <a:graphic>
          <a:graphicData uri="http://schemas.openxmlformats.org/drawingml/2006/table">
            <a:tbl>
              <a:tblPr/>
              <a:tblGrid>
                <a:gridCol w="775159">
                  <a:extLst>
                    <a:ext uri="{9D8B030D-6E8A-4147-A177-3AD203B41FA5}">
                      <a16:colId xmlns:a16="http://schemas.microsoft.com/office/drawing/2014/main" val="20000"/>
                    </a:ext>
                  </a:extLst>
                </a:gridCol>
                <a:gridCol w="1865814">
                  <a:extLst>
                    <a:ext uri="{9D8B030D-6E8A-4147-A177-3AD203B41FA5}">
                      <a16:colId xmlns:a16="http://schemas.microsoft.com/office/drawing/2014/main" val="20001"/>
                    </a:ext>
                  </a:extLst>
                </a:gridCol>
                <a:gridCol w="970823">
                  <a:extLst>
                    <a:ext uri="{9D8B030D-6E8A-4147-A177-3AD203B41FA5}">
                      <a16:colId xmlns:a16="http://schemas.microsoft.com/office/drawing/2014/main" val="20002"/>
                    </a:ext>
                  </a:extLst>
                </a:gridCol>
                <a:gridCol w="907844">
                  <a:extLst>
                    <a:ext uri="{9D8B030D-6E8A-4147-A177-3AD203B41FA5}">
                      <a16:colId xmlns:a16="http://schemas.microsoft.com/office/drawing/2014/main" val="20003"/>
                    </a:ext>
                  </a:extLst>
                </a:gridCol>
                <a:gridCol w="1900706">
                  <a:extLst>
                    <a:ext uri="{9D8B030D-6E8A-4147-A177-3AD203B41FA5}">
                      <a16:colId xmlns:a16="http://schemas.microsoft.com/office/drawing/2014/main" val="20004"/>
                    </a:ext>
                  </a:extLst>
                </a:gridCol>
                <a:gridCol w="1937899">
                  <a:extLst>
                    <a:ext uri="{9D8B030D-6E8A-4147-A177-3AD203B41FA5}">
                      <a16:colId xmlns:a16="http://schemas.microsoft.com/office/drawing/2014/main" val="20005"/>
                    </a:ext>
                  </a:extLst>
                </a:gridCol>
              </a:tblGrid>
              <a:tr h="629584">
                <a:tc>
                  <a:txBody>
                    <a:bodyPr/>
                    <a:lstStyle/>
                    <a:p>
                      <a:pPr marL="0" marR="0">
                        <a:lnSpc>
                          <a:spcPct val="115000"/>
                        </a:lnSpc>
                        <a:spcBef>
                          <a:spcPts val="0"/>
                        </a:spcBef>
                        <a:spcAft>
                          <a:spcPts val="0"/>
                        </a:spcAft>
                      </a:pPr>
                      <a:r>
                        <a:rPr lang="en-US" sz="1400" dirty="0">
                          <a:latin typeface="Times New Roman"/>
                          <a:ea typeface="Calibri"/>
                          <a:cs typeface="Mangal"/>
                        </a:rPr>
                        <a:t>SR NO</a:t>
                      </a:r>
                      <a:endParaRPr lang="en-US" sz="1100" dirty="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FIELD NAME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DATA TYPE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SIZE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CONSTRAINT</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DESCRIPTION</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611470">
                <a:tc>
                  <a:txBody>
                    <a:bodyPr/>
                    <a:lstStyle/>
                    <a:p>
                      <a:pPr marL="0" marR="0">
                        <a:lnSpc>
                          <a:spcPct val="115000"/>
                        </a:lnSpc>
                        <a:spcBef>
                          <a:spcPts val="0"/>
                        </a:spcBef>
                        <a:spcAft>
                          <a:spcPts val="0"/>
                        </a:spcAft>
                      </a:pPr>
                      <a:r>
                        <a:rPr lang="en-US" sz="1400">
                          <a:latin typeface="Times New Roman"/>
                          <a:ea typeface="Calibri"/>
                          <a:cs typeface="Mangal"/>
                        </a:rPr>
                        <a:t>1</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Mat_id</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integer</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11</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Primary key</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It is unique identification</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567319">
                <a:tc>
                  <a:txBody>
                    <a:bodyPr/>
                    <a:lstStyle/>
                    <a:p>
                      <a:pPr marL="0" marR="0">
                        <a:lnSpc>
                          <a:spcPct val="115000"/>
                        </a:lnSpc>
                        <a:spcBef>
                          <a:spcPts val="0"/>
                        </a:spcBef>
                        <a:spcAft>
                          <a:spcPts val="0"/>
                        </a:spcAft>
                      </a:pPr>
                      <a:r>
                        <a:rPr lang="en-US" sz="1400">
                          <a:latin typeface="Times New Roman"/>
                          <a:ea typeface="Calibri"/>
                          <a:cs typeface="Mangal"/>
                        </a:rPr>
                        <a:t>2</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Cases</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integer</a:t>
                      </a:r>
                      <a:endParaRPr lang="en-US" sz="1100" dirty="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10</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Case of no</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629584">
                <a:tc>
                  <a:txBody>
                    <a:bodyPr/>
                    <a:lstStyle/>
                    <a:p>
                      <a:pPr marL="0" marR="0">
                        <a:lnSpc>
                          <a:spcPct val="115000"/>
                        </a:lnSpc>
                        <a:spcBef>
                          <a:spcPts val="0"/>
                        </a:spcBef>
                        <a:spcAft>
                          <a:spcPts val="0"/>
                        </a:spcAft>
                      </a:pPr>
                      <a:r>
                        <a:rPr lang="en-US" sz="1400">
                          <a:latin typeface="Times New Roman"/>
                          <a:ea typeface="Calibri"/>
                          <a:cs typeface="Mangal"/>
                        </a:rPr>
                        <a:t>3</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Company name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20</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Company name of details</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533843">
                <a:tc>
                  <a:txBody>
                    <a:bodyPr/>
                    <a:lstStyle/>
                    <a:p>
                      <a:pPr marL="0" marR="0">
                        <a:lnSpc>
                          <a:spcPct val="115000"/>
                        </a:lnSpc>
                        <a:spcBef>
                          <a:spcPts val="0"/>
                        </a:spcBef>
                        <a:spcAft>
                          <a:spcPts val="0"/>
                        </a:spcAft>
                      </a:pPr>
                      <a:r>
                        <a:rPr lang="en-US" sz="1400">
                          <a:latin typeface="Times New Roman"/>
                          <a:ea typeface="Calibri"/>
                          <a:cs typeface="Mangal"/>
                        </a:rPr>
                        <a:t>4</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Location</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25</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Location of the company name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r h="580550">
                <a:tc>
                  <a:txBody>
                    <a:bodyPr/>
                    <a:lstStyle/>
                    <a:p>
                      <a:pPr marL="0" marR="0">
                        <a:lnSpc>
                          <a:spcPct val="115000"/>
                        </a:lnSpc>
                        <a:spcBef>
                          <a:spcPts val="0"/>
                        </a:spcBef>
                        <a:spcAft>
                          <a:spcPts val="0"/>
                        </a:spcAft>
                      </a:pPr>
                      <a:r>
                        <a:rPr lang="en-US" sz="1400">
                          <a:latin typeface="Times New Roman"/>
                          <a:ea typeface="Calibri"/>
                          <a:cs typeface="Mangal"/>
                        </a:rPr>
                        <a:t>5</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Date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date time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10</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It represent when supporting team came</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5"/>
                  </a:ext>
                </a:extLst>
              </a:tr>
              <a:tr h="533400">
                <a:tc>
                  <a:txBody>
                    <a:bodyPr/>
                    <a:lstStyle/>
                    <a:p>
                      <a:pPr marL="0" marR="0">
                        <a:lnSpc>
                          <a:spcPct val="115000"/>
                        </a:lnSpc>
                        <a:spcBef>
                          <a:spcPts val="0"/>
                        </a:spcBef>
                        <a:spcAft>
                          <a:spcPts val="0"/>
                        </a:spcAft>
                      </a:pPr>
                      <a:r>
                        <a:rPr lang="en-US" sz="1400">
                          <a:latin typeface="Times New Roman"/>
                          <a:ea typeface="Calibri"/>
                          <a:cs typeface="Mangal"/>
                        </a:rPr>
                        <a:t>6</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Contact information</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text</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50</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Contact details of the company</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6"/>
                  </a:ext>
                </a:extLst>
              </a:tr>
              <a:tr h="366345">
                <a:tc>
                  <a:txBody>
                    <a:bodyPr/>
                    <a:lstStyle/>
                    <a:p>
                      <a:pPr marL="0" marR="0">
                        <a:lnSpc>
                          <a:spcPct val="115000"/>
                        </a:lnSpc>
                        <a:spcBef>
                          <a:spcPts val="0"/>
                        </a:spcBef>
                        <a:spcAft>
                          <a:spcPts val="0"/>
                        </a:spcAft>
                      </a:pPr>
                      <a:r>
                        <a:rPr lang="en-US" sz="1400">
                          <a:latin typeface="Times New Roman"/>
                          <a:ea typeface="Calibri"/>
                          <a:cs typeface="Mangal"/>
                        </a:rPr>
                        <a:t>7</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Cost</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integer</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30</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Not null</a:t>
                      </a:r>
                      <a:endParaRPr lang="en-US" sz="110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Paying cost</a:t>
                      </a:r>
                      <a:endParaRPr lang="en-US" sz="1100" dirty="0">
                        <a:latin typeface="Calibri"/>
                        <a:ea typeface="Calibri"/>
                        <a:cs typeface="Mangal"/>
                      </a:endParaRPr>
                    </a:p>
                  </a:txBody>
                  <a:tcPr marL="66607" marR="66607"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4786346" cy="523220"/>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altLang="zh-CN" sz="2800" u="sng" dirty="0">
                <a:solidFill>
                  <a:schemeClr val="accent2">
                    <a:lumMod val="60000"/>
                    <a:lumOff val="40000"/>
                  </a:schemeClr>
                </a:solidFill>
                <a:latin typeface="+mn-lt"/>
                <a:ea typeface="楷体_GB2312" pitchFamily="1" charset="-122"/>
                <a:cs typeface="幼圆"/>
              </a:rPr>
              <a:t>Report:</a:t>
            </a:r>
            <a:endParaRPr lang="zh-CN" altLang="en-US" sz="2800" u="sng" dirty="0">
              <a:solidFill>
                <a:schemeClr val="accent2">
                  <a:lumMod val="60000"/>
                  <a:lumOff val="40000"/>
                </a:schemeClr>
              </a:solidFill>
              <a:latin typeface="+mn-lt"/>
              <a:ea typeface="楷体_GB2312" pitchFamily="1" charset="-122"/>
              <a:cs typeface="幼圆"/>
            </a:endParaRPr>
          </a:p>
        </p:txBody>
      </p:sp>
      <p:graphicFrame>
        <p:nvGraphicFramePr>
          <p:cNvPr id="5" name="Table 4"/>
          <p:cNvGraphicFramePr>
            <a:graphicFrameLocks noGrp="1"/>
          </p:cNvGraphicFramePr>
          <p:nvPr/>
        </p:nvGraphicFramePr>
        <p:xfrm>
          <a:off x="381000" y="1143000"/>
          <a:ext cx="8143932" cy="3733800"/>
        </p:xfrm>
        <a:graphic>
          <a:graphicData uri="http://schemas.openxmlformats.org/drawingml/2006/table">
            <a:tbl>
              <a:tblPr/>
              <a:tblGrid>
                <a:gridCol w="568807">
                  <a:extLst>
                    <a:ext uri="{9D8B030D-6E8A-4147-A177-3AD203B41FA5}">
                      <a16:colId xmlns:a16="http://schemas.microsoft.com/office/drawing/2014/main" val="20000"/>
                    </a:ext>
                  </a:extLst>
                </a:gridCol>
                <a:gridCol w="1476295">
                  <a:extLst>
                    <a:ext uri="{9D8B030D-6E8A-4147-A177-3AD203B41FA5}">
                      <a16:colId xmlns:a16="http://schemas.microsoft.com/office/drawing/2014/main" val="20001"/>
                    </a:ext>
                  </a:extLst>
                </a:gridCol>
                <a:gridCol w="1620450">
                  <a:extLst>
                    <a:ext uri="{9D8B030D-6E8A-4147-A177-3AD203B41FA5}">
                      <a16:colId xmlns:a16="http://schemas.microsoft.com/office/drawing/2014/main" val="20002"/>
                    </a:ext>
                  </a:extLst>
                </a:gridCol>
                <a:gridCol w="805014">
                  <a:extLst>
                    <a:ext uri="{9D8B030D-6E8A-4147-A177-3AD203B41FA5}">
                      <a16:colId xmlns:a16="http://schemas.microsoft.com/office/drawing/2014/main" val="20003"/>
                    </a:ext>
                  </a:extLst>
                </a:gridCol>
                <a:gridCol w="1875761">
                  <a:extLst>
                    <a:ext uri="{9D8B030D-6E8A-4147-A177-3AD203B41FA5}">
                      <a16:colId xmlns:a16="http://schemas.microsoft.com/office/drawing/2014/main" val="20004"/>
                    </a:ext>
                  </a:extLst>
                </a:gridCol>
                <a:gridCol w="1797605">
                  <a:extLst>
                    <a:ext uri="{9D8B030D-6E8A-4147-A177-3AD203B41FA5}">
                      <a16:colId xmlns:a16="http://schemas.microsoft.com/office/drawing/2014/main" val="20005"/>
                    </a:ext>
                  </a:extLst>
                </a:gridCol>
              </a:tblGrid>
              <a:tr h="825103">
                <a:tc>
                  <a:txBody>
                    <a:bodyPr/>
                    <a:lstStyle/>
                    <a:p>
                      <a:pPr marL="0" marR="0">
                        <a:lnSpc>
                          <a:spcPct val="115000"/>
                        </a:lnSpc>
                        <a:spcBef>
                          <a:spcPts val="0"/>
                        </a:spcBef>
                        <a:spcAft>
                          <a:spcPts val="0"/>
                        </a:spcAft>
                      </a:pPr>
                      <a:r>
                        <a:rPr lang="en-US" sz="1400" dirty="0">
                          <a:latin typeface="Times New Roman"/>
                          <a:ea typeface="Calibri"/>
                          <a:cs typeface="Mangal"/>
                        </a:rPr>
                        <a:t>SR NO</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FIELD NAME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DATA TYPE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SIZE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CONSTRAINT</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DESCRIPTION</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845940">
                <a:tc>
                  <a:txBody>
                    <a:bodyPr/>
                    <a:lstStyle/>
                    <a:p>
                      <a:pPr marL="0" marR="0">
                        <a:lnSpc>
                          <a:spcPct val="115000"/>
                        </a:lnSpc>
                        <a:spcBef>
                          <a:spcPts val="0"/>
                        </a:spcBef>
                        <a:spcAft>
                          <a:spcPts val="0"/>
                        </a:spcAft>
                      </a:pPr>
                      <a:r>
                        <a:rPr lang="en-US" sz="1400">
                          <a:latin typeface="Times New Roman"/>
                          <a:ea typeface="Calibri"/>
                          <a:cs typeface="Mangal"/>
                        </a:rPr>
                        <a:t>1</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Report_id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integer</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10</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Primary key</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It represent unique identification</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825103">
                <a:tc>
                  <a:txBody>
                    <a:bodyPr/>
                    <a:lstStyle/>
                    <a:p>
                      <a:pPr marL="0" marR="0">
                        <a:lnSpc>
                          <a:spcPct val="115000"/>
                        </a:lnSpc>
                        <a:spcBef>
                          <a:spcPts val="0"/>
                        </a:spcBef>
                        <a:spcAft>
                          <a:spcPts val="0"/>
                        </a:spcAft>
                      </a:pPr>
                      <a:r>
                        <a:rPr lang="en-US" sz="1400" dirty="0">
                          <a:latin typeface="Times New Roman"/>
                          <a:ea typeface="Calibri"/>
                          <a:cs typeface="Mangal"/>
                        </a:rPr>
                        <a:t>2</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err="1">
                          <a:latin typeface="Times New Roman"/>
                          <a:ea typeface="Calibri"/>
                          <a:cs typeface="Mangal"/>
                        </a:rPr>
                        <a:t>Test_id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integer</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11</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Foreign key</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It is  a reference of test table</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1237654">
                <a:tc>
                  <a:txBody>
                    <a:bodyPr/>
                    <a:lstStyle/>
                    <a:p>
                      <a:pPr marL="0" marR="0">
                        <a:lnSpc>
                          <a:spcPct val="115000"/>
                        </a:lnSpc>
                        <a:spcBef>
                          <a:spcPts val="0"/>
                        </a:spcBef>
                        <a:spcAft>
                          <a:spcPts val="0"/>
                        </a:spcAft>
                      </a:pPr>
                      <a:r>
                        <a:rPr lang="en-US" sz="1400">
                          <a:latin typeface="Times New Roman"/>
                          <a:ea typeface="Calibri"/>
                          <a:cs typeface="Mangal"/>
                        </a:rPr>
                        <a:t>3</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err="1">
                          <a:latin typeface="Times New Roman"/>
                          <a:ea typeface="Calibri"/>
                          <a:cs typeface="Mangal"/>
                        </a:rPr>
                        <a:t>Mat_id</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integer</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400">
                          <a:latin typeface="Times New Roman"/>
                          <a:ea typeface="Calibri"/>
                          <a:cs typeface="Mangal"/>
                        </a:rPr>
                        <a:t>11</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a:latin typeface="Times New Roman"/>
                          <a:ea typeface="Calibri"/>
                          <a:cs typeface="Mangal"/>
                        </a:rPr>
                        <a:t>Foreign key </a:t>
                      </a:r>
                      <a:endParaRPr lang="en-US" sz="110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tc>
                  <a:txBody>
                    <a:bodyPr/>
                    <a:lstStyle/>
                    <a:p>
                      <a:pPr marL="0" marR="0">
                        <a:lnSpc>
                          <a:spcPct val="115000"/>
                        </a:lnSpc>
                        <a:spcBef>
                          <a:spcPts val="0"/>
                        </a:spcBef>
                        <a:spcAft>
                          <a:spcPts val="0"/>
                        </a:spcAft>
                      </a:pPr>
                      <a:r>
                        <a:rPr lang="en-US" sz="1400" dirty="0">
                          <a:latin typeface="Times New Roman"/>
                          <a:ea typeface="Calibri"/>
                          <a:cs typeface="Mangal"/>
                        </a:rPr>
                        <a:t>It is  a reference of maintenance table</a:t>
                      </a:r>
                      <a:endParaRPr lang="en-US" sz="1100" dirty="0">
                        <a:latin typeface="Calibri"/>
                        <a:ea typeface="Calibri"/>
                        <a:cs typeface="Mangal"/>
                      </a:endParaRPr>
                    </a:p>
                  </a:txBody>
                  <a:tcPr marL="68580" marR="68580" marT="0" marB="0">
                    <a:lnL w="12700" cap="flat" cmpd="sng" algn="ctr">
                      <a:solidFill>
                        <a:schemeClr val="accent2">
                          <a:lumMod val="60000"/>
                          <a:lumOff val="40000"/>
                        </a:schemeClr>
                      </a:solidFill>
                      <a:prstDash val="solid"/>
                      <a:round/>
                      <a:headEnd type="none" w="med" len="med"/>
                      <a:tailEnd type="none" w="med" len="med"/>
                    </a:lnL>
                    <a:lnR w="12700" cap="flat" cmpd="sng" algn="ctr">
                      <a:solidFill>
                        <a:schemeClr val="accent2">
                          <a:lumMod val="60000"/>
                          <a:lumOff val="40000"/>
                        </a:schemeClr>
                      </a:solidFill>
                      <a:prstDash val="solid"/>
                      <a:round/>
                      <a:headEnd type="none" w="med" len="med"/>
                      <a:tailEnd type="none" w="med" len="med"/>
                    </a:lnR>
                    <a:lnT w="12700" cap="flat" cmpd="sng" algn="ctr">
                      <a:solidFill>
                        <a:schemeClr val="accent2">
                          <a:lumMod val="60000"/>
                          <a:lumOff val="40000"/>
                        </a:schemeClr>
                      </a:solidFill>
                      <a:prstDash val="solid"/>
                      <a:round/>
                      <a:headEnd type="none" w="med" len="med"/>
                      <a:tailEnd type="none" w="med" len="med"/>
                    </a:lnT>
                    <a:lnB w="12700" cap="flat" cmpd="sng" algn="ctr">
                      <a:solidFill>
                        <a:schemeClr val="accent2">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7429552"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u="sng" dirty="0">
                <a:solidFill>
                  <a:schemeClr val="accent2">
                    <a:lumMod val="60000"/>
                    <a:lumOff val="40000"/>
                  </a:schemeClr>
                </a:solidFill>
                <a:latin typeface="+mn-lt"/>
              </a:rPr>
              <a:t>Drawbacks and Limitations:</a:t>
            </a:r>
            <a:endParaRPr lang="zh-CN" altLang="en-US" sz="3200" b="1" u="sng" dirty="0">
              <a:solidFill>
                <a:schemeClr val="accent2">
                  <a:lumMod val="60000"/>
                  <a:lumOff val="40000"/>
                </a:schemeClr>
              </a:solidFill>
              <a:latin typeface="+mn-lt"/>
              <a:ea typeface="楷体_GB2312" pitchFamily="1" charset="-122"/>
              <a:cs typeface="幼圆"/>
            </a:endParaRPr>
          </a:p>
        </p:txBody>
      </p:sp>
      <p:sp>
        <p:nvSpPr>
          <p:cNvPr id="3" name="TextBox 2"/>
          <p:cNvSpPr txBox="1"/>
          <p:nvPr/>
        </p:nvSpPr>
        <p:spPr>
          <a:xfrm>
            <a:off x="214282" y="642918"/>
            <a:ext cx="8643998" cy="6894195"/>
          </a:xfrm>
          <a:prstGeom prst="rect">
            <a:avLst/>
          </a:prstGeom>
          <a:noFill/>
        </p:spPr>
        <p:txBody>
          <a:bodyPr wrap="square" rtlCol="0">
            <a:spAutoFit/>
          </a:bodyPr>
          <a:lstStyle/>
          <a:p>
            <a:pPr lvl="0">
              <a:buFont typeface="Wingdings" pitchFamily="2" charset="2"/>
              <a:buChar char="Ø"/>
            </a:pPr>
            <a:endParaRPr lang="en-US" sz="2600" dirty="0">
              <a:latin typeface="Times New Roman" pitchFamily="18" charset="0"/>
              <a:cs typeface="Times New Roman" pitchFamily="18" charset="0"/>
            </a:endParaRPr>
          </a:p>
          <a:p>
            <a:pPr lvl="0">
              <a:buFont typeface="Wingdings" pitchFamily="2" charset="2"/>
              <a:buChar char="Ø"/>
            </a:pPr>
            <a:r>
              <a:rPr lang="en-US" sz="2600" dirty="0">
                <a:latin typeface="Times New Roman" pitchFamily="18" charset="0"/>
                <a:cs typeface="Times New Roman" pitchFamily="18" charset="0"/>
              </a:rPr>
              <a:t>If chemical industry help to provide new dataset to the     maintenance team they have to send it manually (now automatic reflection is not possible).</a:t>
            </a:r>
          </a:p>
          <a:p>
            <a:pPr lvl="0"/>
            <a:endParaRPr lang="en-US" sz="2600" dirty="0">
              <a:latin typeface="Times New Roman" pitchFamily="18" charset="0"/>
              <a:cs typeface="Times New Roman" pitchFamily="18" charset="0"/>
            </a:endParaRPr>
          </a:p>
          <a:p>
            <a:pPr lvl="0">
              <a:buFont typeface="Wingdings" pitchFamily="2" charset="2"/>
              <a:buChar char="Ø"/>
            </a:pPr>
            <a:r>
              <a:rPr lang="en-US" sz="2600" dirty="0">
                <a:latin typeface="Times New Roman" pitchFamily="18" charset="0"/>
                <a:cs typeface="Times New Roman" pitchFamily="18" charset="0"/>
              </a:rPr>
              <a:t>Each module do not gives the accurate result hence every module is not perfect but every module is good.</a:t>
            </a:r>
          </a:p>
          <a:p>
            <a:pPr lvl="0"/>
            <a:endParaRPr lang="en-US" sz="2600" dirty="0">
              <a:latin typeface="Times New Roman" pitchFamily="18" charset="0"/>
              <a:cs typeface="Times New Roman" pitchFamily="18" charset="0"/>
            </a:endParaRPr>
          </a:p>
          <a:p>
            <a:r>
              <a:rPr lang="en-US" sz="2600" b="1" u="sng" dirty="0">
                <a:solidFill>
                  <a:srgbClr val="00B050"/>
                </a:solidFill>
                <a:latin typeface="Times New Roman" pitchFamily="18" charset="0"/>
                <a:cs typeface="Times New Roman" pitchFamily="18" charset="0"/>
              </a:rPr>
              <a:t>Limitations:</a:t>
            </a:r>
          </a:p>
          <a:p>
            <a:endParaRPr lang="en-US" sz="2600" b="1" u="sng" dirty="0">
              <a:solidFill>
                <a:srgbClr val="00B050"/>
              </a:solidFill>
              <a:latin typeface="Times New Roman" pitchFamily="18" charset="0"/>
              <a:cs typeface="Times New Roman" pitchFamily="18" charset="0"/>
            </a:endParaRPr>
          </a:p>
          <a:p>
            <a:pPr lvl="0">
              <a:buFont typeface="Wingdings" pitchFamily="2" charset="2"/>
              <a:buChar char="Ø"/>
            </a:pPr>
            <a:r>
              <a:rPr lang="en-US" sz="2600" dirty="0">
                <a:latin typeface="Times New Roman" pitchFamily="18" charset="0"/>
                <a:cs typeface="Times New Roman" pitchFamily="18" charset="0"/>
              </a:rPr>
              <a:t>The existing system has no machine learning algorithm.</a:t>
            </a:r>
          </a:p>
          <a:p>
            <a:pPr lvl="0"/>
            <a:endParaRPr lang="en-US" sz="2600" dirty="0">
              <a:latin typeface="Times New Roman" pitchFamily="18" charset="0"/>
              <a:cs typeface="Times New Roman" pitchFamily="18" charset="0"/>
            </a:endParaRPr>
          </a:p>
          <a:p>
            <a:pPr lvl="0">
              <a:buFont typeface="Wingdings" pitchFamily="2" charset="2"/>
              <a:buChar char="Ø"/>
            </a:pPr>
            <a:r>
              <a:rPr lang="en-US" sz="2600" dirty="0">
                <a:latin typeface="Times New Roman" pitchFamily="18" charset="0"/>
                <a:cs typeface="Times New Roman" pitchFamily="18" charset="0"/>
              </a:rPr>
              <a:t>It is Completely human based thus 99% of the times, the company incurs a cost to call the special team which sanitizes the entire manufacturing unit.</a:t>
            </a:r>
          </a:p>
          <a:p>
            <a:endParaRPr lang="en-US" sz="2600" dirty="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1428736"/>
            <a:ext cx="8429684" cy="2185214"/>
          </a:xfrm>
          <a:prstGeom prst="rect">
            <a:avLst/>
          </a:prstGeom>
          <a:noFill/>
        </p:spPr>
        <p:txBody>
          <a:bodyPr wrap="square" rtlCol="0">
            <a:spAutoFit/>
          </a:bodyPr>
          <a:lstStyle/>
          <a:p>
            <a:pPr lvl="0">
              <a:buFont typeface="Wingdings" pitchFamily="2" charset="2"/>
              <a:buChar char="Ø"/>
            </a:pPr>
            <a:r>
              <a:rPr lang="en-US" sz="2600" dirty="0">
                <a:latin typeface="Times New Roman" pitchFamily="18" charset="0"/>
                <a:cs typeface="Times New Roman" pitchFamily="18" charset="0"/>
              </a:rPr>
              <a:t>A lot of time is wasted, and the production is paused every time a leak is reported, since the team comes, and everyone is asked to vacate.</a:t>
            </a:r>
          </a:p>
          <a:p>
            <a:endParaRPr lang="zh-CN" altLang="en-US" sz="2800" b="1" dirty="0">
              <a:solidFill>
                <a:schemeClr val="accent2">
                  <a:lumMod val="60000"/>
                  <a:lumOff val="40000"/>
                </a:schemeClr>
              </a:solidFill>
              <a:ea typeface="楷体_GB2312" pitchFamily="1" charset="-122"/>
              <a:cs typeface="幼圆"/>
            </a:endParaRPr>
          </a:p>
          <a:p>
            <a:pPr>
              <a:buFont typeface="Wingdings" pitchFamily="2" charset="2"/>
              <a:buChar char="Ø"/>
            </a:pPr>
            <a:endParaRPr lang="en-US" sz="26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37204"/>
            <a:ext cx="6072230" cy="1077218"/>
          </a:xfrm>
          <a:prstGeom prst="rect">
            <a:avLst/>
          </a:prstGeom>
          <a:noFill/>
        </p:spPr>
        <p:txBody>
          <a:bodyPr wrap="square" rtlCol="0">
            <a:spAutoFit/>
          </a:bodyPr>
          <a:lstStyle/>
          <a:p>
            <a:r>
              <a:rPr lang="en-GB" sz="3200" b="1" u="sng" dirty="0">
                <a:solidFill>
                  <a:schemeClr val="accent2">
                    <a:lumMod val="60000"/>
                    <a:lumOff val="40000"/>
                  </a:schemeClr>
                </a:solidFill>
                <a:latin typeface="+mn-lt"/>
              </a:rPr>
              <a:t>Proposed Enhancements:</a:t>
            </a:r>
            <a:endParaRPr lang="zh-CN" altLang="en-US" sz="3200" b="1" u="sng" dirty="0">
              <a:solidFill>
                <a:schemeClr val="accent2">
                  <a:lumMod val="60000"/>
                  <a:lumOff val="40000"/>
                </a:schemeClr>
              </a:solidFill>
              <a:latin typeface="+mn-lt"/>
              <a:ea typeface="楷体_GB2312" pitchFamily="1" charset="-122"/>
              <a:cs typeface="幼圆"/>
            </a:endParaRPr>
          </a:p>
          <a:p>
            <a:endParaRPr lang="en-US" sz="3200" u="sng" dirty="0">
              <a:latin typeface="+mn-lt"/>
            </a:endParaRPr>
          </a:p>
        </p:txBody>
      </p:sp>
      <p:sp>
        <p:nvSpPr>
          <p:cNvPr id="6" name="TextBox 5"/>
          <p:cNvSpPr txBox="1"/>
          <p:nvPr/>
        </p:nvSpPr>
        <p:spPr>
          <a:xfrm>
            <a:off x="214282" y="1071546"/>
            <a:ext cx="8572560" cy="6494085"/>
          </a:xfrm>
          <a:prstGeom prst="rect">
            <a:avLst/>
          </a:prstGeom>
          <a:noFill/>
        </p:spPr>
        <p:txBody>
          <a:bodyPr wrap="square" rtlCol="0">
            <a:spAutoFit/>
          </a:bodyPr>
          <a:lstStyle/>
          <a:p>
            <a:pPr>
              <a:buFont typeface="Wingdings" pitchFamily="2" charset="2"/>
              <a:buChar char="Ø"/>
            </a:pPr>
            <a:r>
              <a:rPr lang="en-US" sz="2600" dirty="0">
                <a:latin typeface="Times New Roman" pitchFamily="18" charset="0"/>
                <a:cs typeface="Times New Roman" pitchFamily="18" charset="0"/>
              </a:rPr>
              <a:t>Whenever the H2S gas is dangerous add that moment our system will given output by lighting the red light. Else lighting the yellow light.</a:t>
            </a:r>
          </a:p>
          <a:p>
            <a:pPr>
              <a:buFont typeface="Wingdings" pitchFamily="2" charset="2"/>
              <a:buChar char="Ø"/>
            </a:pPr>
            <a:endParaRPr lang="en-US" sz="2600" dirty="0">
              <a:latin typeface="Times New Roman" pitchFamily="18" charset="0"/>
              <a:cs typeface="Times New Roman" pitchFamily="18" charset="0"/>
            </a:endParaRPr>
          </a:p>
          <a:p>
            <a:pPr>
              <a:buFont typeface="Wingdings" pitchFamily="2" charset="2"/>
              <a:buChar char="Ø"/>
            </a:pPr>
            <a:r>
              <a:rPr lang="en-US" sz="2600" dirty="0">
                <a:latin typeface="Times New Roman" pitchFamily="18" charset="0"/>
                <a:cs typeface="Times New Roman" pitchFamily="18" charset="0"/>
              </a:rPr>
              <a:t>The supporting system will get message only when H2S gas is dangerous.</a:t>
            </a:r>
          </a:p>
          <a:p>
            <a:pPr>
              <a:buFont typeface="Wingdings" pitchFamily="2" charset="2"/>
              <a:buChar char="Ø"/>
            </a:pPr>
            <a:endParaRPr lang="en-US" sz="2600" dirty="0">
              <a:latin typeface="Times New Roman" pitchFamily="18" charset="0"/>
              <a:cs typeface="Times New Roman" pitchFamily="18" charset="0"/>
            </a:endParaRPr>
          </a:p>
          <a:p>
            <a:pPr>
              <a:buFont typeface="Wingdings" pitchFamily="2" charset="2"/>
              <a:buChar char="Ø"/>
            </a:pPr>
            <a:r>
              <a:rPr lang="en-US" sz="2600" dirty="0">
                <a:latin typeface="Times New Roman" pitchFamily="18" charset="0"/>
                <a:cs typeface="Times New Roman" pitchFamily="18" charset="0"/>
              </a:rPr>
              <a:t>The no of parameters we are using now in the system to check whether the H2S gas is linking or no, in future we will increase the number of parameters to get the accurate result.</a:t>
            </a:r>
          </a:p>
          <a:p>
            <a:pPr>
              <a:buFont typeface="Wingdings" pitchFamily="2" charset="2"/>
              <a:buChar char="Ø"/>
            </a:pPr>
            <a:endParaRPr lang="en-US" sz="2600" dirty="0">
              <a:latin typeface="Times New Roman" pitchFamily="18" charset="0"/>
              <a:cs typeface="Times New Roman" pitchFamily="18" charset="0"/>
            </a:endParaRPr>
          </a:p>
          <a:p>
            <a:pPr>
              <a:buFont typeface="Wingdings" pitchFamily="2" charset="2"/>
              <a:buChar char="Ø"/>
            </a:pPr>
            <a:r>
              <a:rPr lang="en-US" sz="2600" dirty="0">
                <a:latin typeface="Times New Roman" pitchFamily="18" charset="0"/>
                <a:cs typeface="Times New Roman" pitchFamily="18" charset="0"/>
              </a:rPr>
              <a:t>In future we will provide such a functionality like chemical industry can directly  upload  new data set using admin panel to the maintains team.</a:t>
            </a:r>
          </a:p>
          <a:p>
            <a:pPr>
              <a:buFont typeface="Wingdings" pitchFamily="2" charset="2"/>
              <a:buChar char="Ø"/>
            </a:pPr>
            <a:endParaRPr lang="en-US" sz="2600" dirty="0">
              <a:latin typeface="Times New Roman" pitchFamily="18" charset="0"/>
              <a:cs typeface="Times New Roman" pitchFamily="18" charset="0"/>
            </a:endParaRPr>
          </a:p>
          <a:p>
            <a:pPr>
              <a:buFont typeface="Wingdings" pitchFamily="2" charset="2"/>
              <a:buChar char="Ø"/>
            </a:pPr>
            <a:endParaRPr lang="en-US" sz="2600"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57158" y="129581"/>
            <a:ext cx="7429552" cy="584775"/>
          </a:xfrm>
          <a:prstGeom prst="rect">
            <a:avLst/>
          </a:prstGeom>
          <a:noFill/>
          <a:ln w="9525">
            <a:noFill/>
            <a:miter lim="800000"/>
            <a:headEnd/>
            <a:tailEnd/>
          </a:ln>
          <a:effectLst>
            <a:outerShdw dist="12700" dir="10800000" algn="ctr" rotWithShape="0">
              <a:schemeClr val="accent2"/>
            </a:outerShdw>
          </a:effectLst>
        </p:spPr>
        <p:txBody>
          <a:bodyPr wrap="square">
            <a:spAutoFit/>
          </a:bodyPr>
          <a:lstStyle/>
          <a:p>
            <a:pPr algn="just" eaLnBrk="1" hangingPunct="1">
              <a:defRPr/>
            </a:pPr>
            <a:r>
              <a:rPr lang="en-US" sz="3200" b="1" u="sng" dirty="0">
                <a:solidFill>
                  <a:schemeClr val="accent2">
                    <a:lumMod val="60000"/>
                    <a:lumOff val="40000"/>
                  </a:schemeClr>
                </a:solidFill>
                <a:latin typeface="+mn-lt"/>
              </a:rPr>
              <a:t>Conclusion:</a:t>
            </a:r>
            <a:endParaRPr lang="zh-CN" altLang="en-US" sz="3200" b="1" u="sng" dirty="0">
              <a:solidFill>
                <a:schemeClr val="accent2">
                  <a:lumMod val="60000"/>
                  <a:lumOff val="40000"/>
                </a:schemeClr>
              </a:solidFill>
              <a:latin typeface="+mn-lt"/>
              <a:ea typeface="楷体_GB2312" pitchFamily="1" charset="-122"/>
              <a:cs typeface="幼圆"/>
            </a:endParaRPr>
          </a:p>
        </p:txBody>
      </p:sp>
      <p:sp>
        <p:nvSpPr>
          <p:cNvPr id="3" name="TextBox 2"/>
          <p:cNvSpPr txBox="1"/>
          <p:nvPr/>
        </p:nvSpPr>
        <p:spPr>
          <a:xfrm>
            <a:off x="0" y="785794"/>
            <a:ext cx="9144000" cy="7837290"/>
          </a:xfrm>
          <a:prstGeom prst="rect">
            <a:avLst/>
          </a:prstGeom>
          <a:noFill/>
        </p:spPr>
        <p:txBody>
          <a:bodyPr wrap="square" rtlCol="0">
            <a:spAutoFit/>
          </a:bodyPr>
          <a:lstStyle/>
          <a:p>
            <a:pPr lvl="0">
              <a:buFont typeface="Wingdings" pitchFamily="2" charset="2"/>
              <a:buChar char="Ø"/>
            </a:pPr>
            <a:r>
              <a:rPr lang="en-US" sz="2600" dirty="0">
                <a:latin typeface="Times New Roman" pitchFamily="18" charset="0"/>
                <a:cs typeface="Times New Roman" pitchFamily="18" charset="0"/>
              </a:rPr>
              <a:t> Working on the project was good experience. I understand the important of planning and designing as a part of software development. The system which I developed is very much useful for chemical industry who interested to properly detection  of H2S gas. I am very satisfied with doing such project in technology like python with machine learning which provides me several features to make the user Interface and coding more attractive and easy to understand.</a:t>
            </a:r>
          </a:p>
          <a:p>
            <a:pPr lvl="0">
              <a:buFont typeface="Wingdings" pitchFamily="2" charset="2"/>
              <a:buChar char="Ø"/>
            </a:pPr>
            <a:r>
              <a:rPr lang="en-US" sz="2600" dirty="0">
                <a:latin typeface="Times New Roman" pitchFamily="18" charset="0"/>
                <a:cs typeface="Times New Roman" pitchFamily="18" charset="0"/>
              </a:rPr>
              <a:t>For implementing the system use technology like:</a:t>
            </a:r>
          </a:p>
          <a:p>
            <a:pPr lvl="2">
              <a:buFont typeface="Arial" pitchFamily="34" charset="0"/>
              <a:buChar char="•"/>
            </a:pPr>
            <a:r>
              <a:rPr lang="en-US" sz="2600" dirty="0">
                <a:latin typeface="Times New Roman" pitchFamily="18" charset="0"/>
                <a:cs typeface="Times New Roman" pitchFamily="18" charset="0"/>
              </a:rPr>
              <a:t>Python	</a:t>
            </a:r>
          </a:p>
          <a:p>
            <a:pPr lvl="2">
              <a:buFont typeface="Arial" pitchFamily="34" charset="0"/>
              <a:buChar char="•"/>
            </a:pPr>
            <a:r>
              <a:rPr lang="en-US" sz="2600" dirty="0" err="1">
                <a:latin typeface="Times New Roman" pitchFamily="18" charset="0"/>
                <a:cs typeface="Times New Roman" pitchFamily="18" charset="0"/>
              </a:rPr>
              <a:t>NumPy</a:t>
            </a:r>
            <a:r>
              <a:rPr lang="en-US" sz="2600" dirty="0">
                <a:latin typeface="Times New Roman" pitchFamily="18" charset="0"/>
                <a:cs typeface="Times New Roman" pitchFamily="18" charset="0"/>
              </a:rPr>
              <a:t>	</a:t>
            </a:r>
          </a:p>
          <a:p>
            <a:pPr lvl="2">
              <a:buFont typeface="Arial" pitchFamily="34" charset="0"/>
              <a:buChar char="•"/>
            </a:pPr>
            <a:r>
              <a:rPr lang="en-US" sz="2600" dirty="0">
                <a:latin typeface="Times New Roman" pitchFamily="18" charset="0"/>
                <a:cs typeface="Times New Roman" pitchFamily="18" charset="0"/>
              </a:rPr>
              <a:t>Pandas	</a:t>
            </a:r>
          </a:p>
          <a:p>
            <a:pPr lvl="2">
              <a:buFont typeface="Arial" pitchFamily="34" charset="0"/>
              <a:buChar char="•"/>
            </a:pPr>
            <a:r>
              <a:rPr lang="en-US" sz="2600" dirty="0">
                <a:latin typeface="Times New Roman" pitchFamily="18" charset="0"/>
                <a:cs typeface="Times New Roman" pitchFamily="18" charset="0"/>
              </a:rPr>
              <a:t>Matplotlib</a:t>
            </a:r>
          </a:p>
          <a:p>
            <a:pPr lvl="2">
              <a:buFont typeface="Arial" pitchFamily="34" charset="0"/>
              <a:buChar char="•"/>
            </a:pPr>
            <a:r>
              <a:rPr lang="en-US" sz="2600" dirty="0">
                <a:latin typeface="Times New Roman" pitchFamily="18" charset="0"/>
                <a:cs typeface="Times New Roman" pitchFamily="18" charset="0"/>
              </a:rPr>
              <a:t>Seaborn</a:t>
            </a:r>
          </a:p>
          <a:p>
            <a:pPr lvl="2">
              <a:buFont typeface="Arial" pitchFamily="34" charset="0"/>
              <a:buChar char="•"/>
            </a:pPr>
            <a:r>
              <a:rPr lang="en-US" sz="2600" dirty="0">
                <a:latin typeface="Times New Roman" pitchFamily="18" charset="0"/>
                <a:cs typeface="Times New Roman" pitchFamily="18" charset="0"/>
              </a:rPr>
              <a:t>Machine learning algorithm</a:t>
            </a:r>
          </a:p>
          <a:p>
            <a:pPr lvl="2"/>
            <a:r>
              <a:rPr lang="en-US" sz="2600" dirty="0">
                <a:latin typeface="Times New Roman" pitchFamily="18" charset="0"/>
                <a:cs typeface="Times New Roman" pitchFamily="18" charset="0"/>
              </a:rPr>
              <a:t> </a:t>
            </a:r>
          </a:p>
          <a:p>
            <a:r>
              <a:rPr lang="en-US" sz="2600" dirty="0">
                <a:latin typeface="Times New Roman" pitchFamily="18" charset="0"/>
                <a:cs typeface="Times New Roman" pitchFamily="18" charset="0"/>
              </a:rPr>
              <a:t> </a:t>
            </a:r>
          </a:p>
          <a:p>
            <a:r>
              <a:rPr lang="en-US" sz="2600" dirty="0">
                <a:latin typeface="Times New Roman" pitchFamily="18" charset="0"/>
                <a:cs typeface="Times New Roman" pitchFamily="18" charset="0"/>
              </a:rPr>
              <a:t> </a:t>
            </a:r>
          </a:p>
          <a:p>
            <a:endParaRPr lang="en-US" sz="26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748844"/>
            <a:ext cx="8699500" cy="4857765"/>
          </a:xfrm>
        </p:spPr>
        <p:txBody>
          <a:bodyPr>
            <a:noAutofit/>
          </a:bodyPr>
          <a:lstStyle/>
          <a:p>
            <a:pPr lvl="0"/>
            <a:r>
              <a:rPr lang="en-US" sz="2600" dirty="0">
                <a:latin typeface="Times New Roman" pitchFamily="18" charset="0"/>
                <a:cs typeface="Times New Roman" pitchFamily="18" charset="0"/>
              </a:rPr>
              <a:t>Reduce the cost of supporting team.</a:t>
            </a:r>
          </a:p>
          <a:p>
            <a:pPr lvl="0"/>
            <a:endParaRPr lang="en-US" sz="2600" dirty="0">
              <a:latin typeface="Times New Roman" pitchFamily="18" charset="0"/>
              <a:cs typeface="Times New Roman" pitchFamily="18" charset="0"/>
            </a:endParaRPr>
          </a:p>
          <a:p>
            <a:pPr lvl="0"/>
            <a:r>
              <a:rPr lang="en-US" sz="2600" dirty="0">
                <a:latin typeface="Times New Roman" pitchFamily="18" charset="0"/>
                <a:cs typeface="Times New Roman" pitchFamily="18" charset="0"/>
              </a:rPr>
              <a:t>When the supporting team used to come the labors had to wait out which used to affect the production as it used to go on hold as we wanted to increase our production.</a:t>
            </a:r>
          </a:p>
          <a:p>
            <a:pPr lvl="0"/>
            <a:endParaRPr lang="en-US" sz="2600" dirty="0">
              <a:latin typeface="Times New Roman" pitchFamily="18" charset="0"/>
              <a:cs typeface="Times New Roman" pitchFamily="18" charset="0"/>
            </a:endParaRPr>
          </a:p>
          <a:p>
            <a:pPr lvl="0"/>
            <a:r>
              <a:rPr lang="en-US" sz="2600" dirty="0">
                <a:latin typeface="Times New Roman" pitchFamily="18" charset="0"/>
                <a:cs typeface="Times New Roman" pitchFamily="18" charset="0"/>
              </a:rPr>
              <a:t>When the alarm (bell) used to ring the labors used to get restless and everything used   to become more complex.</a:t>
            </a:r>
          </a:p>
          <a:p>
            <a:pPr lvl="0"/>
            <a:endParaRPr lang="en-US" sz="2600" dirty="0">
              <a:latin typeface="Times New Roman" pitchFamily="18" charset="0"/>
              <a:cs typeface="Times New Roman" pitchFamily="18" charset="0"/>
            </a:endParaRPr>
          </a:p>
          <a:p>
            <a:pPr lvl="0"/>
            <a:r>
              <a:rPr lang="en-US" sz="2400" dirty="0"/>
              <a:t>Security of all the peoples which work in chemical industry.</a:t>
            </a:r>
          </a:p>
          <a:p>
            <a:pPr>
              <a:buNone/>
              <a:defRPr/>
            </a:pPr>
            <a:endParaRPr lang="en-US" altLang="en-US" sz="2400" dirty="0">
              <a:latin typeface="Times New Roman" pitchFamily="18" charset="0"/>
              <a:ea typeface="幼圆"/>
              <a:cs typeface="Times New Roman" pitchFamily="18" charset="0"/>
            </a:endParaRPr>
          </a:p>
          <a:p>
            <a:pPr>
              <a:buNone/>
              <a:defRPr/>
            </a:pPr>
            <a:endParaRPr lang="en-IN" sz="2400" dirty="0">
              <a:latin typeface="Times New Roman" pitchFamily="18" charset="0"/>
              <a:cs typeface="Times New Roman" pitchFamily="18" charset="0"/>
            </a:endParaRPr>
          </a:p>
          <a:p>
            <a:pPr>
              <a:defRPr/>
            </a:pPr>
            <a:endParaRPr lang="en-US" altLang="en-US" sz="2400" dirty="0">
              <a:latin typeface="Times New Roman" pitchFamily="18" charset="0"/>
              <a:ea typeface="幼圆"/>
              <a:cs typeface="Times New Roman" pitchFamily="18" charset="0"/>
            </a:endParaRPr>
          </a:p>
          <a:p>
            <a:pPr marL="0" indent="0">
              <a:buNone/>
              <a:defRPr/>
            </a:pPr>
            <a:r>
              <a:rPr lang="en-US" altLang="en-US" sz="2400" dirty="0">
                <a:latin typeface="Times New Roman" pitchFamily="18" charset="0"/>
                <a:ea typeface="幼圆"/>
                <a:cs typeface="Times New Roman" pitchFamily="18" charset="0"/>
              </a:rPr>
              <a:t> </a:t>
            </a:r>
          </a:p>
          <a:p>
            <a:pPr lvl="0"/>
            <a:endParaRPr lang="en-US" sz="2600" dirty="0">
              <a:latin typeface="Times New Roman" pitchFamily="18" charset="0"/>
              <a:cs typeface="Times New Roman" pitchFamily="18" charset="0"/>
            </a:endParaRPr>
          </a:p>
        </p:txBody>
      </p:sp>
      <p:sp>
        <p:nvSpPr>
          <p:cNvPr id="16387" name="Text Box 4"/>
          <p:cNvSpPr txBox="1">
            <a:spLocks noChangeArrowheads="1"/>
          </p:cNvSpPr>
          <p:nvPr/>
        </p:nvSpPr>
        <p:spPr bwMode="auto">
          <a:xfrm>
            <a:off x="395288" y="141288"/>
            <a:ext cx="3509294"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altLang="zh-CN" sz="3200" b="1" u="sng" dirty="0">
                <a:solidFill>
                  <a:schemeClr val="accent2">
                    <a:lumMod val="60000"/>
                    <a:lumOff val="40000"/>
                  </a:schemeClr>
                </a:solidFill>
                <a:latin typeface="+mn-lt"/>
                <a:ea typeface="楷体_GB2312" pitchFamily="1" charset="-122"/>
                <a:cs typeface="幼圆"/>
              </a:rPr>
              <a:t>Need for</a:t>
            </a:r>
            <a:r>
              <a:rPr lang="en-US" altLang="zh-CN" sz="3200" b="1" u="sng" dirty="0">
                <a:solidFill>
                  <a:schemeClr val="accent2">
                    <a:lumMod val="60000"/>
                    <a:lumOff val="40000"/>
                  </a:schemeClr>
                </a:solidFill>
                <a:ea typeface="楷体_GB2312" pitchFamily="1" charset="-122"/>
                <a:cs typeface="幼圆"/>
              </a:rPr>
              <a:t> system:</a:t>
            </a:r>
            <a:endParaRPr lang="zh-CN" altLang="en-US" sz="3200" b="1" u="sng" dirty="0">
              <a:solidFill>
                <a:schemeClr val="accent2">
                  <a:lumMod val="60000"/>
                  <a:lumOff val="40000"/>
                </a:schemeClr>
              </a:solidFill>
              <a:ea typeface="楷体_GB2312" pitchFamily="1" charset="-122"/>
              <a:cs typeface="幼圆"/>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descr="未标题-1"/>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pic>
        <p:nvPicPr>
          <p:cNvPr id="25603" name="Picture 5" descr="未标题-2"/>
          <p:cNvPicPr>
            <a:picLocks noChangeAspect="1" noChangeArrowheads="1"/>
          </p:cNvPicPr>
          <p:nvPr/>
        </p:nvPicPr>
        <p:blipFill>
          <a:blip r:embed="rId3"/>
          <a:srcRect/>
          <a:stretch>
            <a:fillRect/>
          </a:stretch>
        </p:blipFill>
        <p:spPr bwMode="auto">
          <a:xfrm rot="-844116">
            <a:off x="1000125" y="1700213"/>
            <a:ext cx="4286250" cy="2667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785794"/>
            <a:ext cx="9143999" cy="6072206"/>
          </a:xfrm>
        </p:spPr>
        <p:txBody>
          <a:bodyPr>
            <a:noAutofit/>
          </a:bodyPr>
          <a:lstStyle/>
          <a:p>
            <a:r>
              <a:rPr lang="en-US" sz="2600" b="1" dirty="0">
                <a:solidFill>
                  <a:srgbClr val="00B050"/>
                </a:solidFill>
                <a:latin typeface="Times New Roman" pitchFamily="18" charset="0"/>
                <a:cs typeface="Times New Roman" pitchFamily="18" charset="0"/>
              </a:rPr>
              <a:t>HARDWARE :</a:t>
            </a:r>
            <a:endParaRPr lang="en-US" sz="2600" dirty="0">
              <a:solidFill>
                <a:srgbClr val="00B050"/>
              </a:solidFill>
              <a:latin typeface="Times New Roman" pitchFamily="18" charset="0"/>
              <a:cs typeface="Times New Roman" pitchFamily="18" charset="0"/>
            </a:endParaRPr>
          </a:p>
          <a:p>
            <a:pPr lvl="1"/>
            <a:r>
              <a:rPr lang="en-US" sz="2000" dirty="0">
                <a:latin typeface="Times New Roman" pitchFamily="18" charset="0"/>
                <a:cs typeface="Times New Roman" pitchFamily="18" charset="0"/>
              </a:rPr>
              <a:t>Operating System : Windows 10</a:t>
            </a:r>
          </a:p>
          <a:p>
            <a:pPr lvl="1"/>
            <a:r>
              <a:rPr lang="en-US" sz="2000" dirty="0">
                <a:latin typeface="Times New Roman" pitchFamily="18" charset="0"/>
                <a:cs typeface="Times New Roman" pitchFamily="18" charset="0"/>
              </a:rPr>
              <a:t>RAM : 6 GB</a:t>
            </a:r>
          </a:p>
          <a:p>
            <a:pPr lvl="1"/>
            <a:r>
              <a:rPr lang="en-US" sz="2000" dirty="0">
                <a:latin typeface="Times New Roman" pitchFamily="18" charset="0"/>
                <a:cs typeface="Times New Roman" pitchFamily="18" charset="0"/>
              </a:rPr>
              <a:t>Processor : Intel Pentium Series and above</a:t>
            </a:r>
          </a:p>
          <a:p>
            <a:pPr lvl="1"/>
            <a:r>
              <a:rPr lang="en-US" sz="2000" dirty="0">
                <a:latin typeface="Times New Roman" pitchFamily="18" charset="0"/>
                <a:cs typeface="Times New Roman" pitchFamily="18" charset="0"/>
              </a:rPr>
              <a:t>Hard Disk : 2 GB</a:t>
            </a:r>
          </a:p>
          <a:p>
            <a:r>
              <a:rPr lang="en-US" sz="2600" b="1" dirty="0">
                <a:solidFill>
                  <a:srgbClr val="00B050"/>
                </a:solidFill>
                <a:latin typeface="Times New Roman" pitchFamily="18" charset="0"/>
                <a:cs typeface="Times New Roman" pitchFamily="18" charset="0"/>
              </a:rPr>
              <a:t>SOFTWARE :</a:t>
            </a:r>
            <a:endParaRPr lang="en-US" sz="2600" dirty="0">
              <a:solidFill>
                <a:srgbClr val="00B050"/>
              </a:solidFill>
              <a:latin typeface="Times New Roman" pitchFamily="18" charset="0"/>
              <a:cs typeface="Times New Roman" pitchFamily="18" charset="0"/>
            </a:endParaRPr>
          </a:p>
          <a:p>
            <a:pPr lvl="1"/>
            <a:r>
              <a:rPr lang="en-US" sz="2000" dirty="0">
                <a:latin typeface="Times New Roman" pitchFamily="18" charset="0"/>
                <a:cs typeface="Times New Roman" pitchFamily="18" charset="0"/>
              </a:rPr>
              <a:t>IDE :Pycharm.</a:t>
            </a:r>
          </a:p>
          <a:p>
            <a:pPr lvl="1"/>
            <a:r>
              <a:rPr lang="en-US" sz="2000" dirty="0">
                <a:latin typeface="Times New Roman" pitchFamily="18" charset="0"/>
                <a:cs typeface="Times New Roman" pitchFamily="18" charset="0"/>
              </a:rPr>
              <a:t>Browser : Chrome</a:t>
            </a:r>
          </a:p>
          <a:p>
            <a:pPr lvl="1"/>
            <a:r>
              <a:rPr lang="en-US" sz="2000" dirty="0">
                <a:latin typeface="Times New Roman" pitchFamily="18" charset="0"/>
                <a:cs typeface="Times New Roman" pitchFamily="18" charset="0"/>
              </a:rPr>
              <a:t>Server : Apache HTTP server</a:t>
            </a:r>
          </a:p>
          <a:p>
            <a:pPr lvl="1"/>
            <a:r>
              <a:rPr lang="en-US" sz="2000" dirty="0">
                <a:latin typeface="Times New Roman" pitchFamily="18" charset="0"/>
                <a:cs typeface="Times New Roman" pitchFamily="18" charset="0"/>
              </a:rPr>
              <a:t>Front End : HTML5, CSS3, JavaScript, Bootstrap </a:t>
            </a:r>
          </a:p>
          <a:p>
            <a:pPr lvl="1"/>
            <a:r>
              <a:rPr lang="en-US" sz="2000" dirty="0">
                <a:latin typeface="Times New Roman" pitchFamily="18" charset="0"/>
                <a:cs typeface="Times New Roman" pitchFamily="18" charset="0"/>
              </a:rPr>
              <a:t>Back End : SQLITE3</a:t>
            </a:r>
          </a:p>
          <a:p>
            <a:pPr lvl="1"/>
            <a:r>
              <a:rPr lang="en-US" sz="2000" dirty="0">
                <a:latin typeface="Times New Roman" pitchFamily="18" charset="0"/>
                <a:cs typeface="Times New Roman" pitchFamily="18" charset="0"/>
              </a:rPr>
              <a:t>Editor : Jupyter,Spyder</a:t>
            </a:r>
          </a:p>
          <a:p>
            <a:pPr lvl="1"/>
            <a:r>
              <a:rPr lang="en-US" sz="2000" dirty="0">
                <a:latin typeface="Times New Roman" pitchFamily="18" charset="0"/>
                <a:cs typeface="Times New Roman" pitchFamily="18" charset="0"/>
              </a:rPr>
              <a:t>Language : Python.</a:t>
            </a:r>
          </a:p>
        </p:txBody>
      </p:sp>
      <p:sp>
        <p:nvSpPr>
          <p:cNvPr id="16387" name="Text Box 4"/>
          <p:cNvSpPr txBox="1">
            <a:spLocks noChangeArrowheads="1"/>
          </p:cNvSpPr>
          <p:nvPr/>
        </p:nvSpPr>
        <p:spPr bwMode="auto">
          <a:xfrm>
            <a:off x="395288" y="141288"/>
            <a:ext cx="4875053"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sz="3200" b="1" u="sng" dirty="0">
                <a:solidFill>
                  <a:schemeClr val="accent2">
                    <a:lumMod val="60000"/>
                    <a:lumOff val="40000"/>
                  </a:schemeClr>
                </a:solidFill>
              </a:rPr>
              <a:t>Operating Environment:</a:t>
            </a:r>
            <a:endParaRPr lang="zh-CN" altLang="en-US" sz="3200" b="1" u="sng" dirty="0">
              <a:solidFill>
                <a:schemeClr val="accent2">
                  <a:lumMod val="60000"/>
                  <a:lumOff val="40000"/>
                </a:schemeClr>
              </a:solidFill>
              <a:ea typeface="楷体_GB2312" pitchFamily="1" charset="-122"/>
              <a:cs typeface="幼圆"/>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642918"/>
            <a:ext cx="9143999" cy="6215082"/>
          </a:xfrm>
        </p:spPr>
        <p:txBody>
          <a:bodyPr>
            <a:noAutofit/>
          </a:bodyPr>
          <a:lstStyle/>
          <a:p>
            <a:endParaRPr lang="en-IN" sz="2600" b="1" dirty="0">
              <a:latin typeface="Times New Roman" pitchFamily="18" charset="0"/>
              <a:cs typeface="Times New Roman" pitchFamily="18" charset="0"/>
            </a:endParaRPr>
          </a:p>
          <a:p>
            <a:r>
              <a:rPr lang="en-IN" sz="2600" b="1" dirty="0">
                <a:solidFill>
                  <a:srgbClr val="00B050"/>
                </a:solidFill>
                <a:latin typeface="Times New Roman" pitchFamily="18" charset="0"/>
                <a:cs typeface="Times New Roman" pitchFamily="18" charset="0"/>
              </a:rPr>
              <a:t>HTML5</a:t>
            </a:r>
            <a:r>
              <a:rPr lang="en-IN" sz="2600" b="1" dirty="0">
                <a:latin typeface="Times New Roman" pitchFamily="18" charset="0"/>
                <a:cs typeface="Times New Roman" pitchFamily="18" charset="0"/>
              </a:rPr>
              <a:t> :- </a:t>
            </a:r>
            <a:r>
              <a:rPr lang="en-US" sz="2600" dirty="0">
                <a:latin typeface="Times New Roman" pitchFamily="18" charset="0"/>
                <a:cs typeface="Times New Roman" pitchFamily="18" charset="0"/>
              </a:rPr>
              <a:t>HTML is the standard markup language for creating</a:t>
            </a:r>
          </a:p>
          <a:p>
            <a:pPr>
              <a:buNone/>
            </a:pPr>
            <a:r>
              <a:rPr lang="en-US" sz="2600" dirty="0">
                <a:latin typeface="Times New Roman" pitchFamily="18" charset="0"/>
                <a:cs typeface="Times New Roman" pitchFamily="18" charset="0"/>
              </a:rPr>
              <a:t>	 Web pages.</a:t>
            </a:r>
            <a:endParaRPr lang="en-IN" sz="2600" dirty="0">
              <a:latin typeface="Times New Roman" pitchFamily="18" charset="0"/>
              <a:cs typeface="Times New Roman" pitchFamily="18" charset="0"/>
            </a:endParaRPr>
          </a:p>
          <a:p>
            <a:pPr>
              <a:lnSpc>
                <a:spcPct val="160000"/>
              </a:lnSpc>
            </a:pPr>
            <a:r>
              <a:rPr lang="en-IN" sz="2600" b="1" dirty="0">
                <a:solidFill>
                  <a:srgbClr val="00B050"/>
                </a:solidFill>
                <a:latin typeface="Times New Roman" pitchFamily="18" charset="0"/>
                <a:cs typeface="Times New Roman" pitchFamily="18" charset="0"/>
              </a:rPr>
              <a:t>CSS3</a:t>
            </a:r>
            <a:r>
              <a:rPr lang="en-IN" sz="2600" b="1" dirty="0">
                <a:latin typeface="Times New Roman" pitchFamily="18" charset="0"/>
                <a:cs typeface="Times New Roman" pitchFamily="18" charset="0"/>
              </a:rPr>
              <a:t> :</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CSS3 is the latest evolution of the Cascading Style Sheets language and it use for designing web pages. </a:t>
            </a:r>
            <a:endParaRPr lang="en-IN" sz="2600" dirty="0">
              <a:latin typeface="Times New Roman" pitchFamily="18" charset="0"/>
              <a:cs typeface="Times New Roman" pitchFamily="18" charset="0"/>
            </a:endParaRPr>
          </a:p>
          <a:p>
            <a:pPr>
              <a:lnSpc>
                <a:spcPct val="170000"/>
              </a:lnSpc>
            </a:pPr>
            <a:r>
              <a:rPr lang="en-IN" sz="2600" b="1" dirty="0">
                <a:solidFill>
                  <a:srgbClr val="00B050"/>
                </a:solidFill>
                <a:latin typeface="Times New Roman" pitchFamily="18" charset="0"/>
                <a:cs typeface="Times New Roman" pitchFamily="18" charset="0"/>
              </a:rPr>
              <a:t>Java Script </a:t>
            </a:r>
            <a:r>
              <a:rPr lang="en-IN"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JavaScript is a lightweight, interpreted programming language and it use for validation purpose.</a:t>
            </a:r>
          </a:p>
          <a:p>
            <a:pPr>
              <a:lnSpc>
                <a:spcPct val="170000"/>
              </a:lnSpc>
            </a:pPr>
            <a:r>
              <a:rPr lang="en-US" sz="2600" b="1" dirty="0">
                <a:solidFill>
                  <a:srgbClr val="00B050"/>
                </a:solidFill>
                <a:latin typeface="Times New Roman" pitchFamily="18" charset="0"/>
                <a:cs typeface="Times New Roman" pitchFamily="18" charset="0"/>
              </a:rPr>
              <a:t>SQLITE3</a:t>
            </a:r>
            <a:r>
              <a:rPr lang="en-US" sz="2600" b="1" dirty="0">
                <a:latin typeface="Times New Roman" pitchFamily="18" charset="0"/>
                <a:cs typeface="Times New Roman" pitchFamily="18" charset="0"/>
              </a:rPr>
              <a:t>: Sqlite</a:t>
            </a:r>
            <a:r>
              <a:rPr lang="en-US" sz="2600" dirty="0">
                <a:latin typeface="Times New Roman" pitchFamily="18" charset="0"/>
                <a:cs typeface="Times New Roman" pitchFamily="18" charset="0"/>
              </a:rPr>
              <a:t> is a database, widely used for accessing querying, updating, and managing data in databases.</a:t>
            </a:r>
          </a:p>
          <a:p>
            <a:pPr>
              <a:lnSpc>
                <a:spcPct val="170000"/>
              </a:lnSpc>
            </a:pPr>
            <a:endParaRPr lang="en-US" sz="2600" dirty="0">
              <a:latin typeface="Times New Roman" pitchFamily="18" charset="0"/>
              <a:cs typeface="Times New Roman" pitchFamily="18" charset="0"/>
            </a:endParaRPr>
          </a:p>
        </p:txBody>
      </p:sp>
      <p:sp>
        <p:nvSpPr>
          <p:cNvPr id="16387" name="Text Box 4"/>
          <p:cNvSpPr txBox="1">
            <a:spLocks noChangeArrowheads="1"/>
          </p:cNvSpPr>
          <p:nvPr/>
        </p:nvSpPr>
        <p:spPr bwMode="auto">
          <a:xfrm>
            <a:off x="395288" y="141288"/>
            <a:ext cx="3703258"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sz="3200" b="1" u="sng" dirty="0">
                <a:solidFill>
                  <a:schemeClr val="accent2">
                    <a:lumMod val="60000"/>
                    <a:lumOff val="40000"/>
                  </a:schemeClr>
                </a:solidFill>
                <a:latin typeface="+mn-lt"/>
              </a:rPr>
              <a:t>Technology Used:</a:t>
            </a: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1071546"/>
            <a:ext cx="9143999" cy="5214974"/>
          </a:xfrm>
        </p:spPr>
        <p:txBody>
          <a:bodyPr>
            <a:noAutofit/>
          </a:bodyPr>
          <a:lstStyle/>
          <a:p>
            <a:pPr>
              <a:lnSpc>
                <a:spcPct val="170000"/>
              </a:lnSpc>
            </a:pPr>
            <a:r>
              <a:rPr lang="en-US" sz="2600" b="1" dirty="0">
                <a:solidFill>
                  <a:srgbClr val="00B050"/>
                </a:solidFill>
                <a:latin typeface="Times New Roman" pitchFamily="18" charset="0"/>
                <a:cs typeface="Times New Roman" pitchFamily="18" charset="0"/>
              </a:rPr>
              <a:t>Python with ML</a:t>
            </a:r>
            <a:r>
              <a:rPr lang="en-US" sz="2600" b="1" dirty="0">
                <a:latin typeface="Times New Roman" pitchFamily="18" charset="0"/>
                <a:cs typeface="Times New Roman" pitchFamily="18" charset="0"/>
              </a:rPr>
              <a:t>:  : Python </a:t>
            </a:r>
            <a:r>
              <a:rPr lang="en-US" sz="2600" dirty="0">
                <a:latin typeface="Times New Roman" pitchFamily="18" charset="0"/>
                <a:cs typeface="Times New Roman" pitchFamily="18" charset="0"/>
              </a:rPr>
              <a:t>is technology that allow software developers to create dynamically  web application. </a:t>
            </a:r>
          </a:p>
          <a:p>
            <a:pPr>
              <a:lnSpc>
                <a:spcPct val="170000"/>
              </a:lnSpc>
            </a:pPr>
            <a:r>
              <a:rPr lang="en-US" sz="2600" b="1" dirty="0">
                <a:solidFill>
                  <a:srgbClr val="00B050"/>
                </a:solidFill>
                <a:latin typeface="Times New Roman" pitchFamily="18" charset="0"/>
                <a:cs typeface="Times New Roman" pitchFamily="18" charset="0"/>
              </a:rPr>
              <a:t>Postman Tool</a:t>
            </a:r>
            <a:r>
              <a:rPr lang="en-US" sz="2600" dirty="0">
                <a:latin typeface="Times New Roman" pitchFamily="18" charset="0"/>
                <a:cs typeface="Times New Roman" pitchFamily="18" charset="0"/>
              </a:rPr>
              <a:t>: Postman is currently one of the most popular tools used in API testing. </a:t>
            </a:r>
          </a:p>
          <a:p>
            <a:pPr>
              <a:lnSpc>
                <a:spcPct val="170000"/>
              </a:lnSpc>
            </a:pPr>
            <a:r>
              <a:rPr lang="en-US" sz="2600" b="1" dirty="0">
                <a:solidFill>
                  <a:srgbClr val="00B050"/>
                </a:solidFill>
                <a:latin typeface="Times New Roman" pitchFamily="18" charset="0"/>
                <a:cs typeface="Times New Roman" pitchFamily="18" charset="0"/>
              </a:rPr>
              <a:t>Rest API</a:t>
            </a:r>
            <a:r>
              <a:rPr lang="en-US" sz="2600" dirty="0">
                <a:latin typeface="Times New Roman" pitchFamily="18" charset="0"/>
                <a:cs typeface="Times New Roman" pitchFamily="18" charset="0"/>
              </a:rPr>
              <a:t>: An application programming interface (API) is a protocol intended to be used as an interface by software components to communicate with each other. </a:t>
            </a:r>
            <a:endParaRPr lang="en-IN" sz="2600" dirty="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0" y="1285860"/>
            <a:ext cx="8699501" cy="4857765"/>
          </a:xfrm>
        </p:spPr>
        <p:txBody>
          <a:bodyPr>
            <a:normAutofit fontScale="92500" lnSpcReduction="20000"/>
          </a:bodyPr>
          <a:lstStyle/>
          <a:p>
            <a:pPr eaLnBrk="1" hangingPunct="1">
              <a:defRPr/>
            </a:pPr>
            <a:r>
              <a:rPr lang="en-US" sz="2600" dirty="0">
                <a:latin typeface="Times New Roman" pitchFamily="18" charset="0"/>
                <a:cs typeface="Times New Roman" pitchFamily="18" charset="0"/>
              </a:rPr>
              <a:t>The existing system has no machine learning algorithm and is completely human based, thus 99% of the times, the company incurs a cost to call the special team which sanitizes the entire manufacturing unit.</a:t>
            </a:r>
          </a:p>
          <a:p>
            <a:pPr eaLnBrk="1" hangingPunct="1">
              <a:defRPr/>
            </a:pPr>
            <a:endParaRPr lang="en-US" sz="2600" dirty="0">
              <a:latin typeface="Times New Roman" pitchFamily="18" charset="0"/>
              <a:cs typeface="Times New Roman" pitchFamily="18" charset="0"/>
            </a:endParaRPr>
          </a:p>
          <a:p>
            <a:pPr eaLnBrk="1" hangingPunct="1">
              <a:defRPr/>
            </a:pPr>
            <a:r>
              <a:rPr lang="en-US" sz="2600" dirty="0">
                <a:latin typeface="Times New Roman" pitchFamily="18" charset="0"/>
                <a:cs typeface="Times New Roman" pitchFamily="18" charset="0"/>
              </a:rPr>
              <a:t>Also, a lot of time is wasted, and the production is paused every time a leak is reported, since the team comes, and everyone is asked to vacate</a:t>
            </a:r>
            <a:r>
              <a:rPr lang="en-US" sz="2600" b="1" dirty="0">
                <a:latin typeface="Times New Roman" pitchFamily="18" charset="0"/>
                <a:cs typeface="Times New Roman" pitchFamily="18" charset="0"/>
              </a:rPr>
              <a:t>.</a:t>
            </a:r>
            <a:endParaRPr lang="en-IN" sz="2600" dirty="0">
              <a:latin typeface="Times New Roman" pitchFamily="18" charset="0"/>
              <a:cs typeface="Times New Roman" pitchFamily="18" charset="0"/>
            </a:endParaRPr>
          </a:p>
          <a:p>
            <a:pPr eaLnBrk="1" hangingPunct="1">
              <a:defRPr/>
            </a:pPr>
            <a:endParaRPr lang="en-US" altLang="en-US" sz="2600" dirty="0">
              <a:latin typeface="Times New Roman" pitchFamily="18" charset="0"/>
              <a:ea typeface="幼圆"/>
              <a:cs typeface="Times New Roman" pitchFamily="18" charset="0"/>
            </a:endParaRPr>
          </a:p>
          <a:p>
            <a:pPr marL="0" indent="0" eaLnBrk="1" hangingPunct="1">
              <a:buFont typeface="Wingdings 2" pitchFamily="18" charset="2"/>
              <a:buNone/>
              <a:defRPr/>
            </a:pPr>
            <a:endParaRPr lang="en-US" altLang="en-US" sz="2600" dirty="0">
              <a:latin typeface="Times New Roman" pitchFamily="18" charset="0"/>
              <a:ea typeface="幼圆"/>
              <a:cs typeface="Times New Roman" pitchFamily="18" charset="0"/>
            </a:endParaRPr>
          </a:p>
          <a:p>
            <a:pPr marL="0" indent="0" eaLnBrk="1" hangingPunct="1">
              <a:buFont typeface="Wingdings 2" pitchFamily="18" charset="2"/>
              <a:buNone/>
              <a:defRPr/>
            </a:pPr>
            <a:r>
              <a:rPr lang="en-US" altLang="en-US" sz="2600" dirty="0">
                <a:latin typeface="Times New Roman" pitchFamily="18" charset="0"/>
                <a:ea typeface="幼圆"/>
                <a:cs typeface="Times New Roman" pitchFamily="18" charset="0"/>
              </a:rPr>
              <a:t> </a:t>
            </a:r>
          </a:p>
        </p:txBody>
      </p:sp>
      <p:sp>
        <p:nvSpPr>
          <p:cNvPr id="17411" name="Text Box 4"/>
          <p:cNvSpPr txBox="1">
            <a:spLocks noChangeArrowheads="1"/>
          </p:cNvSpPr>
          <p:nvPr/>
        </p:nvSpPr>
        <p:spPr bwMode="auto">
          <a:xfrm>
            <a:off x="395288" y="141288"/>
            <a:ext cx="6898042" cy="584775"/>
          </a:xfrm>
          <a:prstGeom prst="rect">
            <a:avLst/>
          </a:prstGeom>
          <a:noFill/>
          <a:ln w="9525">
            <a:noFill/>
            <a:miter lim="800000"/>
            <a:headEnd/>
            <a:tailEnd/>
          </a:ln>
          <a:effectLst>
            <a:outerShdw dist="12700" dir="10800000" algn="ctr" rotWithShape="0">
              <a:schemeClr val="accent2"/>
            </a:outerShdw>
          </a:effectLst>
        </p:spPr>
        <p:txBody>
          <a:bodyPr wrap="none">
            <a:spAutoFit/>
          </a:bodyPr>
          <a:lstStyle/>
          <a:p>
            <a:pPr eaLnBrk="1" hangingPunct="1">
              <a:defRPr/>
            </a:pPr>
            <a:r>
              <a:rPr lang="en-US" sz="3200" b="1" u="sng" dirty="0">
                <a:solidFill>
                  <a:schemeClr val="accent2">
                    <a:lumMod val="60000"/>
                    <a:lumOff val="40000"/>
                  </a:schemeClr>
                </a:solidFill>
                <a:latin typeface="+mn-lt"/>
              </a:rPr>
              <a:t>Limitations in the existing system:</a:t>
            </a:r>
            <a:endParaRPr lang="zh-CN" altLang="en-US" sz="3200" b="1" u="sng" dirty="0">
              <a:solidFill>
                <a:schemeClr val="accent2">
                  <a:lumMod val="60000"/>
                  <a:lumOff val="40000"/>
                </a:schemeClr>
              </a:solidFill>
              <a:latin typeface="+mn-lt"/>
              <a:ea typeface="楷体_GB2312" pitchFamily="1" charset="-122"/>
              <a:cs typeface="幼圆"/>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169</TotalTime>
  <Words>1841</Words>
  <Application>Microsoft Office PowerPoint</Application>
  <PresentationFormat>On-screen Show (4:3)</PresentationFormat>
  <Paragraphs>376</Paragraphs>
  <Slides>50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50</vt:i4>
      </vt:variant>
    </vt:vector>
  </HeadingPairs>
  <TitlesOfParts>
    <vt:vector size="62" baseType="lpstr">
      <vt:lpstr>宋体</vt:lpstr>
      <vt:lpstr>Arial</vt:lpstr>
      <vt:lpstr>Bahnschrift</vt:lpstr>
      <vt:lpstr>Bookman Old Style</vt:lpstr>
      <vt:lpstr>Calibri</vt:lpstr>
      <vt:lpstr>楷体_GB2312</vt:lpstr>
      <vt:lpstr>Rockwell</vt:lpstr>
      <vt:lpstr>Times New Roman</vt:lpstr>
      <vt:lpstr>Wingdings</vt:lpstr>
      <vt:lpstr>Wingdings 2</vt:lpstr>
      <vt:lpstr>幼圆</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Harshal Gosavi</dc:creator>
  <cp:lastModifiedBy>Atharva Khadse</cp:lastModifiedBy>
  <cp:revision>12</cp:revision>
  <dcterms:created xsi:type="dcterms:W3CDTF">2019-04-15T08:06:44Z</dcterms:created>
  <dcterms:modified xsi:type="dcterms:W3CDTF">2024-07-30T04:02:57Z</dcterms:modified>
</cp:coreProperties>
</file>