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7"/>
  </p:notesMasterIdLst>
  <p:sldIdLst>
    <p:sldId id="256" r:id="rId2"/>
    <p:sldId id="257" r:id="rId3"/>
    <p:sldId id="258" r:id="rId4"/>
    <p:sldId id="259" r:id="rId5"/>
    <p:sldId id="274" r:id="rId6"/>
    <p:sldId id="275" r:id="rId7"/>
    <p:sldId id="276" r:id="rId8"/>
    <p:sldId id="277" r:id="rId9"/>
    <p:sldId id="278" r:id="rId10"/>
    <p:sldId id="279" r:id="rId11"/>
    <p:sldId id="280" r:id="rId12"/>
    <p:sldId id="281" r:id="rId13"/>
    <p:sldId id="282" r:id="rId14"/>
    <p:sldId id="283" r:id="rId15"/>
    <p:sldId id="260" r:id="rId16"/>
    <p:sldId id="261" r:id="rId17"/>
    <p:sldId id="284" r:id="rId18"/>
    <p:sldId id="262" r:id="rId19"/>
    <p:sldId id="263" r:id="rId20"/>
    <p:sldId id="285" r:id="rId21"/>
    <p:sldId id="292" r:id="rId22"/>
    <p:sldId id="270" r:id="rId23"/>
    <p:sldId id="271" r:id="rId24"/>
    <p:sldId id="293" r:id="rId25"/>
    <p:sldId id="265" r:id="rId26"/>
    <p:sldId id="266" r:id="rId27"/>
    <p:sldId id="268" r:id="rId28"/>
    <p:sldId id="267" r:id="rId29"/>
    <p:sldId id="290" r:id="rId30"/>
    <p:sldId id="289" r:id="rId31"/>
    <p:sldId id="288" r:id="rId32"/>
    <p:sldId id="287" r:id="rId33"/>
    <p:sldId id="291" r:id="rId34"/>
    <p:sldId id="286" r:id="rId35"/>
    <p:sldId id="273" r:id="rId36"/>
  </p:sldIdLst>
  <p:sldSz cx="9144000" cy="6858000" type="screen4x3"/>
  <p:notesSz cx="7010400" cy="9296400"/>
  <p:embeddedFontLst>
    <p:embeddedFont>
      <p:font typeface="Calibri" panose="020F0502020204030204" pitchFamily="34" charset="0"/>
      <p:regular r:id="rId38"/>
      <p:bold r:id="rId39"/>
      <p:italic r:id="rId40"/>
      <p:boldItalic r:id="rId41"/>
    </p:embeddedFont>
    <p:embeddedFont>
      <p:font typeface="Tahoma" panose="020B0604030504040204" pitchFamily="3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928">
          <p15:clr>
            <a:srgbClr val="000000"/>
          </p15:clr>
        </p15:guide>
        <p15:guide id="2" pos="2208">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600" y="6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7"/>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971925" y="0"/>
            <a:ext cx="3038475" cy="465137"/>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831262"/>
            <a:ext cx="3038475" cy="465137"/>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71" name="Google Shape;71;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7: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130" name="Google Shape;130;p7: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10</a:t>
            </a:fld>
            <a:endParaRPr/>
          </a:p>
        </p:txBody>
      </p:sp>
    </p:spTree>
    <p:extLst>
      <p:ext uri="{BB962C8B-B14F-4D97-AF65-F5344CB8AC3E}">
        <p14:creationId xmlns:p14="http://schemas.microsoft.com/office/powerpoint/2010/main" val="2123272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2" name="Google Shape;162;p10: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163" name="Google Shape;163;p10: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2" name="Google Shape;172;p11: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dirty="0"/>
          </a:p>
        </p:txBody>
      </p:sp>
      <p:sp>
        <p:nvSpPr>
          <p:cNvPr id="173" name="Google Shape;173;p11: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12: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183" name="Google Shape;183;p12: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12: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183" name="Google Shape;183;p12: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14</a:t>
            </a:fld>
            <a:endParaRPr/>
          </a:p>
        </p:txBody>
      </p:sp>
    </p:spTree>
    <p:extLst>
      <p:ext uri="{BB962C8B-B14F-4D97-AF65-F5344CB8AC3E}">
        <p14:creationId xmlns:p14="http://schemas.microsoft.com/office/powerpoint/2010/main" val="1549723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0" name="Google Shape;110;p5: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111" name="Google Shape;111;p5: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6: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123" name="Google Shape;123;p6: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935037" y="4416425"/>
            <a:ext cx="5140325" cy="4183062"/>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935037" y="4416425"/>
            <a:ext cx="5140325" cy="4183062"/>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6" name="Google Shape;226;p11: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227" name="Google Shape;227;p11: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20</a:t>
            </a:fld>
            <a:endParaRPr/>
          </a:p>
        </p:txBody>
      </p:sp>
    </p:spTree>
    <p:extLst>
      <p:ext uri="{BB962C8B-B14F-4D97-AF65-F5344CB8AC3E}">
        <p14:creationId xmlns:p14="http://schemas.microsoft.com/office/powerpoint/2010/main" val="84197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2: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82" name="Google Shape;82;p2: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670aed00b_0_0: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55" name="Google Shape;155;g12670aed00b_0_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144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6" name="Google Shape;216;p10: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217" name="Google Shape;217;p10: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6" name="Google Shape;226;p11: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227" name="Google Shape;227;p11: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670aed00b_0_0: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55" name="Google Shape;155;g12670aed00b_0_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157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670aed00b_0_42: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64" name="Google Shape;164;g12670aed00b_0_4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670aed00b_0_27: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73" name="Google Shape;173;g12670aed00b_0_2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670aed00b_0_11: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97" name="Google Shape;197;g12670aed00b_0_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670aed00b_0_19: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84" name="Google Shape;184;g12670aed00b_0_1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670aed00b_0_19: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84" name="Google Shape;184;g12670aed00b_0_1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2272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670aed00b_0_19: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84" name="Google Shape;184;g12670aed00b_0_1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97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0" name="Google Shape;90;p3: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91" name="Google Shape;91;p3: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670aed00b_0_19: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84" name="Google Shape;184;g12670aed00b_0_1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206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670aed00b_0_19: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84" name="Google Shape;184;g12670aed00b_0_1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4748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670aed00b_0_42: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64" name="Google Shape;164;g12670aed00b_0_4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3082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670aed00b_0_42:notes"/>
          <p:cNvSpPr txBox="1">
            <a:spLocks noGrp="1"/>
          </p:cNvSpPr>
          <p:nvPr>
            <p:ph type="body" idx="1"/>
          </p:nvPr>
        </p:nvSpPr>
        <p:spPr>
          <a:xfrm>
            <a:off x="935037" y="4416425"/>
            <a:ext cx="5140200" cy="41832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64" name="Google Shape;164;g12670aed00b_0_4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2586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4" name="Google Shape;244;p14: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245" name="Google Shape;245;p14: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35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9" name="Google Shape;99;p4: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100" name="Google Shape;100;p4: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9" name="Google Shape;99;p4: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100" name="Google Shape;100;p4: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9" name="Google Shape;109;p5: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110" name="Google Shape;110;p5: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9" name="Google Shape;119;p6: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120" name="Google Shape;120;p6: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7: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a:p>
        </p:txBody>
      </p:sp>
      <p:sp>
        <p:nvSpPr>
          <p:cNvPr id="130" name="Google Shape;130;p7: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9" name="Google Shape;129;p7:notes"/>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p>
            <a:pPr marL="457200" marR="0" lvl="0" indent="-228600" algn="l" rtl="0">
              <a:lnSpc>
                <a:spcPct val="100000"/>
              </a:lnSpc>
              <a:spcBef>
                <a:spcPts val="0"/>
              </a:spcBef>
              <a:spcAft>
                <a:spcPts val="0"/>
              </a:spcAft>
              <a:buSzPts val="1400"/>
              <a:buNone/>
            </a:pPr>
            <a:endParaRPr dirty="0"/>
          </a:p>
        </p:txBody>
      </p:sp>
      <p:sp>
        <p:nvSpPr>
          <p:cNvPr id="130" name="Google Shape;130;p7:notes"/>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GB" sz="1200" b="0" i="0" u="none" strike="noStrike" cap="none">
                <a:solidFill>
                  <a:srgbClr val="000000"/>
                </a:solidFill>
                <a:latin typeface="Times New Roman"/>
                <a:ea typeface="Times New Roman"/>
                <a:cs typeface="Times New Roman"/>
                <a:sym typeface="Times New Roman"/>
              </a:rPr>
              <a:t>9</a:t>
            </a:fld>
            <a:endParaRPr/>
          </a:p>
        </p:txBody>
      </p:sp>
    </p:spTree>
    <p:extLst>
      <p:ext uri="{BB962C8B-B14F-4D97-AF65-F5344CB8AC3E}">
        <p14:creationId xmlns:p14="http://schemas.microsoft.com/office/powerpoint/2010/main" val="14398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2590800" y="381000"/>
            <a:ext cx="6172200" cy="6858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25" name="Google Shape;25;p3"/>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rot="5400000">
            <a:off x="4667250" y="2381250"/>
            <a:ext cx="6096000" cy="2095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 name="Google Shape;30;p4"/>
          <p:cNvSpPr txBox="1">
            <a:spLocks noGrp="1"/>
          </p:cNvSpPr>
          <p:nvPr>
            <p:ph type="body" idx="1"/>
          </p:nvPr>
        </p:nvSpPr>
        <p:spPr>
          <a:xfrm rot="5400000">
            <a:off x="400050" y="361950"/>
            <a:ext cx="6096000" cy="61341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31" name="Google Shape;31;p4"/>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6" name="Google Shape;36;p5"/>
          <p:cNvSpPr txBox="1">
            <a:spLocks noGrp="1"/>
          </p:cNvSpPr>
          <p:nvPr>
            <p:ph type="body" idx="1"/>
          </p:nvPr>
        </p:nvSpPr>
        <p:spPr>
          <a:xfrm rot="5400000">
            <a:off x="2057400" y="-228600"/>
            <a:ext cx="5029200" cy="83820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4"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285750" algn="l">
              <a:lnSpc>
                <a:spcPct val="100000"/>
              </a:lnSpc>
              <a:spcBef>
                <a:spcPts val="360"/>
              </a:spcBef>
              <a:spcAft>
                <a:spcPts val="0"/>
              </a:spcAft>
              <a:buSzPts val="900"/>
              <a:buChar char="■"/>
              <a:defRPr/>
            </a:lvl6pPr>
            <a:lvl7pPr marL="3200400" lvl="6" indent="-285750" algn="l">
              <a:lnSpc>
                <a:spcPct val="100000"/>
              </a:lnSpc>
              <a:spcBef>
                <a:spcPts val="360"/>
              </a:spcBef>
              <a:spcAft>
                <a:spcPts val="0"/>
              </a:spcAft>
              <a:buSzPts val="900"/>
              <a:buChar char="■"/>
              <a:defRPr/>
            </a:lvl7pPr>
            <a:lvl8pPr marL="3657600" lvl="7" indent="-285750" algn="l">
              <a:lnSpc>
                <a:spcPct val="100000"/>
              </a:lnSpc>
              <a:spcBef>
                <a:spcPts val="360"/>
              </a:spcBef>
              <a:spcAft>
                <a:spcPts val="0"/>
              </a:spcAft>
              <a:buSzPts val="900"/>
              <a:buChar char="■"/>
              <a:defRPr/>
            </a:lvl8pPr>
            <a:lvl9pPr marL="4114800" lvl="8" indent="-285750" algn="l">
              <a:lnSpc>
                <a:spcPct val="100000"/>
              </a:lnSpc>
              <a:spcBef>
                <a:spcPts val="360"/>
              </a:spcBef>
              <a:spcAft>
                <a:spcPts val="0"/>
              </a:spcAft>
              <a:buSzPts val="900"/>
              <a:buChar char="■"/>
              <a:defRPr/>
            </a:lvl9pPr>
          </a:lstStyle>
          <a:p>
            <a:endParaRPr/>
          </a:p>
        </p:txBody>
      </p:sp>
      <p:sp>
        <p:nvSpPr>
          <p:cNvPr id="37" name="Google Shape;37;p5"/>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6"/>
          <p:cNvSpPr>
            <a:spLocks noGrp="1"/>
          </p:cNvSpPr>
          <p:nvPr>
            <p:ph type="pic" idx="2"/>
          </p:nvPr>
        </p:nvSpPr>
        <p:spPr>
          <a:xfrm>
            <a:off x="1792288" y="612775"/>
            <a:ext cx="5486400" cy="4114800"/>
          </a:xfrm>
          <a:prstGeom prst="rect">
            <a:avLst/>
          </a:prstGeom>
          <a:noFill/>
          <a:ln>
            <a:noFill/>
          </a:ln>
        </p:spPr>
      </p:sp>
      <p:sp>
        <p:nvSpPr>
          <p:cNvPr id="43" name="Google Shape;43;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840"/>
              <a:buNone/>
              <a:defRPr sz="1400"/>
            </a:lvl1pPr>
            <a:lvl2pPr marL="914400" lvl="1" indent="-228600" algn="l">
              <a:lnSpc>
                <a:spcPct val="100000"/>
              </a:lnSpc>
              <a:spcBef>
                <a:spcPts val="240"/>
              </a:spcBef>
              <a:spcAft>
                <a:spcPts val="0"/>
              </a:spcAft>
              <a:buSzPts val="660"/>
              <a:buNone/>
              <a:defRPr sz="1200"/>
            </a:lvl2pPr>
            <a:lvl3pPr marL="1371600" lvl="2" indent="-228600" algn="l">
              <a:lnSpc>
                <a:spcPct val="100000"/>
              </a:lnSpc>
              <a:spcBef>
                <a:spcPts val="200"/>
              </a:spcBef>
              <a:spcAft>
                <a:spcPts val="0"/>
              </a:spcAft>
              <a:buSzPts val="500"/>
              <a:buNone/>
              <a:defRPr sz="1000"/>
            </a:lvl3pPr>
            <a:lvl4pPr marL="1828800" lvl="3" indent="-228600" algn="l">
              <a:lnSpc>
                <a:spcPct val="100000"/>
              </a:lnSpc>
              <a:spcBef>
                <a:spcPts val="180"/>
              </a:spcBef>
              <a:spcAft>
                <a:spcPts val="0"/>
              </a:spcAft>
              <a:buSzPts val="495"/>
              <a:buNone/>
              <a:defRPr sz="900"/>
            </a:lvl4pPr>
            <a:lvl5pPr marL="2286000" lvl="4" indent="-228600" algn="l">
              <a:lnSpc>
                <a:spcPct val="100000"/>
              </a:lnSpc>
              <a:spcBef>
                <a:spcPts val="180"/>
              </a:spcBef>
              <a:spcAft>
                <a:spcPts val="0"/>
              </a:spcAft>
              <a:buSzPts val="450"/>
              <a:buNone/>
              <a:defRPr sz="900"/>
            </a:lvl5pPr>
            <a:lvl6pPr marL="2743200" lvl="5" indent="-228600" algn="l">
              <a:lnSpc>
                <a:spcPct val="100000"/>
              </a:lnSpc>
              <a:spcBef>
                <a:spcPts val="180"/>
              </a:spcBef>
              <a:spcAft>
                <a:spcPts val="0"/>
              </a:spcAft>
              <a:buSzPts val="450"/>
              <a:buNone/>
              <a:defRPr sz="900"/>
            </a:lvl6pPr>
            <a:lvl7pPr marL="3200400" lvl="6" indent="-228600" algn="l">
              <a:lnSpc>
                <a:spcPct val="100000"/>
              </a:lnSpc>
              <a:spcBef>
                <a:spcPts val="180"/>
              </a:spcBef>
              <a:spcAft>
                <a:spcPts val="0"/>
              </a:spcAft>
              <a:buSzPts val="450"/>
              <a:buNone/>
              <a:defRPr sz="900"/>
            </a:lvl7pPr>
            <a:lvl8pPr marL="3657600" lvl="7" indent="-228600" algn="l">
              <a:lnSpc>
                <a:spcPct val="100000"/>
              </a:lnSpc>
              <a:spcBef>
                <a:spcPts val="180"/>
              </a:spcBef>
              <a:spcAft>
                <a:spcPts val="0"/>
              </a:spcAft>
              <a:buSzPts val="450"/>
              <a:buNone/>
              <a:defRPr sz="900"/>
            </a:lvl8pPr>
            <a:lvl9pPr marL="4114800" lvl="8" indent="-228600" algn="l">
              <a:lnSpc>
                <a:spcPct val="100000"/>
              </a:lnSpc>
              <a:spcBef>
                <a:spcPts val="180"/>
              </a:spcBef>
              <a:spcAft>
                <a:spcPts val="0"/>
              </a:spcAft>
              <a:buSzPts val="450"/>
              <a:buNone/>
              <a:defRPr sz="900"/>
            </a:lvl9pPr>
          </a:lstStyle>
          <a:p>
            <a:endParaRPr/>
          </a:p>
        </p:txBody>
      </p:sp>
      <p:sp>
        <p:nvSpPr>
          <p:cNvPr id="44" name="Google Shape;44;p6"/>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lnSpc>
                <a:spcPct val="100000"/>
              </a:lnSpc>
              <a:spcBef>
                <a:spcPts val="640"/>
              </a:spcBef>
              <a:spcAft>
                <a:spcPts val="0"/>
              </a:spcAft>
              <a:buSzPts val="1920"/>
              <a:buChar char="■"/>
              <a:defRPr sz="3200"/>
            </a:lvl1pPr>
            <a:lvl2pPr marL="914400" lvl="1" indent="-326390" algn="l">
              <a:lnSpc>
                <a:spcPct val="100000"/>
              </a:lnSpc>
              <a:spcBef>
                <a:spcPts val="560"/>
              </a:spcBef>
              <a:spcAft>
                <a:spcPts val="0"/>
              </a:spcAft>
              <a:buSzPts val="1540"/>
              <a:buChar char="■"/>
              <a:defRPr sz="2800"/>
            </a:lvl2pPr>
            <a:lvl3pPr marL="1371600" lvl="2" indent="-304800" algn="l">
              <a:lnSpc>
                <a:spcPct val="100000"/>
              </a:lnSpc>
              <a:spcBef>
                <a:spcPts val="480"/>
              </a:spcBef>
              <a:spcAft>
                <a:spcPts val="0"/>
              </a:spcAft>
              <a:buSzPts val="1200"/>
              <a:buChar char="■"/>
              <a:defRPr sz="2400"/>
            </a:lvl3pPr>
            <a:lvl4pPr marL="1828800" lvl="3" indent="-298450" algn="l">
              <a:lnSpc>
                <a:spcPct val="100000"/>
              </a:lnSpc>
              <a:spcBef>
                <a:spcPts val="400"/>
              </a:spcBef>
              <a:spcAft>
                <a:spcPts val="0"/>
              </a:spcAft>
              <a:buSzPts val="1100"/>
              <a:buChar char="■"/>
              <a:defRPr sz="2000"/>
            </a:lvl4pPr>
            <a:lvl5pPr marL="2286000" lvl="4" indent="-292100" algn="l">
              <a:lnSpc>
                <a:spcPct val="100000"/>
              </a:lnSpc>
              <a:spcBef>
                <a:spcPts val="400"/>
              </a:spcBef>
              <a:spcAft>
                <a:spcPts val="0"/>
              </a:spcAft>
              <a:buSzPts val="1000"/>
              <a:buChar char="■"/>
              <a:defRPr sz="2000"/>
            </a:lvl5pPr>
            <a:lvl6pPr marL="2743200" lvl="5" indent="-292100" algn="l">
              <a:lnSpc>
                <a:spcPct val="100000"/>
              </a:lnSpc>
              <a:spcBef>
                <a:spcPts val="400"/>
              </a:spcBef>
              <a:spcAft>
                <a:spcPts val="0"/>
              </a:spcAft>
              <a:buSzPts val="1000"/>
              <a:buChar char="■"/>
              <a:defRPr sz="2000"/>
            </a:lvl6pPr>
            <a:lvl7pPr marL="3200400" lvl="6" indent="-292100" algn="l">
              <a:lnSpc>
                <a:spcPct val="100000"/>
              </a:lnSpc>
              <a:spcBef>
                <a:spcPts val="400"/>
              </a:spcBef>
              <a:spcAft>
                <a:spcPts val="0"/>
              </a:spcAft>
              <a:buSzPts val="1000"/>
              <a:buChar char="■"/>
              <a:defRPr sz="2000"/>
            </a:lvl7pPr>
            <a:lvl8pPr marL="3657600" lvl="7" indent="-292100" algn="l">
              <a:lnSpc>
                <a:spcPct val="100000"/>
              </a:lnSpc>
              <a:spcBef>
                <a:spcPts val="400"/>
              </a:spcBef>
              <a:spcAft>
                <a:spcPts val="0"/>
              </a:spcAft>
              <a:buSzPts val="1000"/>
              <a:buChar char="■"/>
              <a:defRPr sz="2000"/>
            </a:lvl8pPr>
            <a:lvl9pPr marL="4114800" lvl="8" indent="-292100" algn="l">
              <a:lnSpc>
                <a:spcPct val="100000"/>
              </a:lnSpc>
              <a:spcBef>
                <a:spcPts val="400"/>
              </a:spcBef>
              <a:spcAft>
                <a:spcPts val="0"/>
              </a:spcAft>
              <a:buSzPts val="1000"/>
              <a:buChar char="■"/>
              <a:defRPr sz="2000"/>
            </a:lvl9pPr>
          </a:lstStyle>
          <a:p>
            <a:endParaRPr/>
          </a:p>
        </p:txBody>
      </p:sp>
      <p:sp>
        <p:nvSpPr>
          <p:cNvPr id="50" name="Google Shape;50;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840"/>
              <a:buNone/>
              <a:defRPr sz="1400"/>
            </a:lvl1pPr>
            <a:lvl2pPr marL="914400" lvl="1" indent="-228600" algn="l">
              <a:lnSpc>
                <a:spcPct val="100000"/>
              </a:lnSpc>
              <a:spcBef>
                <a:spcPts val="240"/>
              </a:spcBef>
              <a:spcAft>
                <a:spcPts val="0"/>
              </a:spcAft>
              <a:buSzPts val="660"/>
              <a:buNone/>
              <a:defRPr sz="1200"/>
            </a:lvl2pPr>
            <a:lvl3pPr marL="1371600" lvl="2" indent="-228600" algn="l">
              <a:lnSpc>
                <a:spcPct val="100000"/>
              </a:lnSpc>
              <a:spcBef>
                <a:spcPts val="200"/>
              </a:spcBef>
              <a:spcAft>
                <a:spcPts val="0"/>
              </a:spcAft>
              <a:buSzPts val="500"/>
              <a:buNone/>
              <a:defRPr sz="1000"/>
            </a:lvl3pPr>
            <a:lvl4pPr marL="1828800" lvl="3" indent="-228600" algn="l">
              <a:lnSpc>
                <a:spcPct val="100000"/>
              </a:lnSpc>
              <a:spcBef>
                <a:spcPts val="180"/>
              </a:spcBef>
              <a:spcAft>
                <a:spcPts val="0"/>
              </a:spcAft>
              <a:buSzPts val="495"/>
              <a:buNone/>
              <a:defRPr sz="900"/>
            </a:lvl4pPr>
            <a:lvl5pPr marL="2286000" lvl="4" indent="-228600" algn="l">
              <a:lnSpc>
                <a:spcPct val="100000"/>
              </a:lnSpc>
              <a:spcBef>
                <a:spcPts val="180"/>
              </a:spcBef>
              <a:spcAft>
                <a:spcPts val="0"/>
              </a:spcAft>
              <a:buSzPts val="450"/>
              <a:buNone/>
              <a:defRPr sz="900"/>
            </a:lvl5pPr>
            <a:lvl6pPr marL="2743200" lvl="5" indent="-228600" algn="l">
              <a:lnSpc>
                <a:spcPct val="100000"/>
              </a:lnSpc>
              <a:spcBef>
                <a:spcPts val="180"/>
              </a:spcBef>
              <a:spcAft>
                <a:spcPts val="0"/>
              </a:spcAft>
              <a:buSzPts val="450"/>
              <a:buNone/>
              <a:defRPr sz="900"/>
            </a:lvl6pPr>
            <a:lvl7pPr marL="3200400" lvl="6" indent="-228600" algn="l">
              <a:lnSpc>
                <a:spcPct val="100000"/>
              </a:lnSpc>
              <a:spcBef>
                <a:spcPts val="180"/>
              </a:spcBef>
              <a:spcAft>
                <a:spcPts val="0"/>
              </a:spcAft>
              <a:buSzPts val="450"/>
              <a:buNone/>
              <a:defRPr sz="900"/>
            </a:lvl7pPr>
            <a:lvl8pPr marL="3657600" lvl="7" indent="-228600" algn="l">
              <a:lnSpc>
                <a:spcPct val="100000"/>
              </a:lnSpc>
              <a:spcBef>
                <a:spcPts val="180"/>
              </a:spcBef>
              <a:spcAft>
                <a:spcPts val="0"/>
              </a:spcAft>
              <a:buSzPts val="450"/>
              <a:buNone/>
              <a:defRPr sz="900"/>
            </a:lvl8pPr>
            <a:lvl9pPr marL="4114800" lvl="8" indent="-228600" algn="l">
              <a:lnSpc>
                <a:spcPct val="100000"/>
              </a:lnSpc>
              <a:spcBef>
                <a:spcPts val="180"/>
              </a:spcBef>
              <a:spcAft>
                <a:spcPts val="0"/>
              </a:spcAft>
              <a:buSzPts val="450"/>
              <a:buNone/>
              <a:defRPr sz="900"/>
            </a:lvl9pPr>
          </a:lstStyle>
          <a:p>
            <a:endParaRPr/>
          </a:p>
        </p:txBody>
      </p:sp>
      <p:sp>
        <p:nvSpPr>
          <p:cNvPr id="51" name="Google Shape;51;p7"/>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1100"/>
              <a:buNone/>
              <a:defRPr sz="2000" b="1"/>
            </a:lvl2pPr>
            <a:lvl3pPr marL="1371600" lvl="2" indent="-228600" algn="l">
              <a:lnSpc>
                <a:spcPct val="100000"/>
              </a:lnSpc>
              <a:spcBef>
                <a:spcPts val="360"/>
              </a:spcBef>
              <a:spcAft>
                <a:spcPts val="0"/>
              </a:spcAft>
              <a:buSzPts val="90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100000"/>
              </a:lnSpc>
              <a:spcBef>
                <a:spcPts val="320"/>
              </a:spcBef>
              <a:spcAft>
                <a:spcPts val="0"/>
              </a:spcAft>
              <a:buSzPts val="800"/>
              <a:buNone/>
              <a:defRPr sz="1600" b="1"/>
            </a:lvl6pPr>
            <a:lvl7pPr marL="3200400" lvl="6" indent="-228600" algn="l">
              <a:lnSpc>
                <a:spcPct val="100000"/>
              </a:lnSpc>
              <a:spcBef>
                <a:spcPts val="320"/>
              </a:spcBef>
              <a:spcAft>
                <a:spcPts val="0"/>
              </a:spcAft>
              <a:buSzPts val="800"/>
              <a:buNone/>
              <a:defRPr sz="1600" b="1"/>
            </a:lvl7pPr>
            <a:lvl8pPr marL="3657600" lvl="7" indent="-228600" algn="l">
              <a:lnSpc>
                <a:spcPct val="100000"/>
              </a:lnSpc>
              <a:spcBef>
                <a:spcPts val="320"/>
              </a:spcBef>
              <a:spcAft>
                <a:spcPts val="0"/>
              </a:spcAft>
              <a:buSzPts val="800"/>
              <a:buNone/>
              <a:defRPr sz="1600" b="1"/>
            </a:lvl8pPr>
            <a:lvl9pPr marL="4114800" lvl="8" indent="-228600" algn="l">
              <a:lnSpc>
                <a:spcPct val="100000"/>
              </a:lnSpc>
              <a:spcBef>
                <a:spcPts val="320"/>
              </a:spcBef>
              <a:spcAft>
                <a:spcPts val="0"/>
              </a:spcAft>
              <a:buSzPts val="800"/>
              <a:buNone/>
              <a:defRPr sz="1600" b="1"/>
            </a:lvl9pPr>
          </a:lstStyle>
          <a:p>
            <a:endParaRPr/>
          </a:p>
        </p:txBody>
      </p:sp>
      <p:sp>
        <p:nvSpPr>
          <p:cNvPr id="57" name="Google Shape;57;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480"/>
              </a:spcBef>
              <a:spcAft>
                <a:spcPts val="0"/>
              </a:spcAft>
              <a:buSzPts val="1440"/>
              <a:buChar char="■"/>
              <a:defRPr sz="2400"/>
            </a:lvl1pPr>
            <a:lvl2pPr marL="914400" lvl="1" indent="-298450" algn="l">
              <a:lnSpc>
                <a:spcPct val="100000"/>
              </a:lnSpc>
              <a:spcBef>
                <a:spcPts val="400"/>
              </a:spcBef>
              <a:spcAft>
                <a:spcPts val="0"/>
              </a:spcAft>
              <a:buSzPts val="1100"/>
              <a:buChar char="■"/>
              <a:defRPr sz="2000"/>
            </a:lvl2pPr>
            <a:lvl3pPr marL="1371600" lvl="2" indent="-285750" algn="l">
              <a:lnSpc>
                <a:spcPct val="100000"/>
              </a:lnSpc>
              <a:spcBef>
                <a:spcPts val="360"/>
              </a:spcBef>
              <a:spcAft>
                <a:spcPts val="0"/>
              </a:spcAft>
              <a:buSzPts val="900"/>
              <a:buChar char="■"/>
              <a:defRPr sz="1800"/>
            </a:lvl3pPr>
            <a:lvl4pPr marL="1828800" lvl="3" indent="-284480" algn="l">
              <a:lnSpc>
                <a:spcPct val="100000"/>
              </a:lnSpc>
              <a:spcBef>
                <a:spcPts val="320"/>
              </a:spcBef>
              <a:spcAft>
                <a:spcPts val="0"/>
              </a:spcAft>
              <a:buSzPts val="880"/>
              <a:buChar char="■"/>
              <a:defRPr sz="1600"/>
            </a:lvl4pPr>
            <a:lvl5pPr marL="2286000" lvl="4" indent="-279400" algn="l">
              <a:lnSpc>
                <a:spcPct val="100000"/>
              </a:lnSpc>
              <a:spcBef>
                <a:spcPts val="320"/>
              </a:spcBef>
              <a:spcAft>
                <a:spcPts val="0"/>
              </a:spcAft>
              <a:buSzPts val="800"/>
              <a:buChar char="■"/>
              <a:defRPr sz="1600"/>
            </a:lvl5pPr>
            <a:lvl6pPr marL="2743200" lvl="5" indent="-279400" algn="l">
              <a:lnSpc>
                <a:spcPct val="100000"/>
              </a:lnSpc>
              <a:spcBef>
                <a:spcPts val="320"/>
              </a:spcBef>
              <a:spcAft>
                <a:spcPts val="0"/>
              </a:spcAft>
              <a:buSzPts val="800"/>
              <a:buChar char="■"/>
              <a:defRPr sz="1600"/>
            </a:lvl6pPr>
            <a:lvl7pPr marL="3200400" lvl="6" indent="-279400" algn="l">
              <a:lnSpc>
                <a:spcPct val="100000"/>
              </a:lnSpc>
              <a:spcBef>
                <a:spcPts val="320"/>
              </a:spcBef>
              <a:spcAft>
                <a:spcPts val="0"/>
              </a:spcAft>
              <a:buSzPts val="800"/>
              <a:buChar char="■"/>
              <a:defRPr sz="1600"/>
            </a:lvl7pPr>
            <a:lvl8pPr marL="3657600" lvl="7" indent="-279400" algn="l">
              <a:lnSpc>
                <a:spcPct val="100000"/>
              </a:lnSpc>
              <a:spcBef>
                <a:spcPts val="320"/>
              </a:spcBef>
              <a:spcAft>
                <a:spcPts val="0"/>
              </a:spcAft>
              <a:buSzPts val="800"/>
              <a:buChar char="■"/>
              <a:defRPr sz="1600"/>
            </a:lvl8pPr>
            <a:lvl9pPr marL="4114800" lvl="8" indent="-279400" algn="l">
              <a:lnSpc>
                <a:spcPct val="100000"/>
              </a:lnSpc>
              <a:spcBef>
                <a:spcPts val="320"/>
              </a:spcBef>
              <a:spcAft>
                <a:spcPts val="0"/>
              </a:spcAft>
              <a:buSzPts val="800"/>
              <a:buChar char="■"/>
              <a:defRPr sz="1600"/>
            </a:lvl9pPr>
          </a:lstStyle>
          <a:p>
            <a:endParaRPr/>
          </a:p>
        </p:txBody>
      </p:sp>
      <p:sp>
        <p:nvSpPr>
          <p:cNvPr id="58" name="Google Shape;58;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440"/>
              <a:buNone/>
              <a:defRPr sz="2400" b="1"/>
            </a:lvl1pPr>
            <a:lvl2pPr marL="914400" lvl="1" indent="-228600" algn="l">
              <a:lnSpc>
                <a:spcPct val="100000"/>
              </a:lnSpc>
              <a:spcBef>
                <a:spcPts val="400"/>
              </a:spcBef>
              <a:spcAft>
                <a:spcPts val="0"/>
              </a:spcAft>
              <a:buSzPts val="1100"/>
              <a:buNone/>
              <a:defRPr sz="2000" b="1"/>
            </a:lvl2pPr>
            <a:lvl3pPr marL="1371600" lvl="2" indent="-228600" algn="l">
              <a:lnSpc>
                <a:spcPct val="100000"/>
              </a:lnSpc>
              <a:spcBef>
                <a:spcPts val="360"/>
              </a:spcBef>
              <a:spcAft>
                <a:spcPts val="0"/>
              </a:spcAft>
              <a:buSzPts val="900"/>
              <a:buNone/>
              <a:defRPr sz="1800" b="1"/>
            </a:lvl3pPr>
            <a:lvl4pPr marL="1828800" lvl="3" indent="-228600" algn="l">
              <a:lnSpc>
                <a:spcPct val="100000"/>
              </a:lnSpc>
              <a:spcBef>
                <a:spcPts val="320"/>
              </a:spcBef>
              <a:spcAft>
                <a:spcPts val="0"/>
              </a:spcAft>
              <a:buSzPts val="880"/>
              <a:buNone/>
              <a:defRPr sz="1600" b="1"/>
            </a:lvl4pPr>
            <a:lvl5pPr marL="2286000" lvl="4" indent="-228600" algn="l">
              <a:lnSpc>
                <a:spcPct val="100000"/>
              </a:lnSpc>
              <a:spcBef>
                <a:spcPts val="320"/>
              </a:spcBef>
              <a:spcAft>
                <a:spcPts val="0"/>
              </a:spcAft>
              <a:buSzPts val="800"/>
              <a:buNone/>
              <a:defRPr sz="1600" b="1"/>
            </a:lvl5pPr>
            <a:lvl6pPr marL="2743200" lvl="5" indent="-228600" algn="l">
              <a:lnSpc>
                <a:spcPct val="100000"/>
              </a:lnSpc>
              <a:spcBef>
                <a:spcPts val="320"/>
              </a:spcBef>
              <a:spcAft>
                <a:spcPts val="0"/>
              </a:spcAft>
              <a:buSzPts val="800"/>
              <a:buNone/>
              <a:defRPr sz="1600" b="1"/>
            </a:lvl6pPr>
            <a:lvl7pPr marL="3200400" lvl="6" indent="-228600" algn="l">
              <a:lnSpc>
                <a:spcPct val="100000"/>
              </a:lnSpc>
              <a:spcBef>
                <a:spcPts val="320"/>
              </a:spcBef>
              <a:spcAft>
                <a:spcPts val="0"/>
              </a:spcAft>
              <a:buSzPts val="800"/>
              <a:buNone/>
              <a:defRPr sz="1600" b="1"/>
            </a:lvl7pPr>
            <a:lvl8pPr marL="3657600" lvl="7" indent="-228600" algn="l">
              <a:lnSpc>
                <a:spcPct val="100000"/>
              </a:lnSpc>
              <a:spcBef>
                <a:spcPts val="320"/>
              </a:spcBef>
              <a:spcAft>
                <a:spcPts val="0"/>
              </a:spcAft>
              <a:buSzPts val="800"/>
              <a:buNone/>
              <a:defRPr sz="1600" b="1"/>
            </a:lvl8pPr>
            <a:lvl9pPr marL="4114800" lvl="8" indent="-228600" algn="l">
              <a:lnSpc>
                <a:spcPct val="100000"/>
              </a:lnSpc>
              <a:spcBef>
                <a:spcPts val="320"/>
              </a:spcBef>
              <a:spcAft>
                <a:spcPts val="0"/>
              </a:spcAft>
              <a:buSzPts val="800"/>
              <a:buNone/>
              <a:defRPr sz="1600" b="1"/>
            </a:lvl9pPr>
          </a:lstStyle>
          <a:p>
            <a:endParaRPr/>
          </a:p>
        </p:txBody>
      </p:sp>
      <p:sp>
        <p:nvSpPr>
          <p:cNvPr id="59" name="Google Shape;59;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480"/>
              </a:spcBef>
              <a:spcAft>
                <a:spcPts val="0"/>
              </a:spcAft>
              <a:buSzPts val="1440"/>
              <a:buChar char="■"/>
              <a:defRPr sz="2400"/>
            </a:lvl1pPr>
            <a:lvl2pPr marL="914400" lvl="1" indent="-298450" algn="l">
              <a:lnSpc>
                <a:spcPct val="100000"/>
              </a:lnSpc>
              <a:spcBef>
                <a:spcPts val="400"/>
              </a:spcBef>
              <a:spcAft>
                <a:spcPts val="0"/>
              </a:spcAft>
              <a:buSzPts val="1100"/>
              <a:buChar char="■"/>
              <a:defRPr sz="2000"/>
            </a:lvl2pPr>
            <a:lvl3pPr marL="1371600" lvl="2" indent="-285750" algn="l">
              <a:lnSpc>
                <a:spcPct val="100000"/>
              </a:lnSpc>
              <a:spcBef>
                <a:spcPts val="360"/>
              </a:spcBef>
              <a:spcAft>
                <a:spcPts val="0"/>
              </a:spcAft>
              <a:buSzPts val="900"/>
              <a:buChar char="■"/>
              <a:defRPr sz="1800"/>
            </a:lvl3pPr>
            <a:lvl4pPr marL="1828800" lvl="3" indent="-284480" algn="l">
              <a:lnSpc>
                <a:spcPct val="100000"/>
              </a:lnSpc>
              <a:spcBef>
                <a:spcPts val="320"/>
              </a:spcBef>
              <a:spcAft>
                <a:spcPts val="0"/>
              </a:spcAft>
              <a:buSzPts val="880"/>
              <a:buChar char="■"/>
              <a:defRPr sz="1600"/>
            </a:lvl4pPr>
            <a:lvl5pPr marL="2286000" lvl="4" indent="-279400" algn="l">
              <a:lnSpc>
                <a:spcPct val="100000"/>
              </a:lnSpc>
              <a:spcBef>
                <a:spcPts val="320"/>
              </a:spcBef>
              <a:spcAft>
                <a:spcPts val="0"/>
              </a:spcAft>
              <a:buSzPts val="800"/>
              <a:buChar char="■"/>
              <a:defRPr sz="1600"/>
            </a:lvl5pPr>
            <a:lvl6pPr marL="2743200" lvl="5" indent="-279400" algn="l">
              <a:lnSpc>
                <a:spcPct val="100000"/>
              </a:lnSpc>
              <a:spcBef>
                <a:spcPts val="320"/>
              </a:spcBef>
              <a:spcAft>
                <a:spcPts val="0"/>
              </a:spcAft>
              <a:buSzPts val="800"/>
              <a:buChar char="■"/>
              <a:defRPr sz="1600"/>
            </a:lvl6pPr>
            <a:lvl7pPr marL="3200400" lvl="6" indent="-279400" algn="l">
              <a:lnSpc>
                <a:spcPct val="100000"/>
              </a:lnSpc>
              <a:spcBef>
                <a:spcPts val="320"/>
              </a:spcBef>
              <a:spcAft>
                <a:spcPts val="0"/>
              </a:spcAft>
              <a:buSzPts val="800"/>
              <a:buChar char="■"/>
              <a:defRPr sz="1600"/>
            </a:lvl7pPr>
            <a:lvl8pPr marL="3657600" lvl="7" indent="-279400" algn="l">
              <a:lnSpc>
                <a:spcPct val="100000"/>
              </a:lnSpc>
              <a:spcBef>
                <a:spcPts val="320"/>
              </a:spcBef>
              <a:spcAft>
                <a:spcPts val="0"/>
              </a:spcAft>
              <a:buSzPts val="800"/>
              <a:buChar char="■"/>
              <a:defRPr sz="1600"/>
            </a:lvl8pPr>
            <a:lvl9pPr marL="4114800" lvl="8" indent="-279400" algn="l">
              <a:lnSpc>
                <a:spcPct val="100000"/>
              </a:lnSpc>
              <a:spcBef>
                <a:spcPts val="320"/>
              </a:spcBef>
              <a:spcAft>
                <a:spcPts val="0"/>
              </a:spcAft>
              <a:buSzPts val="800"/>
              <a:buChar char="■"/>
              <a:defRPr sz="1600"/>
            </a:lvl9pPr>
          </a:lstStyle>
          <a:p>
            <a:endParaRPr/>
          </a:p>
        </p:txBody>
      </p:sp>
      <p:sp>
        <p:nvSpPr>
          <p:cNvPr id="60" name="Google Shape;60;p8"/>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200"/>
              <a:buNone/>
              <a:defRPr sz="2000"/>
            </a:lvl1pPr>
            <a:lvl2pPr marL="914400" lvl="1" indent="-228600" algn="l">
              <a:lnSpc>
                <a:spcPct val="100000"/>
              </a:lnSpc>
              <a:spcBef>
                <a:spcPts val="360"/>
              </a:spcBef>
              <a:spcAft>
                <a:spcPts val="0"/>
              </a:spcAft>
              <a:buSzPts val="990"/>
              <a:buNone/>
              <a:defRPr sz="1800"/>
            </a:lvl2pPr>
            <a:lvl3pPr marL="1371600" lvl="2" indent="-228600" algn="l">
              <a:lnSpc>
                <a:spcPct val="100000"/>
              </a:lnSpc>
              <a:spcBef>
                <a:spcPts val="320"/>
              </a:spcBef>
              <a:spcAft>
                <a:spcPts val="0"/>
              </a:spcAft>
              <a:buSzPts val="800"/>
              <a:buNone/>
              <a:defRPr sz="1600"/>
            </a:lvl3pPr>
            <a:lvl4pPr marL="1828800" lvl="3" indent="-228600" algn="l">
              <a:lnSpc>
                <a:spcPct val="100000"/>
              </a:lnSpc>
              <a:spcBef>
                <a:spcPts val="280"/>
              </a:spcBef>
              <a:spcAft>
                <a:spcPts val="0"/>
              </a:spcAft>
              <a:buSzPts val="770"/>
              <a:buNone/>
              <a:defRPr sz="1400"/>
            </a:lvl4pPr>
            <a:lvl5pPr marL="2286000" lvl="4" indent="-228600" algn="l">
              <a:lnSpc>
                <a:spcPct val="100000"/>
              </a:lnSpc>
              <a:spcBef>
                <a:spcPts val="280"/>
              </a:spcBef>
              <a:spcAft>
                <a:spcPts val="0"/>
              </a:spcAft>
              <a:buSzPts val="700"/>
              <a:buNone/>
              <a:defRPr sz="1400"/>
            </a:lvl5pPr>
            <a:lvl6pPr marL="2743200" lvl="5" indent="-228600" algn="l">
              <a:lnSpc>
                <a:spcPct val="100000"/>
              </a:lnSpc>
              <a:spcBef>
                <a:spcPts val="280"/>
              </a:spcBef>
              <a:spcAft>
                <a:spcPts val="0"/>
              </a:spcAft>
              <a:buSzPts val="700"/>
              <a:buNone/>
              <a:defRPr sz="1400"/>
            </a:lvl6pPr>
            <a:lvl7pPr marL="3200400" lvl="6" indent="-228600" algn="l">
              <a:lnSpc>
                <a:spcPct val="100000"/>
              </a:lnSpc>
              <a:spcBef>
                <a:spcPts val="280"/>
              </a:spcBef>
              <a:spcAft>
                <a:spcPts val="0"/>
              </a:spcAft>
              <a:buSzPts val="700"/>
              <a:buNone/>
              <a:defRPr sz="1400"/>
            </a:lvl7pPr>
            <a:lvl8pPr marL="3657600" lvl="7" indent="-228600" algn="l">
              <a:lnSpc>
                <a:spcPct val="100000"/>
              </a:lnSpc>
              <a:spcBef>
                <a:spcPts val="280"/>
              </a:spcBef>
              <a:spcAft>
                <a:spcPts val="0"/>
              </a:spcAft>
              <a:buSzPts val="700"/>
              <a:buNone/>
              <a:defRPr sz="1400"/>
            </a:lvl8pPr>
            <a:lvl9pPr marL="4114800" lvl="8" indent="-228600" algn="l">
              <a:lnSpc>
                <a:spcPct val="100000"/>
              </a:lnSpc>
              <a:spcBef>
                <a:spcPts val="280"/>
              </a:spcBef>
              <a:spcAft>
                <a:spcPts val="0"/>
              </a:spcAft>
              <a:buSzPts val="700"/>
              <a:buNone/>
              <a:defRPr sz="1400"/>
            </a:lvl9pPr>
          </a:lstStyle>
          <a:p>
            <a:endParaRPr/>
          </a:p>
        </p:txBody>
      </p:sp>
      <p:sp>
        <p:nvSpPr>
          <p:cNvPr id="66" name="Google Shape;66;p9"/>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81000" y="1219200"/>
            <a:ext cx="8410575" cy="46037"/>
          </a:xfrm>
          <a:prstGeom prst="rect">
            <a:avLst/>
          </a:prstGeom>
          <a:solidFill>
            <a:schemeClr val="dk2">
              <a:alpha val="49019"/>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ahoma"/>
              <a:ea typeface="Tahoma"/>
              <a:cs typeface="Tahoma"/>
              <a:sym typeface="Tahoma"/>
            </a:endParaRPr>
          </a:p>
        </p:txBody>
      </p:sp>
      <p:sp>
        <p:nvSpPr>
          <p:cNvPr id="11" name="Google Shape;11;p1"/>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9pPr>
          </a:lstStyle>
          <a:p>
            <a:endParaRPr/>
          </a:p>
        </p:txBody>
      </p:sp>
      <p:sp>
        <p:nvSpPr>
          <p:cNvPr id="12" name="Google Shape;12;p1"/>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lvl1pPr marL="457200" marR="0" lvl="0" indent="-335280" algn="l" rtl="0">
              <a:lnSpc>
                <a:spcPct val="100000"/>
              </a:lnSpc>
              <a:spcBef>
                <a:spcPts val="560"/>
              </a:spcBef>
              <a:spcAft>
                <a:spcPts val="0"/>
              </a:spcAft>
              <a:buClr>
                <a:schemeClr val="folHlink"/>
              </a:buClr>
              <a:buSzPts val="1680"/>
              <a:buFont typeface="Noto Sans Symbols"/>
              <a:buChar char="■"/>
              <a:defRPr sz="2800" b="0" i="0" u="none" strike="noStrike" cap="none">
                <a:solidFill>
                  <a:schemeClr val="dk1"/>
                </a:solidFill>
                <a:latin typeface="Calibri"/>
                <a:ea typeface="Calibri"/>
                <a:cs typeface="Calibri"/>
                <a:sym typeface="Calibri"/>
              </a:defRPr>
            </a:lvl1pPr>
            <a:lvl2pPr marL="914400" marR="0" lvl="1" indent="-312419" algn="l" rtl="0">
              <a:lnSpc>
                <a:spcPct val="100000"/>
              </a:lnSpc>
              <a:spcBef>
                <a:spcPts val="480"/>
              </a:spcBef>
              <a:spcAft>
                <a:spcPts val="0"/>
              </a:spcAft>
              <a:buClr>
                <a:schemeClr val="hlink"/>
              </a:buClr>
              <a:buSzPts val="1320"/>
              <a:buFont typeface="Noto Sans Symbols"/>
              <a:buChar char="■"/>
              <a:defRPr sz="2400" b="0" i="0" u="none" strike="noStrike" cap="none">
                <a:solidFill>
                  <a:schemeClr val="dk1"/>
                </a:solidFill>
                <a:latin typeface="Calibri"/>
                <a:ea typeface="Calibri"/>
                <a:cs typeface="Calibri"/>
                <a:sym typeface="Calibri"/>
              </a:defRPr>
            </a:lvl2pPr>
            <a:lvl3pPr marL="1371600" marR="0" lvl="2" indent="-292100" algn="l" rtl="0">
              <a:lnSpc>
                <a:spcPct val="100000"/>
              </a:lnSpc>
              <a:spcBef>
                <a:spcPts val="400"/>
              </a:spcBef>
              <a:spcAft>
                <a:spcPts val="0"/>
              </a:spcAft>
              <a:buClr>
                <a:schemeClr val="folHlink"/>
              </a:buClr>
              <a:buSzPts val="1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298450" algn="l" rtl="0">
              <a:lnSpc>
                <a:spcPct val="100000"/>
              </a:lnSpc>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lnSpc>
                <a:spcPct val="100000"/>
              </a:lnSpc>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3" name="Google Shape;13;p1"/>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9pPr>
          </a:lstStyle>
          <a:p>
            <a:endParaRPr/>
          </a:p>
        </p:txBody>
      </p:sp>
      <p:sp>
        <p:nvSpPr>
          <p:cNvPr id="14" name="Google Shape;14;p1"/>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chemeClr val="dk1"/>
                </a:solidFill>
                <a:latin typeface="Tahoma"/>
                <a:ea typeface="Tahoma"/>
                <a:cs typeface="Tahoma"/>
                <a:sym typeface="Tahoma"/>
              </a:defRPr>
            </a:lvl9pPr>
          </a:lstStyle>
          <a:p>
            <a:endParaRPr/>
          </a:p>
        </p:txBody>
      </p:sp>
      <p:sp>
        <p:nvSpPr>
          <p:cNvPr id="15" name="Google Shape;15;p1"/>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200"/>
              <a:buFont typeface="Tahoma"/>
              <a:buNone/>
              <a:defRPr sz="12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pic>
        <p:nvPicPr>
          <p:cNvPr id="16" name="Google Shape;16;p1" descr="Final MIT-WPU logo.jpg"/>
          <p:cNvPicPr preferRelativeResize="0"/>
          <p:nvPr/>
        </p:nvPicPr>
        <p:blipFill rotWithShape="1">
          <a:blip r:embed="rId10">
            <a:alphaModFix/>
          </a:blip>
          <a:srcRect/>
          <a:stretch/>
        </p:blipFill>
        <p:spPr>
          <a:xfrm>
            <a:off x="0" y="-11112"/>
            <a:ext cx="2057400" cy="11572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828905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371/journal.pone.015328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371/journal.pone.015328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371/journal.pone.015328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371/journal.pone.015328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371/journal.pone.0153286"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2666479" y="319414"/>
            <a:ext cx="5850988"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solidFill>
                  <a:schemeClr val="lt1"/>
                </a:solidFill>
              </a:rPr>
              <a:t>Big Data Analytics</a:t>
            </a:r>
            <a:endParaRPr>
              <a:solidFill>
                <a:schemeClr val="lt1"/>
              </a:solidFill>
            </a:endParaRPr>
          </a:p>
        </p:txBody>
      </p:sp>
      <p:pic>
        <p:nvPicPr>
          <p:cNvPr id="74" name="Google Shape;74;p10"/>
          <p:cNvPicPr preferRelativeResize="0"/>
          <p:nvPr/>
        </p:nvPicPr>
        <p:blipFill rotWithShape="1">
          <a:blip r:embed="rId3">
            <a:alphaModFix/>
          </a:blip>
          <a:srcRect/>
          <a:stretch/>
        </p:blipFill>
        <p:spPr>
          <a:xfrm>
            <a:off x="1899138" y="1417637"/>
            <a:ext cx="5598941" cy="1385887"/>
          </a:xfrm>
          <a:prstGeom prst="rect">
            <a:avLst/>
          </a:prstGeom>
          <a:noFill/>
          <a:ln>
            <a:noFill/>
          </a:ln>
        </p:spPr>
      </p:pic>
      <p:sp>
        <p:nvSpPr>
          <p:cNvPr id="75" name="Google Shape;75;p10"/>
          <p:cNvSpPr txBox="1"/>
          <p:nvPr/>
        </p:nvSpPr>
        <p:spPr>
          <a:xfrm>
            <a:off x="288822" y="3429000"/>
            <a:ext cx="8337900" cy="264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2800"/>
              <a:buFont typeface="Tahoma"/>
              <a:buNone/>
            </a:pPr>
            <a:r>
              <a:rPr lang="en-GB" sz="4400" b="1" dirty="0">
                <a:solidFill>
                  <a:srgbClr val="002060"/>
                </a:solidFill>
                <a:latin typeface="Times New Roman"/>
                <a:ea typeface="Times New Roman"/>
                <a:cs typeface="Times New Roman"/>
                <a:sym typeface="Times New Roman"/>
              </a:rPr>
              <a:t>End-</a:t>
            </a:r>
            <a:r>
              <a:rPr lang="en-GB" sz="4400" b="1" i="0" u="none" strike="noStrike" cap="none" dirty="0">
                <a:solidFill>
                  <a:srgbClr val="002060"/>
                </a:solidFill>
                <a:latin typeface="Times New Roman"/>
                <a:ea typeface="Times New Roman"/>
                <a:cs typeface="Times New Roman"/>
                <a:sym typeface="Times New Roman"/>
              </a:rPr>
              <a:t>Term Review T12</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060"/>
              </a:buClr>
              <a:buSzPts val="2800"/>
              <a:buFont typeface="Tahoma"/>
              <a:buNone/>
            </a:pPr>
            <a:r>
              <a:rPr lang="en-GB" sz="3200" b="1" i="0" u="none" strike="noStrike" cap="none" dirty="0">
                <a:solidFill>
                  <a:srgbClr val="002060"/>
                </a:solidFill>
                <a:latin typeface="Times New Roman"/>
                <a:ea typeface="Times New Roman"/>
                <a:cs typeface="Times New Roman"/>
                <a:sym typeface="Times New Roman"/>
              </a:rPr>
              <a:t>B-88</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060"/>
              </a:buClr>
              <a:buSzPts val="2800"/>
              <a:buFont typeface="Tahoma"/>
              <a:buNone/>
            </a:pPr>
            <a:endParaRPr sz="2400" b="1" i="0" u="none" strike="noStrike" cap="none" dirty="0">
              <a:solidFill>
                <a:srgbClr val="00206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2060"/>
              </a:buClr>
              <a:buSzPts val="2800"/>
              <a:buFont typeface="Tahoma"/>
              <a:buNone/>
            </a:pPr>
            <a:r>
              <a:rPr lang="en-GB" sz="2400" b="1" i="0" u="none" strike="noStrike" cap="none" dirty="0">
                <a:solidFill>
                  <a:srgbClr val="002060"/>
                </a:solidFill>
                <a:latin typeface="Times New Roman"/>
                <a:ea typeface="Times New Roman"/>
                <a:cs typeface="Times New Roman"/>
                <a:sym typeface="Times New Roman"/>
              </a:rPr>
              <a:t>04/</a:t>
            </a:r>
            <a:r>
              <a:rPr lang="en-GB" sz="2400" b="1" dirty="0">
                <a:solidFill>
                  <a:srgbClr val="002060"/>
                </a:solidFill>
                <a:latin typeface="Times New Roman"/>
                <a:ea typeface="Times New Roman"/>
                <a:cs typeface="Times New Roman"/>
                <a:sym typeface="Times New Roman"/>
              </a:rPr>
              <a:t>06</a:t>
            </a:r>
            <a:r>
              <a:rPr lang="en-GB" sz="2400" b="1" i="0" u="none" strike="noStrike" cap="none" dirty="0">
                <a:solidFill>
                  <a:srgbClr val="002060"/>
                </a:solidFill>
                <a:latin typeface="Times New Roman"/>
                <a:ea typeface="Times New Roman"/>
                <a:cs typeface="Times New Roman"/>
                <a:sym typeface="Times New Roman"/>
              </a:rPr>
              <a:t>/2022</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060"/>
              </a:buClr>
              <a:buSzPts val="2800"/>
              <a:buFont typeface="Tahoma"/>
              <a:buNone/>
            </a:pPr>
            <a:endParaRPr sz="2800" b="1" i="0" u="none" strike="noStrike" cap="none" dirty="0">
              <a:solidFill>
                <a:srgbClr val="002060"/>
              </a:solidFill>
              <a:latin typeface="Tahoma"/>
              <a:ea typeface="Tahoma"/>
              <a:cs typeface="Tahoma"/>
              <a:sym typeface="Tahoma"/>
            </a:endParaRPr>
          </a:p>
          <a:p>
            <a:pPr marL="0" marR="0" lvl="0" indent="0" algn="ctr" rtl="0">
              <a:lnSpc>
                <a:spcPct val="100000"/>
              </a:lnSpc>
              <a:spcBef>
                <a:spcPts val="0"/>
              </a:spcBef>
              <a:spcAft>
                <a:spcPts val="0"/>
              </a:spcAft>
              <a:buClr>
                <a:srgbClr val="002060"/>
              </a:buClr>
              <a:buSzPts val="2800"/>
              <a:buFont typeface="Tahoma"/>
              <a:buNone/>
            </a:pPr>
            <a:endParaRPr sz="1400" b="0" i="0" u="none" strike="noStrike" cap="none" dirty="0">
              <a:solidFill>
                <a:srgbClr val="000000"/>
              </a:solidFill>
              <a:latin typeface="Arial"/>
              <a:ea typeface="Arial"/>
              <a:cs typeface="Arial"/>
              <a:sym typeface="Arial"/>
            </a:endParaRPr>
          </a:p>
        </p:txBody>
      </p:sp>
      <p:sp>
        <p:nvSpPr>
          <p:cNvPr id="76" name="Google Shape;76;p10"/>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GB" sz="1200" b="0" i="0" u="none" strike="noStrike" cap="none">
                <a:solidFill>
                  <a:schemeClr val="dk1"/>
                </a:solidFill>
                <a:latin typeface="Tahoma"/>
                <a:ea typeface="Tahoma"/>
                <a:cs typeface="Tahoma"/>
                <a:sym typeface="Tahoma"/>
              </a:rPr>
              <a:t>1</a:t>
            </a:fld>
            <a:endParaRPr sz="1400" b="0" i="0" u="none" strike="noStrike" cap="none">
              <a:solidFill>
                <a:srgbClr val="000000"/>
              </a:solidFill>
              <a:latin typeface="Arial"/>
              <a:ea typeface="Arial"/>
              <a:cs typeface="Arial"/>
              <a:sym typeface="Arial"/>
            </a:endParaRPr>
          </a:p>
        </p:txBody>
      </p:sp>
      <p:sp>
        <p:nvSpPr>
          <p:cNvPr id="77" name="Google Shape;77;p10"/>
          <p:cNvSpPr txBox="1">
            <a:spLocks noGrp="1"/>
          </p:cNvSpPr>
          <p:nvPr>
            <p:ph type="ftr" idx="11"/>
          </p:nvPr>
        </p:nvSpPr>
        <p:spPr>
          <a:xfrm>
            <a:off x="30099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78" name="Google Shape;78;p10"/>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dirty="0">
                <a:solidFill>
                  <a:schemeClr val="dk1"/>
                </a:solidFill>
                <a:latin typeface="Times New Roman"/>
                <a:ea typeface="Times New Roman"/>
                <a:cs typeface="Times New Roman"/>
                <a:sym typeface="Times New Roman"/>
              </a:rPr>
              <a:t>Literature Survey Cont..</a:t>
            </a:r>
            <a:endParaRPr dirty="0"/>
          </a:p>
        </p:txBody>
      </p:sp>
      <p:sp>
        <p:nvSpPr>
          <p:cNvPr id="133" name="Google Shape;133;p16"/>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34" name="Google Shape;134;p16"/>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35" name="Google Shape;135;p16"/>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10</a:t>
            </a:fld>
            <a:endParaRPr/>
          </a:p>
        </p:txBody>
      </p:sp>
      <p:graphicFrame>
        <p:nvGraphicFramePr>
          <p:cNvPr id="136" name="Google Shape;136;p16"/>
          <p:cNvGraphicFramePr/>
          <p:nvPr/>
        </p:nvGraphicFramePr>
        <p:xfrm>
          <a:off x="71800" y="1256802"/>
          <a:ext cx="9000400" cy="5676920"/>
        </p:xfrm>
        <a:graphic>
          <a:graphicData uri="http://schemas.openxmlformats.org/drawingml/2006/table">
            <a:tbl>
              <a:tblPr firstRow="1" bandRow="1">
                <a:noFill/>
              </a:tblPr>
              <a:tblGrid>
                <a:gridCol w="383925">
                  <a:extLst>
                    <a:ext uri="{9D8B030D-6E8A-4147-A177-3AD203B41FA5}">
                      <a16:colId xmlns:a16="http://schemas.microsoft.com/office/drawing/2014/main" val="20000"/>
                    </a:ext>
                  </a:extLst>
                </a:gridCol>
                <a:gridCol w="933125">
                  <a:extLst>
                    <a:ext uri="{9D8B030D-6E8A-4147-A177-3AD203B41FA5}">
                      <a16:colId xmlns:a16="http://schemas.microsoft.com/office/drawing/2014/main" val="20001"/>
                    </a:ext>
                  </a:extLst>
                </a:gridCol>
                <a:gridCol w="1099375">
                  <a:extLst>
                    <a:ext uri="{9D8B030D-6E8A-4147-A177-3AD203B41FA5}">
                      <a16:colId xmlns:a16="http://schemas.microsoft.com/office/drawing/2014/main" val="20002"/>
                    </a:ext>
                  </a:extLst>
                </a:gridCol>
                <a:gridCol w="1081450">
                  <a:extLst>
                    <a:ext uri="{9D8B030D-6E8A-4147-A177-3AD203B41FA5}">
                      <a16:colId xmlns:a16="http://schemas.microsoft.com/office/drawing/2014/main" val="20003"/>
                    </a:ext>
                  </a:extLst>
                </a:gridCol>
                <a:gridCol w="1248500">
                  <a:extLst>
                    <a:ext uri="{9D8B030D-6E8A-4147-A177-3AD203B41FA5}">
                      <a16:colId xmlns:a16="http://schemas.microsoft.com/office/drawing/2014/main" val="20004"/>
                    </a:ext>
                  </a:extLst>
                </a:gridCol>
                <a:gridCol w="1055075">
                  <a:extLst>
                    <a:ext uri="{9D8B030D-6E8A-4147-A177-3AD203B41FA5}">
                      <a16:colId xmlns:a16="http://schemas.microsoft.com/office/drawing/2014/main" val="20005"/>
                    </a:ext>
                  </a:extLst>
                </a:gridCol>
                <a:gridCol w="1273425">
                  <a:extLst>
                    <a:ext uri="{9D8B030D-6E8A-4147-A177-3AD203B41FA5}">
                      <a16:colId xmlns:a16="http://schemas.microsoft.com/office/drawing/2014/main" val="20006"/>
                    </a:ext>
                  </a:extLst>
                </a:gridCol>
                <a:gridCol w="1925525">
                  <a:extLst>
                    <a:ext uri="{9D8B030D-6E8A-4147-A177-3AD203B41FA5}">
                      <a16:colId xmlns:a16="http://schemas.microsoft.com/office/drawing/2014/main" val="20007"/>
                    </a:ext>
                  </a:extLst>
                </a:gridCol>
              </a:tblGrid>
              <a:tr h="882033">
                <a:tc>
                  <a:txBody>
                    <a:bodyPr/>
                    <a:lstStyle/>
                    <a:p>
                      <a:pPr marL="0" marR="0" lvl="0" indent="0" algn="l" rtl="0">
                        <a:lnSpc>
                          <a:spcPct val="100000"/>
                        </a:lnSpc>
                        <a:spcBef>
                          <a:spcPts val="0"/>
                        </a:spcBef>
                        <a:spcAft>
                          <a:spcPts val="0"/>
                        </a:spcAft>
                        <a:buNone/>
                      </a:pPr>
                      <a:r>
                        <a:rPr lang="en-GB" sz="1400" u="none" strike="noStrike" cap="none"/>
                        <a:t>Sr.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THE 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DATE OF PUBLICATION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DOTLINK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SUMMARY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TECHNIQUE</a:t>
                      </a:r>
                      <a:endParaRPr sz="1400" u="none" strike="noStrike" cap="none"/>
                    </a:p>
                  </a:txBody>
                  <a:tcPr marL="91450" marR="91450" marT="45725" marB="45725"/>
                </a:tc>
                <a:extLst>
                  <a:ext uri="{0D108BD9-81ED-4DB2-BD59-A6C34878D82A}">
                    <a16:rowId xmlns:a16="http://schemas.microsoft.com/office/drawing/2014/main" val="10000"/>
                  </a:ext>
                </a:extLst>
              </a:tr>
              <a:tr h="4417240">
                <a:tc>
                  <a:txBody>
                    <a:bodyPr/>
                    <a:lstStyle/>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r>
                        <a:rPr lang="en-GB" sz="1400" u="none" strike="noStrike" cap="none" dirty="0"/>
                        <a:t>6</a:t>
                      </a:r>
                      <a:endParaRPr dirty="0"/>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GB" sz="1000" b="0" i="0" u="none" strike="noStrike" dirty="0">
                          <a:solidFill>
                            <a:srgbClr val="000000"/>
                          </a:solidFill>
                          <a:effectLst/>
                          <a:latin typeface="Arial" panose="020B0604020202020204" pitchFamily="34" charset="0"/>
                        </a:rPr>
                        <a:t>Detection of </a:t>
                      </a:r>
                      <a:r>
                        <a:rPr lang="en-GB" sz="1000" b="0" i="0" u="none" strike="noStrike" dirty="0" err="1">
                          <a:solidFill>
                            <a:srgbClr val="000000"/>
                          </a:solidFill>
                          <a:effectLst/>
                          <a:latin typeface="Arial" panose="020B0604020202020204" pitchFamily="34" charset="0"/>
                        </a:rPr>
                        <a:t>Anemia</a:t>
                      </a:r>
                      <a:r>
                        <a:rPr lang="en-GB" sz="1000" b="0" i="0" u="none" strike="noStrike" dirty="0">
                          <a:solidFill>
                            <a:srgbClr val="000000"/>
                          </a:solidFill>
                          <a:effectLst/>
                          <a:latin typeface="Arial" panose="020B0604020202020204" pitchFamily="34" charset="0"/>
                        </a:rPr>
                        <a:t> from Image of the Anterior Conjunctiva of the Eye by Image Processing and Thresholding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rtl="0">
                        <a:spcBef>
                          <a:spcPts val="0"/>
                        </a:spcBef>
                        <a:spcAft>
                          <a:spcPts val="0"/>
                        </a:spcAft>
                      </a:pPr>
                      <a:r>
                        <a:rPr lang="en-IN" sz="1050" b="0" i="0" u="none" strike="noStrike" dirty="0">
                          <a:solidFill>
                            <a:srgbClr val="000000"/>
                          </a:solidFill>
                          <a:effectLst/>
                          <a:latin typeface="Arial" panose="020B0604020202020204" pitchFamily="34" charset="0"/>
                        </a:rPr>
                        <a:t>1. Chowdhury S. Jahan</a:t>
                      </a:r>
                      <a:endParaRPr lang="en-IN" sz="1050" b="0" dirty="0">
                        <a:effectLst/>
                      </a:endParaRPr>
                    </a:p>
                    <a:p>
                      <a:pPr rtl="0">
                        <a:spcBef>
                          <a:spcPts val="0"/>
                        </a:spcBef>
                        <a:spcAft>
                          <a:spcPts val="0"/>
                        </a:spcAft>
                      </a:pPr>
                      <a:br>
                        <a:rPr lang="en-IN" sz="1050" b="0" dirty="0">
                          <a:effectLst/>
                        </a:rPr>
                      </a:br>
                      <a:r>
                        <a:rPr lang="en-IN" sz="1050" b="0" i="0" u="none" strike="noStrike" dirty="0">
                          <a:solidFill>
                            <a:srgbClr val="000000"/>
                          </a:solidFill>
                          <a:effectLst/>
                          <a:latin typeface="Arial" panose="020B0604020202020204" pitchFamily="34" charset="0"/>
                        </a:rPr>
                        <a:t>2.Celia Shahnaz</a:t>
                      </a:r>
                      <a:endParaRPr lang="en-IN" sz="1050" b="0" dirty="0">
                        <a:effectLst/>
                      </a:endParaRPr>
                    </a:p>
                    <a:p>
                      <a:pPr rtl="0">
                        <a:spcBef>
                          <a:spcPts val="0"/>
                        </a:spcBef>
                        <a:spcAft>
                          <a:spcPts val="0"/>
                        </a:spcAft>
                      </a:pPr>
                      <a:br>
                        <a:rPr lang="en-IN" sz="1050" b="0" dirty="0">
                          <a:effectLst/>
                        </a:rPr>
                      </a:br>
                      <a:r>
                        <a:rPr lang="en-IN" sz="1050" b="0" i="0" u="none" strike="noStrike" dirty="0">
                          <a:solidFill>
                            <a:srgbClr val="000000"/>
                          </a:solidFill>
                          <a:effectLst/>
                          <a:latin typeface="Arial" panose="020B0604020202020204" pitchFamily="34" charset="0"/>
                        </a:rPr>
                        <a:t>3.Mohammad S. </a:t>
                      </a:r>
                      <a:r>
                        <a:rPr lang="en-IN" sz="1050" b="0" i="0" u="none" strike="noStrike" dirty="0" err="1">
                          <a:solidFill>
                            <a:srgbClr val="000000"/>
                          </a:solidFill>
                          <a:effectLst/>
                          <a:latin typeface="Arial" panose="020B0604020202020204" pitchFamily="34" charset="0"/>
                        </a:rPr>
                        <a:t>Saif</a:t>
                      </a:r>
                      <a:endParaRPr lang="en-IN" sz="1050" b="0" dirty="0">
                        <a:effectLst/>
                      </a:endParaRPr>
                    </a:p>
                    <a:p>
                      <a:pPr rtl="0">
                        <a:spcBef>
                          <a:spcPts val="0"/>
                        </a:spcBef>
                        <a:spcAft>
                          <a:spcPts val="0"/>
                        </a:spcAft>
                      </a:pPr>
                      <a:br>
                        <a:rPr lang="en-IN" sz="1050" b="0" dirty="0">
                          <a:effectLst/>
                        </a:rPr>
                      </a:br>
                      <a:r>
                        <a:rPr lang="en-IN" sz="1050" b="0" i="0" u="none" strike="noStrike" dirty="0">
                          <a:solidFill>
                            <a:srgbClr val="000000"/>
                          </a:solidFill>
                          <a:effectLst/>
                          <a:latin typeface="Arial" panose="020B0604020202020204" pitchFamily="34" charset="0"/>
                        </a:rPr>
                        <a:t>4.Sums U. Zaman</a:t>
                      </a:r>
                      <a:endParaRPr lang="en-IN" sz="1050" b="0" dirty="0">
                        <a:effectLst/>
                      </a:endParaRPr>
                    </a:p>
                    <a:p>
                      <a:pPr rtl="0">
                        <a:spcBef>
                          <a:spcPts val="0"/>
                        </a:spcBef>
                        <a:spcAft>
                          <a:spcPts val="0"/>
                        </a:spcAft>
                      </a:pPr>
                      <a:br>
                        <a:rPr lang="en-IN" sz="1050" b="0" dirty="0">
                          <a:effectLst/>
                        </a:rPr>
                      </a:br>
                      <a:r>
                        <a:rPr lang="en-IN" sz="1050" b="0" i="0" u="none" strike="noStrike" dirty="0">
                          <a:solidFill>
                            <a:srgbClr val="000000"/>
                          </a:solidFill>
                          <a:effectLst/>
                          <a:latin typeface="Arial" panose="020B0604020202020204" pitchFamily="34" charset="0"/>
                        </a:rPr>
                        <a:t>5. Shaikh </a:t>
                      </a:r>
                      <a:r>
                        <a:rPr lang="en-IN" sz="1050" b="0" i="0" u="none" strike="noStrike" dirty="0" err="1">
                          <a:solidFill>
                            <a:srgbClr val="000000"/>
                          </a:solidFill>
                          <a:effectLst/>
                          <a:latin typeface="Arial" panose="020B0604020202020204" pitchFamily="34" charset="0"/>
                        </a:rPr>
                        <a:t>Anowarul</a:t>
                      </a:r>
                      <a:r>
                        <a:rPr lang="en-IN" sz="1050" b="0" i="0" u="none" strike="noStrike" dirty="0">
                          <a:solidFill>
                            <a:srgbClr val="000000"/>
                          </a:solidFill>
                          <a:effectLst/>
                          <a:latin typeface="Arial" panose="020B0604020202020204" pitchFamily="34" charset="0"/>
                        </a:rPr>
                        <a:t> Fattah</a:t>
                      </a:r>
                      <a:endParaRPr lang="en-IN" sz="1050" b="0" dirty="0">
                        <a:effectLst/>
                      </a:endParaRPr>
                    </a:p>
                    <a:p>
                      <a:br>
                        <a:rPr lang="en-IN" sz="1050" dirty="0"/>
                      </a:b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050" u="none" strike="noStrike" cap="none" dirty="0"/>
                    </a:p>
                    <a:p>
                      <a:pPr marL="0" marR="0" lvl="0" indent="0" algn="l" rtl="0">
                        <a:lnSpc>
                          <a:spcPct val="100000"/>
                        </a:lnSpc>
                        <a:spcBef>
                          <a:spcPts val="0"/>
                        </a:spcBef>
                        <a:spcAft>
                          <a:spcPts val="0"/>
                        </a:spcAft>
                        <a:buNone/>
                      </a:pPr>
                      <a:r>
                        <a:rPr lang="en-IN" sz="1050" u="none" strike="noStrike" cap="none" dirty="0"/>
                        <a:t>IEEE</a:t>
                      </a:r>
                      <a:endParaRPr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Dec 2017</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r>
                        <a:rPr lang="en-IN" sz="1400" b="0" i="0" u="sng" strike="noStrike" dirty="0">
                          <a:solidFill>
                            <a:srgbClr val="0563C1"/>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https://ieeexplore.ieee.org/document/8289053</a:t>
                      </a:r>
                      <a:endParaRPr sz="1050" u="none" strike="noStrike" cap="none" dirty="0"/>
                    </a:p>
                  </a:txBody>
                  <a:tcPr marL="91450" marR="91450" marT="45725" marB="45725"/>
                </a:tc>
                <a:tc>
                  <a:txBody>
                    <a:bodyPr/>
                    <a:lstStyle/>
                    <a:p>
                      <a:pPr rtl="0"/>
                      <a:endParaRPr lang="en-GB" sz="1050" b="0" dirty="0">
                        <a:effectLst/>
                        <a:latin typeface="Times New Roman" panose="02020603050405020304" pitchFamily="18" charset="0"/>
                        <a:cs typeface="Times New Roman" panose="02020603050405020304" pitchFamily="18" charset="0"/>
                      </a:endParaRPr>
                    </a:p>
                    <a:p>
                      <a:br>
                        <a:rPr lang="en-GB" sz="1050" dirty="0"/>
                      </a:b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process involves the detection of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anemia</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by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analyzing</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the anterior conjunctival pallor of the eye. It operates by quantifying the conjunctival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color</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from digital photographs of the eye taken with a smartphone camera of appropriate resolution under adequate lighting conditions with the help of an android application that we have devised</a:t>
                      </a:r>
                      <a:endParaRPr sz="105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None/>
                      </a:pPr>
                      <a:endPar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None/>
                      </a:pPr>
                      <a:endPar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This paper presents a  non-invasive process for the successful detection of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anemia</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with a 78.9% accuracy. The process involves taking a picture of the conjunctival pallor of the eye using the camera of a smartphone with suitable regulation in sufficient lighting with the help of an android application which we devised. The image taken is next transferred to a computer via the internet or any other means available. A computer program then processes the image to extract RGB spectrum of the anterior conjunctival pallor and compares it with a pre-determined threshold value to conclude whether the subject is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anemic</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or not.</a:t>
                      </a:r>
                      <a:endParaRPr sz="105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br>
                        <a:rPr lang="en-GB" sz="1050" dirty="0">
                          <a:latin typeface="Times New Roman" panose="02020603050405020304" pitchFamily="18" charset="0"/>
                          <a:cs typeface="Times New Roman" panose="02020603050405020304" pitchFamily="18" charset="0"/>
                        </a:rPr>
                      </a:br>
                      <a:endParaRPr lang="en-GB" sz="1050" b="0" i="0" u="none" strike="noStrike" dirty="0">
                        <a:solidFill>
                          <a:srgbClr val="202020"/>
                        </a:solidFill>
                        <a:effectLst/>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42433860"/>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dirty="0">
                <a:solidFill>
                  <a:schemeClr val="dk1"/>
                </a:solidFill>
                <a:latin typeface="Times New Roman"/>
                <a:ea typeface="Times New Roman"/>
                <a:cs typeface="Times New Roman"/>
                <a:sym typeface="Times New Roman"/>
              </a:rPr>
              <a:t>Literature Survey Cont..</a:t>
            </a:r>
            <a:endParaRPr dirty="0"/>
          </a:p>
        </p:txBody>
      </p:sp>
      <p:sp>
        <p:nvSpPr>
          <p:cNvPr id="166" name="Google Shape;166;p19"/>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67" name="Google Shape;167;p19"/>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68" name="Google Shape;168;p19"/>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11</a:t>
            </a:fld>
            <a:endParaRPr/>
          </a:p>
        </p:txBody>
      </p:sp>
      <p:graphicFrame>
        <p:nvGraphicFramePr>
          <p:cNvPr id="169" name="Google Shape;169;p19"/>
          <p:cNvGraphicFramePr/>
          <p:nvPr/>
        </p:nvGraphicFramePr>
        <p:xfrm>
          <a:off x="71803" y="1420544"/>
          <a:ext cx="9000400" cy="5100865"/>
        </p:xfrm>
        <a:graphic>
          <a:graphicData uri="http://schemas.openxmlformats.org/drawingml/2006/table">
            <a:tbl>
              <a:tblPr firstRow="1" bandRow="1">
                <a:noFill/>
              </a:tblPr>
              <a:tblGrid>
                <a:gridCol w="383925">
                  <a:extLst>
                    <a:ext uri="{9D8B030D-6E8A-4147-A177-3AD203B41FA5}">
                      <a16:colId xmlns:a16="http://schemas.microsoft.com/office/drawing/2014/main" val="20000"/>
                    </a:ext>
                  </a:extLst>
                </a:gridCol>
                <a:gridCol w="907075">
                  <a:extLst>
                    <a:ext uri="{9D8B030D-6E8A-4147-A177-3AD203B41FA5}">
                      <a16:colId xmlns:a16="http://schemas.microsoft.com/office/drawing/2014/main" val="20001"/>
                    </a:ext>
                  </a:extLst>
                </a:gridCol>
                <a:gridCol w="1125425">
                  <a:extLst>
                    <a:ext uri="{9D8B030D-6E8A-4147-A177-3AD203B41FA5}">
                      <a16:colId xmlns:a16="http://schemas.microsoft.com/office/drawing/2014/main" val="20002"/>
                    </a:ext>
                  </a:extLst>
                </a:gridCol>
                <a:gridCol w="1081450">
                  <a:extLst>
                    <a:ext uri="{9D8B030D-6E8A-4147-A177-3AD203B41FA5}">
                      <a16:colId xmlns:a16="http://schemas.microsoft.com/office/drawing/2014/main" val="20003"/>
                    </a:ext>
                  </a:extLst>
                </a:gridCol>
                <a:gridCol w="1248500">
                  <a:extLst>
                    <a:ext uri="{9D8B030D-6E8A-4147-A177-3AD203B41FA5}">
                      <a16:colId xmlns:a16="http://schemas.microsoft.com/office/drawing/2014/main" val="20004"/>
                    </a:ext>
                  </a:extLst>
                </a:gridCol>
                <a:gridCol w="892509">
                  <a:extLst>
                    <a:ext uri="{9D8B030D-6E8A-4147-A177-3AD203B41FA5}">
                      <a16:colId xmlns:a16="http://schemas.microsoft.com/office/drawing/2014/main" val="20005"/>
                    </a:ext>
                  </a:extLst>
                </a:gridCol>
                <a:gridCol w="1570007">
                  <a:extLst>
                    <a:ext uri="{9D8B030D-6E8A-4147-A177-3AD203B41FA5}">
                      <a16:colId xmlns:a16="http://schemas.microsoft.com/office/drawing/2014/main" val="20006"/>
                    </a:ext>
                  </a:extLst>
                </a:gridCol>
                <a:gridCol w="1791509">
                  <a:extLst>
                    <a:ext uri="{9D8B030D-6E8A-4147-A177-3AD203B41FA5}">
                      <a16:colId xmlns:a16="http://schemas.microsoft.com/office/drawing/2014/main" val="20007"/>
                    </a:ext>
                  </a:extLst>
                </a:gridCol>
              </a:tblGrid>
              <a:tr h="659475">
                <a:tc>
                  <a:txBody>
                    <a:bodyPr/>
                    <a:lstStyle/>
                    <a:p>
                      <a:pPr marL="0" marR="0" lvl="0" indent="0" algn="l" rtl="0">
                        <a:lnSpc>
                          <a:spcPct val="100000"/>
                        </a:lnSpc>
                        <a:spcBef>
                          <a:spcPts val="0"/>
                        </a:spcBef>
                        <a:spcAft>
                          <a:spcPts val="0"/>
                        </a:spcAft>
                        <a:buNone/>
                      </a:pPr>
                      <a:r>
                        <a:rPr lang="en-GB" sz="1400" u="none" strike="noStrike" cap="none"/>
                        <a:t>Sr.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THE 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DATE OF PUBLICATION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DOTLINK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SUMMARY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TECHNIQUE</a:t>
                      </a:r>
                      <a:endParaRPr sz="1400" u="none" strike="noStrike" cap="none"/>
                    </a:p>
                  </a:txBody>
                  <a:tcPr marL="91450" marR="91450" marT="45725" marB="45725"/>
                </a:tc>
                <a:extLst>
                  <a:ext uri="{0D108BD9-81ED-4DB2-BD59-A6C34878D82A}">
                    <a16:rowId xmlns:a16="http://schemas.microsoft.com/office/drawing/2014/main" val="10000"/>
                  </a:ext>
                </a:extLst>
              </a:tr>
              <a:tr h="4155975">
                <a:tc>
                  <a:txBody>
                    <a:bodyPr/>
                    <a:lstStyle/>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r>
                        <a:rPr lang="en-GB" sz="1400" u="none" strike="noStrike" cap="none"/>
                        <a:t>7</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algn="l" fontAlgn="base"/>
                      <a:r>
                        <a:rPr lang="en-GB" sz="1000" b="0" i="0" dirty="0">
                          <a:solidFill>
                            <a:srgbClr val="333333"/>
                          </a:solidFill>
                          <a:effectLst/>
                          <a:latin typeface="-apple-system"/>
                        </a:rPr>
                        <a:t>Non-invasive Self-Care </a:t>
                      </a:r>
                      <a:r>
                        <a:rPr lang="en-GB" sz="1000" b="0" i="0" dirty="0" err="1">
                          <a:solidFill>
                            <a:srgbClr val="333333"/>
                          </a:solidFill>
                          <a:effectLst/>
                          <a:latin typeface="-apple-system"/>
                        </a:rPr>
                        <a:t>Anemia</a:t>
                      </a:r>
                      <a:r>
                        <a:rPr lang="en-GB" sz="1000" b="0" i="0" dirty="0">
                          <a:solidFill>
                            <a:srgbClr val="333333"/>
                          </a:solidFill>
                          <a:effectLst/>
                          <a:latin typeface="-apple-system"/>
                        </a:rPr>
                        <a:t> Detection during Pregnancy Using a Smartphone Camera</a:t>
                      </a:r>
                    </a:p>
                    <a:p>
                      <a:br>
                        <a:rPr lang="en-GB" sz="1000" dirty="0"/>
                      </a:br>
                      <a:endParaRPr sz="1000" b="1" i="0" u="none" strike="noStrike" cap="none" dirty="0">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IN"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IN"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IN"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IN"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IN"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050" b="0" i="0" u="none" strike="noStrike" cap="none" dirty="0">
                          <a:solidFill>
                            <a:srgbClr val="000000"/>
                          </a:solidFill>
                          <a:latin typeface="Arial"/>
                          <a:ea typeface="Arial"/>
                          <a:cs typeface="Arial"/>
                          <a:sym typeface="Arial"/>
                        </a:rPr>
                        <a:t>M. D.</a:t>
                      </a:r>
                    </a:p>
                    <a:p>
                      <a:pPr marL="0" marR="0" lvl="0" indent="0" algn="l" rtl="0">
                        <a:lnSpc>
                          <a:spcPct val="100000"/>
                        </a:lnSpc>
                        <a:spcBef>
                          <a:spcPts val="0"/>
                        </a:spcBef>
                        <a:spcAft>
                          <a:spcPts val="0"/>
                        </a:spcAft>
                        <a:buNone/>
                      </a:pPr>
                      <a:r>
                        <a:rPr lang="en-IN" sz="1050" b="0" i="0" u="none" strike="noStrike" cap="none" dirty="0" err="1">
                          <a:solidFill>
                            <a:srgbClr val="000000"/>
                          </a:solidFill>
                          <a:latin typeface="Arial"/>
                          <a:ea typeface="Arial"/>
                          <a:cs typeface="Arial"/>
                          <a:sym typeface="Arial"/>
                        </a:rPr>
                        <a:t>Anggraeni</a:t>
                      </a:r>
                      <a:r>
                        <a:rPr lang="en-IN" sz="1050" b="0" i="0" u="none" strike="noStrike" cap="none" dirty="0">
                          <a:solidFill>
                            <a:srgbClr val="000000"/>
                          </a:solidFill>
                          <a:latin typeface="Arial"/>
                          <a:ea typeface="Arial"/>
                          <a:cs typeface="Arial"/>
                          <a:sym typeface="Arial"/>
                        </a:rPr>
                        <a:t>,</a:t>
                      </a:r>
                    </a:p>
                    <a:p>
                      <a:pPr marL="0" marR="0" lvl="0" indent="0" algn="l" rtl="0">
                        <a:lnSpc>
                          <a:spcPct val="100000"/>
                        </a:lnSpc>
                        <a:spcBef>
                          <a:spcPts val="0"/>
                        </a:spcBef>
                        <a:spcAft>
                          <a:spcPts val="0"/>
                        </a:spcAft>
                        <a:buNone/>
                      </a:pPr>
                      <a:r>
                        <a:rPr lang="en-IN" sz="1050" b="0" i="0" u="none" strike="noStrike" cap="none" dirty="0">
                          <a:solidFill>
                            <a:srgbClr val="000000"/>
                          </a:solidFill>
                          <a:latin typeface="Arial"/>
                          <a:ea typeface="Arial"/>
                          <a:cs typeface="Arial"/>
                          <a:sym typeface="Arial"/>
                        </a:rPr>
                        <a:t>and</a:t>
                      </a:r>
                    </a:p>
                    <a:p>
                      <a:pPr marL="0" marR="0" lvl="0" indent="0" algn="l" rtl="0">
                        <a:lnSpc>
                          <a:spcPct val="100000"/>
                        </a:lnSpc>
                        <a:spcBef>
                          <a:spcPts val="0"/>
                        </a:spcBef>
                        <a:spcAft>
                          <a:spcPts val="0"/>
                        </a:spcAft>
                        <a:buNone/>
                      </a:pPr>
                      <a:r>
                        <a:rPr lang="en-IN" sz="1050" b="0" i="0" u="none" strike="noStrike" cap="none" dirty="0">
                          <a:solidFill>
                            <a:srgbClr val="000000"/>
                          </a:solidFill>
                          <a:latin typeface="Arial"/>
                          <a:ea typeface="Arial"/>
                          <a:cs typeface="Arial"/>
                          <a:sym typeface="Arial"/>
                        </a:rPr>
                        <a:t>A. </a:t>
                      </a:r>
                      <a:r>
                        <a:rPr lang="en-IN" sz="1050" b="0" i="0" u="none" strike="noStrike" cap="none" dirty="0" err="1">
                          <a:solidFill>
                            <a:srgbClr val="000000"/>
                          </a:solidFill>
                          <a:latin typeface="Arial"/>
                          <a:ea typeface="Arial"/>
                          <a:cs typeface="Arial"/>
                          <a:sym typeface="Arial"/>
                        </a:rPr>
                        <a:t>Fatoni</a:t>
                      </a:r>
                      <a:endParaRPr sz="1050" b="0" i="0" u="none" strike="noStrike" cap="none" dirty="0">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r>
                        <a:rPr lang="en-IN" sz="1050" u="none" strike="noStrike" cap="none" dirty="0"/>
                        <a:t>IOP Science</a:t>
                      </a:r>
                      <a:endParaRPr sz="105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r>
                        <a:rPr lang="en-IN" sz="1050" u="none" strike="noStrike" cap="none" dirty="0">
                          <a:latin typeface="Times New Roman" panose="02020603050405020304" pitchFamily="18" charset="0"/>
                          <a:cs typeface="Times New Roman" panose="02020603050405020304" pitchFamily="18" charset="0"/>
                        </a:rPr>
                        <a:t>September 2016</a:t>
                      </a:r>
                      <a:endParaRPr sz="105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r>
                        <a:rPr lang="en-IN" sz="1100" b="0" i="0" u="sng" strike="noStrike" cap="none" dirty="0">
                          <a:solidFill>
                            <a:schemeClr val="hlink"/>
                          </a:solidFill>
                          <a:latin typeface="Times New Roman"/>
                          <a:ea typeface="Times New Roman"/>
                          <a:cs typeface="Times New Roman"/>
                          <a:sym typeface="Times New Roman"/>
                          <a:hlinkClick r:id="rId3"/>
                        </a:rPr>
                        <a:t>https://iopscience.iop.org/article/10.1088/1757-899X/172/1/012030</a:t>
                      </a:r>
                      <a:endParaRPr sz="1100" b="0" i="0" u="sng" strike="noStrike" cap="none" dirty="0">
                        <a:solidFill>
                          <a:schemeClr val="hlink"/>
                        </a:solidFill>
                        <a:latin typeface="Times New Roman"/>
                        <a:ea typeface="Times New Roman"/>
                        <a:cs typeface="Times New Roman"/>
                        <a:sym typeface="Times New Roman"/>
                        <a:hlinkClick r:id="rId3"/>
                      </a:endParaRPr>
                    </a:p>
                  </a:txBody>
                  <a:tcPr marL="91450" marR="91450" marT="45725" marB="45725"/>
                </a:tc>
                <a:tc>
                  <a:txBody>
                    <a:bodyPr/>
                    <a:lstStyle/>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Indonesian maternal</a:t>
                      </a: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mortality rate is the highest in South-East Asia. Postpartum haemorrhage is the major causes of maternal mortality in Indonesia. </a:t>
                      </a:r>
                      <a:r>
                        <a:rPr lang="en-GB" sz="1050" b="0" i="0" u="none" strike="noStrike" cap="none" dirty="0" err="1">
                          <a:solidFill>
                            <a:srgbClr val="000000"/>
                          </a:solidFill>
                          <a:latin typeface="Arial"/>
                          <a:ea typeface="Arial"/>
                          <a:cs typeface="Arial"/>
                          <a:sym typeface="Arial"/>
                        </a:rPr>
                        <a:t>Anemia</a:t>
                      </a:r>
                      <a:r>
                        <a:rPr lang="en-GB" sz="1050" b="0" i="0" u="none" strike="noStrike" cap="none" dirty="0">
                          <a:solidFill>
                            <a:srgbClr val="000000"/>
                          </a:solidFill>
                          <a:latin typeface="Arial"/>
                          <a:ea typeface="Arial"/>
                          <a:cs typeface="Arial"/>
                          <a:sym typeface="Arial"/>
                        </a:rPr>
                        <a:t> during pregnancy contributes significantly to postpartum </a:t>
                      </a:r>
                      <a:r>
                        <a:rPr lang="en-GB" sz="1050" b="0" i="0" u="none" strike="noStrike" cap="none" dirty="0" err="1">
                          <a:solidFill>
                            <a:srgbClr val="000000"/>
                          </a:solidFill>
                          <a:latin typeface="Arial"/>
                          <a:ea typeface="Arial"/>
                          <a:cs typeface="Arial"/>
                          <a:sym typeface="Arial"/>
                        </a:rPr>
                        <a:t>hemorrhage</a:t>
                      </a:r>
                      <a:r>
                        <a:rPr lang="en-GB" sz="1050" b="0" i="0" u="none" strike="noStrike" cap="none" dirty="0">
                          <a:solidFill>
                            <a:srgbClr val="000000"/>
                          </a:solidFill>
                          <a:latin typeface="Arial"/>
                          <a:ea typeface="Arial"/>
                          <a:cs typeface="Arial"/>
                          <a:sym typeface="Arial"/>
                        </a:rPr>
                        <a:t>. Early detection of </a:t>
                      </a:r>
                      <a:r>
                        <a:rPr lang="en-GB" sz="1050" b="0" i="0" u="none" strike="noStrike" cap="none" dirty="0" err="1">
                          <a:solidFill>
                            <a:srgbClr val="000000"/>
                          </a:solidFill>
                          <a:latin typeface="Arial"/>
                          <a:ea typeface="Arial"/>
                          <a:cs typeface="Arial"/>
                          <a:sym typeface="Arial"/>
                        </a:rPr>
                        <a:t>anemia</a:t>
                      </a:r>
                      <a:r>
                        <a:rPr lang="en-GB" sz="1050" b="0" i="0" u="none" strike="noStrike" cap="none" dirty="0">
                          <a:solidFill>
                            <a:srgbClr val="000000"/>
                          </a:solidFill>
                          <a:latin typeface="Arial"/>
                          <a:ea typeface="Arial"/>
                          <a:cs typeface="Arial"/>
                          <a:sym typeface="Arial"/>
                        </a:rPr>
                        <a:t> during pregnancy may save mothers from maternal death. This preliminary study may be used as </a:t>
                      </a:r>
                      <a:r>
                        <a:rPr lang="en-GB" sz="1050" b="0" i="0" u="none" strike="noStrike" cap="none" dirty="0" err="1">
                          <a:solidFill>
                            <a:srgbClr val="000000"/>
                          </a:solidFill>
                          <a:latin typeface="Arial"/>
                          <a:ea typeface="Arial"/>
                          <a:cs typeface="Arial"/>
                          <a:sym typeface="Arial"/>
                        </a:rPr>
                        <a:t>anemia</a:t>
                      </a:r>
                      <a:r>
                        <a:rPr lang="en-GB" sz="1050" b="0" i="0" u="none" strike="noStrike" cap="none" dirty="0">
                          <a:solidFill>
                            <a:srgbClr val="000000"/>
                          </a:solidFill>
                          <a:latin typeface="Arial"/>
                          <a:ea typeface="Arial"/>
                          <a:cs typeface="Arial"/>
                          <a:sym typeface="Arial"/>
                        </a:rPr>
                        <a:t>  early detection which more objective compared to visual assessment usually performed.</a:t>
                      </a:r>
                      <a:endParaRPr sz="1050" b="0" i="0" u="none" strike="noStrike" cap="none" dirty="0">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The images were generated from smartphone camera (Asus </a:t>
                      </a:r>
                      <a:r>
                        <a:rPr lang="en-GB" sz="1050" b="0" i="0" u="none" strike="noStrike" cap="none" dirty="0" err="1">
                          <a:solidFill>
                            <a:srgbClr val="000000"/>
                          </a:solidFill>
                          <a:latin typeface="Arial"/>
                          <a:ea typeface="Arial"/>
                          <a:cs typeface="Arial"/>
                          <a:sym typeface="Arial"/>
                        </a:rPr>
                        <a:t>ZenFone</a:t>
                      </a:r>
                      <a:r>
                        <a:rPr lang="en-GB" sz="1050" b="0" i="0" u="none" strike="noStrike" cap="none" dirty="0">
                          <a:solidFill>
                            <a:srgbClr val="000000"/>
                          </a:solidFill>
                          <a:latin typeface="Arial"/>
                          <a:ea typeface="Arial"/>
                          <a:cs typeface="Arial"/>
                          <a:sym typeface="Arial"/>
                        </a:rPr>
                        <a:t> 2 Laser, rear camera, 13 MP, laser autofocus, f/2.0 aperture). Photos are to be taken in</a:t>
                      </a: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ambient lighting, without</a:t>
                      </a: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flash, and at a distance about 30-40 cm. The </a:t>
                      </a:r>
                      <a:r>
                        <a:rPr lang="en-GB" sz="1050" b="0" i="0" u="none" strike="noStrike" cap="none" dirty="0" err="1">
                          <a:solidFill>
                            <a:srgbClr val="000000"/>
                          </a:solidFill>
                          <a:latin typeface="Arial"/>
                          <a:ea typeface="Arial"/>
                          <a:cs typeface="Arial"/>
                          <a:sym typeface="Arial"/>
                        </a:rPr>
                        <a:t>color</a:t>
                      </a:r>
                      <a:r>
                        <a:rPr lang="en-GB" sz="1050" b="0" i="0" u="none" strike="noStrike" cap="none" dirty="0">
                          <a:solidFill>
                            <a:srgbClr val="000000"/>
                          </a:solidFill>
                          <a:latin typeface="Arial"/>
                          <a:ea typeface="Arial"/>
                          <a:cs typeface="Arial"/>
                          <a:sym typeface="Arial"/>
                        </a:rPr>
                        <a:t> intensity is measured using </a:t>
                      </a:r>
                      <a:r>
                        <a:rPr lang="en-GB" sz="1050" b="0" i="0" u="none" strike="noStrike" cap="none" dirty="0" err="1">
                          <a:solidFill>
                            <a:srgbClr val="000000"/>
                          </a:solidFill>
                          <a:latin typeface="Arial"/>
                          <a:ea typeface="Arial"/>
                          <a:cs typeface="Arial"/>
                          <a:sym typeface="Arial"/>
                        </a:rPr>
                        <a:t>Colorgrab</a:t>
                      </a:r>
                      <a:r>
                        <a:rPr lang="en-GB" sz="1050" b="0" i="0" u="none" strike="noStrike" cap="none" dirty="0">
                          <a:solidFill>
                            <a:srgbClr val="000000"/>
                          </a:solidFill>
                          <a:latin typeface="Arial"/>
                          <a:ea typeface="Arial"/>
                          <a:cs typeface="Arial"/>
                          <a:sym typeface="Arial"/>
                        </a:rPr>
                        <a:t> software (</a:t>
                      </a:r>
                      <a:r>
                        <a:rPr lang="en-GB" sz="1050" b="0" i="0" u="none" strike="noStrike" cap="none" dirty="0" err="1">
                          <a:solidFill>
                            <a:srgbClr val="000000"/>
                          </a:solidFill>
                          <a:latin typeface="Arial"/>
                          <a:ea typeface="Arial"/>
                          <a:cs typeface="Arial"/>
                          <a:sym typeface="Arial"/>
                        </a:rPr>
                        <a:t>Loomatix</a:t>
                      </a:r>
                      <a:r>
                        <a:rPr lang="en-GB" sz="1050" b="0" i="0" u="none" strike="noStrike" cap="none" dirty="0">
                          <a:solidFill>
                            <a:srgbClr val="000000"/>
                          </a:solidFill>
                          <a:latin typeface="Arial"/>
                          <a:ea typeface="Arial"/>
                          <a:cs typeface="Arial"/>
                          <a:sym typeface="Arial"/>
                        </a:rPr>
                        <a:t>) and compared to the </a:t>
                      </a:r>
                      <a:r>
                        <a:rPr lang="en-GB" sz="1050" b="0" i="0" u="none" strike="noStrike" cap="none" dirty="0" err="1">
                          <a:solidFill>
                            <a:srgbClr val="000000"/>
                          </a:solidFill>
                          <a:latin typeface="Arial"/>
                          <a:ea typeface="Arial"/>
                          <a:cs typeface="Arial"/>
                          <a:sym typeface="Arial"/>
                        </a:rPr>
                        <a:t>hemoglobin</a:t>
                      </a:r>
                      <a:r>
                        <a:rPr lang="en-GB" sz="1050" b="0" i="0" u="none" strike="noStrike" cap="none" dirty="0">
                          <a:solidFill>
                            <a:srgbClr val="000000"/>
                          </a:solidFill>
                          <a:latin typeface="Arial"/>
                          <a:ea typeface="Arial"/>
                          <a:cs typeface="Arial"/>
                          <a:sym typeface="Arial"/>
                        </a:rPr>
                        <a:t> concentration of the samples from standard</a:t>
                      </a: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Spectrophotometer method.</a:t>
                      </a: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dirty="0">
                <a:solidFill>
                  <a:schemeClr val="dk1"/>
                </a:solidFill>
                <a:latin typeface="Times New Roman"/>
                <a:ea typeface="Times New Roman"/>
                <a:cs typeface="Times New Roman"/>
                <a:sym typeface="Times New Roman"/>
              </a:rPr>
              <a:t>Literature Survey Cont..</a:t>
            </a:r>
            <a:endParaRPr dirty="0"/>
          </a:p>
        </p:txBody>
      </p:sp>
      <p:sp>
        <p:nvSpPr>
          <p:cNvPr id="176" name="Google Shape;176;p20"/>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77" name="Google Shape;177;p20"/>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78" name="Google Shape;178;p20"/>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12</a:t>
            </a:fld>
            <a:endParaRPr/>
          </a:p>
        </p:txBody>
      </p:sp>
      <p:graphicFrame>
        <p:nvGraphicFramePr>
          <p:cNvPr id="179" name="Google Shape;179;p20"/>
          <p:cNvGraphicFramePr/>
          <p:nvPr/>
        </p:nvGraphicFramePr>
        <p:xfrm>
          <a:off x="71800" y="1272520"/>
          <a:ext cx="9003189" cy="5356880"/>
        </p:xfrm>
        <a:graphic>
          <a:graphicData uri="http://schemas.openxmlformats.org/drawingml/2006/table">
            <a:tbl>
              <a:tblPr firstRow="1" bandRow="1">
                <a:noFill/>
              </a:tblPr>
              <a:tblGrid>
                <a:gridCol w="383925">
                  <a:extLst>
                    <a:ext uri="{9D8B030D-6E8A-4147-A177-3AD203B41FA5}">
                      <a16:colId xmlns:a16="http://schemas.microsoft.com/office/drawing/2014/main" val="20000"/>
                    </a:ext>
                  </a:extLst>
                </a:gridCol>
                <a:gridCol w="907075">
                  <a:extLst>
                    <a:ext uri="{9D8B030D-6E8A-4147-A177-3AD203B41FA5}">
                      <a16:colId xmlns:a16="http://schemas.microsoft.com/office/drawing/2014/main" val="20001"/>
                    </a:ext>
                  </a:extLst>
                </a:gridCol>
                <a:gridCol w="1125425">
                  <a:extLst>
                    <a:ext uri="{9D8B030D-6E8A-4147-A177-3AD203B41FA5}">
                      <a16:colId xmlns:a16="http://schemas.microsoft.com/office/drawing/2014/main" val="20002"/>
                    </a:ext>
                  </a:extLst>
                </a:gridCol>
                <a:gridCol w="1081450">
                  <a:extLst>
                    <a:ext uri="{9D8B030D-6E8A-4147-A177-3AD203B41FA5}">
                      <a16:colId xmlns:a16="http://schemas.microsoft.com/office/drawing/2014/main" val="20003"/>
                    </a:ext>
                  </a:extLst>
                </a:gridCol>
                <a:gridCol w="1248500">
                  <a:extLst>
                    <a:ext uri="{9D8B030D-6E8A-4147-A177-3AD203B41FA5}">
                      <a16:colId xmlns:a16="http://schemas.microsoft.com/office/drawing/2014/main" val="20004"/>
                    </a:ext>
                  </a:extLst>
                </a:gridCol>
                <a:gridCol w="1055075">
                  <a:extLst>
                    <a:ext uri="{9D8B030D-6E8A-4147-A177-3AD203B41FA5}">
                      <a16:colId xmlns:a16="http://schemas.microsoft.com/office/drawing/2014/main" val="20005"/>
                    </a:ext>
                  </a:extLst>
                </a:gridCol>
                <a:gridCol w="1273425">
                  <a:extLst>
                    <a:ext uri="{9D8B030D-6E8A-4147-A177-3AD203B41FA5}">
                      <a16:colId xmlns:a16="http://schemas.microsoft.com/office/drawing/2014/main" val="20006"/>
                    </a:ext>
                  </a:extLst>
                </a:gridCol>
                <a:gridCol w="1928314">
                  <a:extLst>
                    <a:ext uri="{9D8B030D-6E8A-4147-A177-3AD203B41FA5}">
                      <a16:colId xmlns:a16="http://schemas.microsoft.com/office/drawing/2014/main" val="20007"/>
                    </a:ext>
                  </a:extLst>
                </a:gridCol>
              </a:tblGrid>
              <a:tr h="659475">
                <a:tc>
                  <a:txBody>
                    <a:bodyPr/>
                    <a:lstStyle/>
                    <a:p>
                      <a:pPr marL="0" marR="0" lvl="0" indent="0" algn="l" rtl="0">
                        <a:lnSpc>
                          <a:spcPct val="100000"/>
                        </a:lnSpc>
                        <a:spcBef>
                          <a:spcPts val="0"/>
                        </a:spcBef>
                        <a:spcAft>
                          <a:spcPts val="0"/>
                        </a:spcAft>
                        <a:buNone/>
                      </a:pPr>
                      <a:r>
                        <a:rPr lang="en-GB" sz="1400" u="none" strike="noStrike" cap="none"/>
                        <a:t>Sr.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THE 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DATE OF PUBLICATION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DOTLINK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SUMMARY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TECHNIQUE</a:t>
                      </a:r>
                      <a:endParaRPr sz="1400" u="none" strike="noStrike" cap="none"/>
                    </a:p>
                  </a:txBody>
                  <a:tcPr marL="91450" marR="91450" marT="45725" marB="45725"/>
                </a:tc>
                <a:extLst>
                  <a:ext uri="{0D108BD9-81ED-4DB2-BD59-A6C34878D82A}">
                    <a16:rowId xmlns:a16="http://schemas.microsoft.com/office/drawing/2014/main" val="10000"/>
                  </a:ext>
                </a:extLst>
              </a:tr>
              <a:tr h="4155975">
                <a:tc>
                  <a:txBody>
                    <a:bodyPr/>
                    <a:lstStyle/>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r>
                        <a:rPr lang="en-GB" sz="1400" u="none" strike="noStrike" cap="none"/>
                        <a:t>8</a:t>
                      </a:r>
                      <a:endParaRPr/>
                    </a:p>
                  </a:txBody>
                  <a:tcPr marL="91450" marR="91450" marT="45725" marB="45725"/>
                </a:tc>
                <a:tc>
                  <a:txBody>
                    <a:bodyPr/>
                    <a:lstStyle/>
                    <a:p>
                      <a:pPr marL="0" lvl="0" indent="0" algn="l" rtl="0">
                        <a:lnSpc>
                          <a:spcPct val="115000"/>
                        </a:lnSpc>
                        <a:spcBef>
                          <a:spcPts val="2400"/>
                        </a:spcBef>
                        <a:spcAft>
                          <a:spcPts val="0"/>
                        </a:spcAft>
                        <a:buClr>
                          <a:schemeClr val="dk1"/>
                        </a:buClr>
                        <a:buSzPts val="1100"/>
                        <a:buFont typeface="Arial"/>
                        <a:buNone/>
                      </a:pPr>
                      <a:endParaRPr lang="en-GB" sz="1000" b="1" dirty="0">
                        <a:solidFill>
                          <a:srgbClr val="505050"/>
                        </a:solidFill>
                        <a:latin typeface="Times New Roman" panose="02020603050405020304" pitchFamily="18" charset="0"/>
                        <a:cs typeface="Times New Roman" panose="02020603050405020304" pitchFamily="18" charset="0"/>
                      </a:endParaRPr>
                    </a:p>
                    <a:p>
                      <a:pPr marL="0" lvl="0" indent="0" algn="l" rtl="0">
                        <a:lnSpc>
                          <a:spcPct val="115000"/>
                        </a:lnSpc>
                        <a:spcBef>
                          <a:spcPts val="2400"/>
                        </a:spcBef>
                        <a:spcAft>
                          <a:spcPts val="0"/>
                        </a:spcAft>
                        <a:buClr>
                          <a:schemeClr val="dk1"/>
                        </a:buClr>
                        <a:buSzPts val="1100"/>
                        <a:buFont typeface="Arial"/>
                        <a:buNone/>
                      </a:pPr>
                      <a:endParaRPr lang="en-GB" sz="1000" b="1" dirty="0">
                        <a:solidFill>
                          <a:srgbClr val="505050"/>
                        </a:solidFill>
                        <a:latin typeface="Times New Roman" panose="02020603050405020304" pitchFamily="18" charset="0"/>
                        <a:cs typeface="Times New Roman" panose="02020603050405020304" pitchFamily="18" charset="0"/>
                      </a:endParaRPr>
                    </a:p>
                    <a:p>
                      <a:pPr marL="0" lvl="0" indent="0" algn="l" rtl="0">
                        <a:lnSpc>
                          <a:spcPct val="115000"/>
                        </a:lnSpc>
                        <a:spcBef>
                          <a:spcPts val="2400"/>
                        </a:spcBef>
                        <a:spcAft>
                          <a:spcPts val="0"/>
                        </a:spcAft>
                        <a:buClr>
                          <a:schemeClr val="dk1"/>
                        </a:buClr>
                        <a:buSzPts val="1100"/>
                        <a:buFont typeface="Arial"/>
                        <a:buNone/>
                      </a:pPr>
                      <a:r>
                        <a:rPr lang="en-GB" sz="1050" b="0" dirty="0">
                          <a:solidFill>
                            <a:srgbClr val="505050"/>
                          </a:solidFill>
                          <a:latin typeface="Times New Roman" panose="02020603050405020304" pitchFamily="18" charset="0"/>
                          <a:cs typeface="Times New Roman" panose="02020603050405020304" pitchFamily="18" charset="0"/>
                        </a:rPr>
                        <a:t>Examining palpebral conjunctiva for </a:t>
                      </a:r>
                      <a:r>
                        <a:rPr lang="en-GB" sz="1050" b="0" dirty="0" err="1">
                          <a:solidFill>
                            <a:srgbClr val="505050"/>
                          </a:solidFill>
                          <a:latin typeface="Times New Roman" panose="02020603050405020304" pitchFamily="18" charset="0"/>
                          <a:cs typeface="Times New Roman" panose="02020603050405020304" pitchFamily="18" charset="0"/>
                        </a:rPr>
                        <a:t>anemia</a:t>
                      </a:r>
                      <a:r>
                        <a:rPr lang="en-GB" sz="1050" b="0" dirty="0">
                          <a:solidFill>
                            <a:srgbClr val="505050"/>
                          </a:solidFill>
                          <a:latin typeface="Times New Roman" panose="02020603050405020304" pitchFamily="18" charset="0"/>
                          <a:cs typeface="Times New Roman" panose="02020603050405020304" pitchFamily="18" charset="0"/>
                        </a:rPr>
                        <a:t> assessment with image processing methods</a:t>
                      </a:r>
                      <a:endParaRPr sz="1050" b="0" dirty="0">
                        <a:solidFill>
                          <a:srgbClr val="50505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600"/>
                        </a:spcBef>
                        <a:spcAft>
                          <a:spcPts val="0"/>
                        </a:spcAft>
                        <a:buClr>
                          <a:srgbClr val="000000"/>
                        </a:buClr>
                        <a:buSzPts val="1000"/>
                        <a:buFont typeface="Arial"/>
                        <a:buNone/>
                      </a:pPr>
                      <a:endParaRPr sz="1000" b="1" dirty="0"/>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GB" sz="1050" dirty="0"/>
                    </a:p>
                    <a:p>
                      <a:pPr marL="0" marR="0" lvl="0" indent="0" algn="l" rtl="0">
                        <a:lnSpc>
                          <a:spcPct val="100000"/>
                        </a:lnSpc>
                        <a:spcBef>
                          <a:spcPts val="0"/>
                        </a:spcBef>
                        <a:spcAft>
                          <a:spcPts val="0"/>
                        </a:spcAft>
                        <a:buNone/>
                      </a:pPr>
                      <a:endParaRPr lang="en-GB" sz="1050" dirty="0"/>
                    </a:p>
                    <a:p>
                      <a:pPr marL="0" marR="0" lvl="0" indent="0" algn="l" rtl="0">
                        <a:lnSpc>
                          <a:spcPct val="100000"/>
                        </a:lnSpc>
                        <a:spcBef>
                          <a:spcPts val="0"/>
                        </a:spcBef>
                        <a:spcAft>
                          <a:spcPts val="0"/>
                        </a:spcAft>
                        <a:buNone/>
                      </a:pPr>
                      <a:endParaRPr lang="en-GB" sz="1050" dirty="0"/>
                    </a:p>
                    <a:p>
                      <a:pPr marL="0" marR="0" lvl="0" indent="0" algn="l" rtl="0">
                        <a:lnSpc>
                          <a:spcPct val="100000"/>
                        </a:lnSpc>
                        <a:spcBef>
                          <a:spcPts val="0"/>
                        </a:spcBef>
                        <a:spcAft>
                          <a:spcPts val="0"/>
                        </a:spcAft>
                        <a:buNone/>
                      </a:pPr>
                      <a:endParaRPr lang="en-GB" sz="1050" dirty="0"/>
                    </a:p>
                    <a:p>
                      <a:pPr marL="0" marR="0" lvl="0" indent="0" algn="l" rtl="0">
                        <a:lnSpc>
                          <a:spcPct val="100000"/>
                        </a:lnSpc>
                        <a:spcBef>
                          <a:spcPts val="0"/>
                        </a:spcBef>
                        <a:spcAft>
                          <a:spcPts val="0"/>
                        </a:spcAft>
                        <a:buNone/>
                      </a:pPr>
                      <a:endParaRPr lang="en-GB" sz="1050" dirty="0"/>
                    </a:p>
                    <a:p>
                      <a:pPr marL="0" marR="0" lvl="0" indent="0" algn="l" rtl="0">
                        <a:lnSpc>
                          <a:spcPct val="100000"/>
                        </a:lnSpc>
                        <a:spcBef>
                          <a:spcPts val="0"/>
                        </a:spcBef>
                        <a:spcAft>
                          <a:spcPts val="0"/>
                        </a:spcAft>
                        <a:buNone/>
                      </a:pPr>
                      <a:endParaRPr lang="en-GB" sz="1050" dirty="0"/>
                    </a:p>
                    <a:p>
                      <a:pPr marL="0" marR="0" lvl="0" indent="0" algn="l" rtl="0">
                        <a:lnSpc>
                          <a:spcPct val="100000"/>
                        </a:lnSpc>
                        <a:spcBef>
                          <a:spcPts val="0"/>
                        </a:spcBef>
                        <a:spcAft>
                          <a:spcPts val="0"/>
                        </a:spcAft>
                        <a:buNone/>
                      </a:pPr>
                      <a:r>
                        <a:rPr lang="en-GB" sz="1050" dirty="0"/>
                        <a:t>Yi-Ming Chen</a:t>
                      </a:r>
                      <a:endParaRPr sz="1050" dirty="0"/>
                    </a:p>
                    <a:p>
                      <a:pPr marL="0" marR="0" lvl="0" indent="0" algn="l" rtl="0">
                        <a:lnSpc>
                          <a:spcPct val="100000"/>
                        </a:lnSpc>
                        <a:spcBef>
                          <a:spcPts val="0"/>
                        </a:spcBef>
                        <a:spcAft>
                          <a:spcPts val="0"/>
                        </a:spcAft>
                        <a:buNone/>
                      </a:pPr>
                      <a:r>
                        <a:rPr lang="en-GB" sz="1050" dirty="0" err="1"/>
                        <a:t>Shaou</a:t>
                      </a:r>
                      <a:r>
                        <a:rPr lang="en-GB" sz="1050" dirty="0"/>
                        <a:t>-Gang Miaou</a:t>
                      </a:r>
                      <a:endParaRPr sz="1050" dirty="0"/>
                    </a:p>
                    <a:p>
                      <a:pPr marL="0" marR="0" lvl="0" indent="0" algn="l" rtl="0">
                        <a:lnSpc>
                          <a:spcPct val="100000"/>
                        </a:lnSpc>
                        <a:spcBef>
                          <a:spcPts val="0"/>
                        </a:spcBef>
                        <a:spcAft>
                          <a:spcPts val="0"/>
                        </a:spcAft>
                        <a:buNone/>
                      </a:pPr>
                      <a:r>
                        <a:rPr lang="en-GB" sz="1050" dirty="0" err="1"/>
                        <a:t>Hongyu</a:t>
                      </a:r>
                      <a:r>
                        <a:rPr lang="en-GB" sz="1050" dirty="0"/>
                        <a:t> </a:t>
                      </a:r>
                      <a:r>
                        <a:rPr lang="en-GB" sz="1050" dirty="0" err="1"/>
                        <a:t>Bian</a:t>
                      </a:r>
                      <a:endParaRPr sz="1050"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lang="en-IN"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lang="en-GB"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GB" sz="1050" dirty="0">
                          <a:latin typeface="Times New Roman" panose="02020603050405020304" pitchFamily="18" charset="0"/>
                          <a:cs typeface="Times New Roman" panose="02020603050405020304" pitchFamily="18" charset="0"/>
                        </a:rPr>
                        <a:t>Computer Methods and Programs in Biomedicine</a:t>
                      </a:r>
                      <a:endParaRPr sz="105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05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lang="en-IN" sz="1400" u="none" strike="noStrike" cap="none" dirty="0"/>
                    </a:p>
                    <a:p>
                      <a:pPr marL="0" marR="0" lvl="0" indent="0" algn="l" rtl="0">
                        <a:lnSpc>
                          <a:spcPct val="100000"/>
                        </a:lnSpc>
                        <a:spcBef>
                          <a:spcPts val="0"/>
                        </a:spcBef>
                        <a:spcAft>
                          <a:spcPts val="0"/>
                        </a:spcAft>
                        <a:buNone/>
                      </a:pPr>
                      <a:endParaRPr lang="en-IN" sz="1400" u="none" strike="noStrike" cap="none" dirty="0"/>
                    </a:p>
                    <a:p>
                      <a:pPr marL="0" marR="0" lvl="0" indent="0" algn="l" rtl="0">
                        <a:lnSpc>
                          <a:spcPct val="100000"/>
                        </a:lnSpc>
                        <a:spcBef>
                          <a:spcPts val="0"/>
                        </a:spcBef>
                        <a:spcAft>
                          <a:spcPts val="0"/>
                        </a:spcAft>
                        <a:buNone/>
                      </a:pPr>
                      <a:endParaRPr lang="en-IN"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r>
                        <a:rPr lang="en-GB" dirty="0">
                          <a:latin typeface="Times New Roman" panose="02020603050405020304" pitchFamily="18" charset="0"/>
                          <a:cs typeface="Times New Roman" panose="02020603050405020304" pitchFamily="18" charset="0"/>
                        </a:rPr>
                        <a:t>Dec 2016</a:t>
                      </a:r>
                      <a:endParaRPr sz="140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r>
                        <a:rPr lang="en-GB" sz="1400" b="0" i="0" u="sng" strike="noStrike" cap="none" dirty="0">
                          <a:solidFill>
                            <a:schemeClr val="hlink"/>
                          </a:solidFill>
                          <a:latin typeface="Times New Roman"/>
                          <a:ea typeface="Times New Roman"/>
                          <a:cs typeface="Times New Roman"/>
                          <a:sym typeface="Times New Roman"/>
                          <a:hlinkClick r:id="rId3"/>
                        </a:rPr>
                        <a:t>https://www.sciencedirect.com/science/article/abs/pii/S0169260716302474?via%3Dihub</a:t>
                      </a:r>
                      <a:endParaRPr sz="1400" b="0" i="0" u="sng" strike="noStrike" cap="none" dirty="0">
                        <a:solidFill>
                          <a:schemeClr val="hlink"/>
                        </a:solidFill>
                        <a:latin typeface="Times New Roman"/>
                        <a:ea typeface="Times New Roman"/>
                        <a:cs typeface="Times New Roman"/>
                        <a:sym typeface="Times New Roman"/>
                        <a:hlinkClick r:id="rId3"/>
                      </a:endParaRPr>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rtl="0"/>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Developed two image processing algorithms of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anemia</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test and assessed their performance. In the first algorithm, we extract two low correlated features, PVM and HHR, in two different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color</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spaces and do a simple thresholding classification along with a minimum distance classifier. used SVM and ANN to do classification, achieving a better recognition performance than that of the first algorithm.</a:t>
                      </a:r>
                      <a:endParaRPr lang="en-GB" sz="1050" b="0" dirty="0">
                        <a:effectLst/>
                        <a:latin typeface="Times New Roman" panose="02020603050405020304" pitchFamily="18" charset="0"/>
                        <a:cs typeface="Times New Roman" panose="02020603050405020304" pitchFamily="18" charset="0"/>
                      </a:endParaRPr>
                    </a:p>
                    <a:p>
                      <a:br>
                        <a:rPr lang="en-GB" sz="1050" dirty="0"/>
                      </a:b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rtl="0"/>
                      <a:endParaRPr lang="en-GB" sz="1050" b="0" i="0" u="none" strike="noStrike" cap="none" dirty="0">
                        <a:solidFill>
                          <a:srgbClr val="000000"/>
                        </a:solidFill>
                        <a:effectLst/>
                        <a:latin typeface="Arial"/>
                        <a:ea typeface="Arial"/>
                        <a:cs typeface="Arial"/>
                        <a:sym typeface="Arial"/>
                      </a:endParaRPr>
                    </a:p>
                    <a:p>
                      <a:pPr rtl="0"/>
                      <a:endParaRPr lang="en-GB" sz="1050" b="0" i="0" u="none" strike="noStrike" cap="none" dirty="0">
                        <a:solidFill>
                          <a:srgbClr val="000000"/>
                        </a:solidFill>
                        <a:effectLst/>
                        <a:latin typeface="Arial"/>
                        <a:ea typeface="Arial"/>
                        <a:cs typeface="Arial"/>
                        <a:sym typeface="Arial"/>
                      </a:endParaRPr>
                    </a:p>
                    <a:p>
                      <a:pPr rtl="0"/>
                      <a:endParaRPr lang="en-GB" sz="1050" b="0" i="0" u="none" strike="noStrike" cap="none" dirty="0">
                        <a:solidFill>
                          <a:srgbClr val="000000"/>
                        </a:solidFill>
                        <a:effectLst/>
                        <a:latin typeface="Arial"/>
                        <a:ea typeface="Arial"/>
                        <a:cs typeface="Arial"/>
                        <a:sym typeface="Arial"/>
                      </a:endParaRPr>
                    </a:p>
                    <a:p>
                      <a:pPr rtl="0"/>
                      <a:r>
                        <a:rPr lang="en-GB" sz="1050" b="0" i="0" u="none" strike="noStrike" cap="none" dirty="0">
                          <a:solidFill>
                            <a:srgbClr val="000000"/>
                          </a:solidFill>
                          <a:effectLst/>
                          <a:latin typeface="Arial"/>
                          <a:ea typeface="Arial"/>
                          <a:cs typeface="Arial"/>
                          <a:sym typeface="Arial"/>
                        </a:rPr>
                        <a:t>Used a digital camera (SONY DSC-T1100) to take a photo of a patient’s palpebral conjunctiva after pulling down his or her eyelid The camera was operated in the automatic white balance mode without flash light.</a:t>
                      </a:r>
                      <a:endParaRPr lang="en-GB" sz="1050" b="0" dirty="0">
                        <a:effectLst/>
                      </a:endParaRPr>
                    </a:p>
                    <a:p>
                      <a:pPr rtl="0"/>
                      <a:r>
                        <a:rPr lang="en-GB" sz="1050" b="0" i="0" u="none" strike="noStrike" cap="none" dirty="0">
                          <a:solidFill>
                            <a:srgbClr val="000000"/>
                          </a:solidFill>
                          <a:effectLst/>
                          <a:latin typeface="Arial"/>
                          <a:ea typeface="Arial"/>
                          <a:cs typeface="Arial"/>
                          <a:sym typeface="Arial"/>
                        </a:rPr>
                        <a:t>Implement the most basic version of the ANN and SVM.</a:t>
                      </a:r>
                      <a:endParaRPr lang="en-GB" sz="1050" b="0" dirty="0">
                        <a:effectLst/>
                      </a:endParaRPr>
                    </a:p>
                    <a:p>
                      <a:br>
                        <a:rPr lang="en-GB" sz="1050" dirty="0"/>
                      </a:br>
                      <a:endParaRPr sz="1050" b="0" i="0" u="none" strike="noStrike" cap="none" dirty="0">
                        <a:solidFill>
                          <a:srgbClr val="000000"/>
                        </a:solidFill>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dirty="0">
                <a:solidFill>
                  <a:schemeClr val="dk1"/>
                </a:solidFill>
                <a:latin typeface="Times New Roman"/>
                <a:ea typeface="Times New Roman"/>
                <a:cs typeface="Times New Roman"/>
                <a:sym typeface="Times New Roman"/>
              </a:rPr>
              <a:t>Literature Survey Cont..</a:t>
            </a:r>
            <a:endParaRPr dirty="0"/>
          </a:p>
        </p:txBody>
      </p:sp>
      <p:sp>
        <p:nvSpPr>
          <p:cNvPr id="186" name="Google Shape;186;p21"/>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87" name="Google Shape;187;p21"/>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88" name="Google Shape;188;p21"/>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13</a:t>
            </a:fld>
            <a:endParaRPr/>
          </a:p>
        </p:txBody>
      </p:sp>
      <p:graphicFrame>
        <p:nvGraphicFramePr>
          <p:cNvPr id="189" name="Google Shape;189;p21"/>
          <p:cNvGraphicFramePr/>
          <p:nvPr/>
        </p:nvGraphicFramePr>
        <p:xfrm>
          <a:off x="71803" y="1420544"/>
          <a:ext cx="9000400" cy="5196860"/>
        </p:xfrm>
        <a:graphic>
          <a:graphicData uri="http://schemas.openxmlformats.org/drawingml/2006/table">
            <a:tbl>
              <a:tblPr firstRow="1" bandRow="1">
                <a:noFill/>
              </a:tblPr>
              <a:tblGrid>
                <a:gridCol w="383925">
                  <a:extLst>
                    <a:ext uri="{9D8B030D-6E8A-4147-A177-3AD203B41FA5}">
                      <a16:colId xmlns:a16="http://schemas.microsoft.com/office/drawing/2014/main" val="20000"/>
                    </a:ext>
                  </a:extLst>
                </a:gridCol>
                <a:gridCol w="959004">
                  <a:extLst>
                    <a:ext uri="{9D8B030D-6E8A-4147-A177-3AD203B41FA5}">
                      <a16:colId xmlns:a16="http://schemas.microsoft.com/office/drawing/2014/main" val="20001"/>
                    </a:ext>
                  </a:extLst>
                </a:gridCol>
                <a:gridCol w="1073496">
                  <a:extLst>
                    <a:ext uri="{9D8B030D-6E8A-4147-A177-3AD203B41FA5}">
                      <a16:colId xmlns:a16="http://schemas.microsoft.com/office/drawing/2014/main" val="20002"/>
                    </a:ext>
                  </a:extLst>
                </a:gridCol>
                <a:gridCol w="1081450">
                  <a:extLst>
                    <a:ext uri="{9D8B030D-6E8A-4147-A177-3AD203B41FA5}">
                      <a16:colId xmlns:a16="http://schemas.microsoft.com/office/drawing/2014/main" val="20003"/>
                    </a:ext>
                  </a:extLst>
                </a:gridCol>
                <a:gridCol w="1248500">
                  <a:extLst>
                    <a:ext uri="{9D8B030D-6E8A-4147-A177-3AD203B41FA5}">
                      <a16:colId xmlns:a16="http://schemas.microsoft.com/office/drawing/2014/main" val="20004"/>
                    </a:ext>
                  </a:extLst>
                </a:gridCol>
                <a:gridCol w="1055075">
                  <a:extLst>
                    <a:ext uri="{9D8B030D-6E8A-4147-A177-3AD203B41FA5}">
                      <a16:colId xmlns:a16="http://schemas.microsoft.com/office/drawing/2014/main" val="20005"/>
                    </a:ext>
                  </a:extLst>
                </a:gridCol>
                <a:gridCol w="1273425">
                  <a:extLst>
                    <a:ext uri="{9D8B030D-6E8A-4147-A177-3AD203B41FA5}">
                      <a16:colId xmlns:a16="http://schemas.microsoft.com/office/drawing/2014/main" val="20006"/>
                    </a:ext>
                  </a:extLst>
                </a:gridCol>
                <a:gridCol w="1925525">
                  <a:extLst>
                    <a:ext uri="{9D8B030D-6E8A-4147-A177-3AD203B41FA5}">
                      <a16:colId xmlns:a16="http://schemas.microsoft.com/office/drawing/2014/main" val="20007"/>
                    </a:ext>
                  </a:extLst>
                </a:gridCol>
              </a:tblGrid>
              <a:tr h="659475">
                <a:tc>
                  <a:txBody>
                    <a:bodyPr/>
                    <a:lstStyle/>
                    <a:p>
                      <a:pPr marL="0" marR="0" lvl="0" indent="0" algn="l" rtl="0">
                        <a:lnSpc>
                          <a:spcPct val="100000"/>
                        </a:lnSpc>
                        <a:spcBef>
                          <a:spcPts val="0"/>
                        </a:spcBef>
                        <a:spcAft>
                          <a:spcPts val="0"/>
                        </a:spcAft>
                        <a:buNone/>
                      </a:pPr>
                      <a:r>
                        <a:rPr lang="en-GB" sz="1400" u="none" strike="noStrike" cap="none"/>
                        <a:t>Sr.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THE 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DATE OF PUBLICATION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DOTLINK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SUMMARY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TECHNIQUE</a:t>
                      </a:r>
                      <a:endParaRPr sz="1400" u="none" strike="noStrike" cap="none"/>
                    </a:p>
                  </a:txBody>
                  <a:tcPr marL="91450" marR="91450" marT="45725" marB="45725"/>
                </a:tc>
                <a:extLst>
                  <a:ext uri="{0D108BD9-81ED-4DB2-BD59-A6C34878D82A}">
                    <a16:rowId xmlns:a16="http://schemas.microsoft.com/office/drawing/2014/main" val="10000"/>
                  </a:ext>
                </a:extLst>
              </a:tr>
              <a:tr h="4155975">
                <a:tc>
                  <a:txBody>
                    <a:bodyPr/>
                    <a:lstStyle/>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r>
                        <a:rPr lang="en-GB" sz="1400" u="none" strike="noStrike" cap="none"/>
                        <a:t>9</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lvl="0" indent="0" algn="l" rtl="0">
                        <a:lnSpc>
                          <a:spcPct val="115000"/>
                        </a:lnSpc>
                        <a:spcBef>
                          <a:spcPts val="2400"/>
                        </a:spcBef>
                        <a:spcAft>
                          <a:spcPts val="0"/>
                        </a:spcAft>
                        <a:buClr>
                          <a:schemeClr val="dk1"/>
                        </a:buClr>
                        <a:buSzPts val="1100"/>
                        <a:buFont typeface="Arial"/>
                        <a:buNone/>
                      </a:pPr>
                      <a:endParaRPr lang="en-GB" sz="1050" b="0" dirty="0">
                        <a:solidFill>
                          <a:srgbClr val="505050"/>
                        </a:solidFill>
                        <a:latin typeface="Times New Roman" panose="02020603050405020304" pitchFamily="18" charset="0"/>
                        <a:cs typeface="Times New Roman" panose="02020603050405020304" pitchFamily="18" charset="0"/>
                      </a:endParaRPr>
                    </a:p>
                    <a:p>
                      <a:pPr marL="0" lvl="0" indent="0" algn="l" rtl="0">
                        <a:lnSpc>
                          <a:spcPct val="115000"/>
                        </a:lnSpc>
                        <a:spcBef>
                          <a:spcPts val="2400"/>
                        </a:spcBef>
                        <a:spcAft>
                          <a:spcPts val="0"/>
                        </a:spcAft>
                        <a:buClr>
                          <a:schemeClr val="dk1"/>
                        </a:buClr>
                        <a:buSzPts val="1100"/>
                        <a:buFont typeface="Arial"/>
                        <a:buNone/>
                      </a:pPr>
                      <a:r>
                        <a:rPr lang="en-GB" sz="1050" b="0" dirty="0">
                          <a:solidFill>
                            <a:srgbClr val="505050"/>
                          </a:solidFill>
                          <a:latin typeface="Times New Roman" panose="02020603050405020304" pitchFamily="18" charset="0"/>
                          <a:cs typeface="Times New Roman" panose="02020603050405020304" pitchFamily="18" charset="0"/>
                        </a:rPr>
                        <a:t>Non-Invasive Determination of </a:t>
                      </a:r>
                      <a:r>
                        <a:rPr lang="en-GB" sz="1050" b="0" dirty="0" err="1">
                          <a:solidFill>
                            <a:srgbClr val="505050"/>
                          </a:solidFill>
                          <a:latin typeface="Times New Roman" panose="02020603050405020304" pitchFamily="18" charset="0"/>
                          <a:cs typeface="Times New Roman" panose="02020603050405020304" pitchFamily="18" charset="0"/>
                        </a:rPr>
                        <a:t>Hemoglobin</a:t>
                      </a:r>
                      <a:r>
                        <a:rPr lang="en-GB" sz="1050" b="0" dirty="0">
                          <a:solidFill>
                            <a:srgbClr val="505050"/>
                          </a:solidFill>
                          <a:latin typeface="Times New Roman" panose="02020603050405020304" pitchFamily="18" charset="0"/>
                          <a:cs typeface="Times New Roman" panose="02020603050405020304" pitchFamily="18" charset="0"/>
                        </a:rPr>
                        <a:t> by Digital Photography of Palpebral Conjunctiva</a:t>
                      </a:r>
                      <a:endParaRPr sz="1050" b="0" dirty="0">
                        <a:solidFill>
                          <a:srgbClr val="50505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600"/>
                        </a:spcBef>
                        <a:spcAft>
                          <a:spcPts val="0"/>
                        </a:spcAft>
                        <a:buClr>
                          <a:srgbClr val="000000"/>
                        </a:buClr>
                        <a:buSzPts val="1000"/>
                        <a:buFont typeface="Arial"/>
                        <a:buNone/>
                      </a:pPr>
                      <a:endParaRPr sz="1000" b="1" dirty="0"/>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GB" sz="1050" dirty="0">
                          <a:latin typeface="Times New Roman" panose="02020603050405020304" pitchFamily="18" charset="0"/>
                          <a:cs typeface="Times New Roman" panose="02020603050405020304" pitchFamily="18" charset="0"/>
                        </a:rPr>
                        <a:t>Gregory Crawford</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GB" sz="1050" dirty="0">
                          <a:latin typeface="Times New Roman" panose="02020603050405020304" pitchFamily="18" charset="0"/>
                          <a:cs typeface="Times New Roman" panose="02020603050405020304" pitchFamily="18" charset="0"/>
                        </a:rPr>
                        <a:t>Selim </a:t>
                      </a:r>
                      <a:r>
                        <a:rPr lang="en-GB" sz="1050" dirty="0" err="1">
                          <a:latin typeface="Times New Roman" panose="02020603050405020304" pitchFamily="18" charset="0"/>
                          <a:cs typeface="Times New Roman" panose="02020603050405020304" pitchFamily="18" charset="0"/>
                        </a:rPr>
                        <a:t>Suner</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GB" sz="1050" dirty="0">
                          <a:latin typeface="Times New Roman" panose="02020603050405020304" pitchFamily="18" charset="0"/>
                          <a:cs typeface="Times New Roman" panose="02020603050405020304" pitchFamily="18" charset="0"/>
                        </a:rPr>
                        <a:t>John </a:t>
                      </a:r>
                      <a:r>
                        <a:rPr lang="en-GB" sz="1050" dirty="0" err="1">
                          <a:latin typeface="Times New Roman" panose="02020603050405020304" pitchFamily="18" charset="0"/>
                          <a:cs typeface="Times New Roman" panose="02020603050405020304" pitchFamily="18" charset="0"/>
                        </a:rPr>
                        <a:t>McMurdy</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GB" sz="1050" dirty="0">
                          <a:latin typeface="Times New Roman" panose="02020603050405020304" pitchFamily="18" charset="0"/>
                          <a:cs typeface="Times New Roman" panose="02020603050405020304" pitchFamily="18" charset="0"/>
                        </a:rPr>
                        <a:t>Gregory Jay</a:t>
                      </a:r>
                      <a:endParaRPr sz="105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lang="en-GB" dirty="0"/>
                    </a:p>
                    <a:p>
                      <a:pPr marL="0" marR="0" lvl="0" indent="0" algn="l" rtl="0">
                        <a:lnSpc>
                          <a:spcPct val="100000"/>
                        </a:lnSpc>
                        <a:spcBef>
                          <a:spcPts val="0"/>
                        </a:spcBef>
                        <a:spcAft>
                          <a:spcPts val="0"/>
                        </a:spcAft>
                        <a:buNone/>
                      </a:pPr>
                      <a:endParaRPr lang="en-GB" dirty="0"/>
                    </a:p>
                    <a:p>
                      <a:pPr marL="0" marR="0" lvl="0" indent="0" algn="l" rtl="0">
                        <a:lnSpc>
                          <a:spcPct val="100000"/>
                        </a:lnSpc>
                        <a:spcBef>
                          <a:spcPts val="0"/>
                        </a:spcBef>
                        <a:spcAft>
                          <a:spcPts val="0"/>
                        </a:spcAft>
                        <a:buNone/>
                      </a:pPr>
                      <a:endParaRPr lang="en-GB" sz="1050" dirty="0"/>
                    </a:p>
                    <a:p>
                      <a:pPr marL="0" marR="0" lvl="0" indent="0" algn="l" rtl="0">
                        <a:lnSpc>
                          <a:spcPct val="100000"/>
                        </a:lnSpc>
                        <a:spcBef>
                          <a:spcPts val="0"/>
                        </a:spcBef>
                        <a:spcAft>
                          <a:spcPts val="0"/>
                        </a:spcAft>
                        <a:buNone/>
                      </a:pPr>
                      <a:r>
                        <a:rPr lang="en-GB" sz="1050" dirty="0">
                          <a:latin typeface="Times New Roman" panose="02020603050405020304" pitchFamily="18" charset="0"/>
                          <a:cs typeface="Times New Roman" panose="02020603050405020304" pitchFamily="18" charset="0"/>
                        </a:rPr>
                        <a:t>Journal of Emergency Medicine</a:t>
                      </a:r>
                      <a:endParaRPr sz="105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05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lang="en-GB" dirty="0"/>
                    </a:p>
                    <a:p>
                      <a:pPr marL="0" marR="0" lvl="0" indent="0" algn="l" rtl="0">
                        <a:lnSpc>
                          <a:spcPct val="100000"/>
                        </a:lnSpc>
                        <a:spcBef>
                          <a:spcPts val="0"/>
                        </a:spcBef>
                        <a:spcAft>
                          <a:spcPts val="0"/>
                        </a:spcAft>
                        <a:buNone/>
                      </a:pPr>
                      <a:endParaRPr lang="en-GB" dirty="0"/>
                    </a:p>
                    <a:p>
                      <a:pPr marL="0" marR="0" lvl="0" indent="0" algn="l" rtl="0">
                        <a:lnSpc>
                          <a:spcPct val="100000"/>
                        </a:lnSpc>
                        <a:spcBef>
                          <a:spcPts val="0"/>
                        </a:spcBef>
                        <a:spcAft>
                          <a:spcPts val="0"/>
                        </a:spcAft>
                        <a:buNone/>
                      </a:pPr>
                      <a:endParaRPr lang="en-GB" dirty="0"/>
                    </a:p>
                    <a:p>
                      <a:pPr marL="0" marR="0" lvl="0" indent="0" algn="l" rtl="0">
                        <a:lnSpc>
                          <a:spcPct val="100000"/>
                        </a:lnSpc>
                        <a:spcBef>
                          <a:spcPts val="0"/>
                        </a:spcBef>
                        <a:spcAft>
                          <a:spcPts val="0"/>
                        </a:spcAft>
                        <a:buNone/>
                      </a:pPr>
                      <a:endParaRPr lang="en-GB" sz="1050" dirty="0"/>
                    </a:p>
                    <a:p>
                      <a:pPr marL="0" marR="0" lvl="0" indent="0" algn="l" rtl="0">
                        <a:lnSpc>
                          <a:spcPct val="100000"/>
                        </a:lnSpc>
                        <a:spcBef>
                          <a:spcPts val="0"/>
                        </a:spcBef>
                        <a:spcAft>
                          <a:spcPts val="0"/>
                        </a:spcAft>
                        <a:buNone/>
                      </a:pPr>
                      <a:r>
                        <a:rPr lang="en-GB" sz="1050" dirty="0"/>
                        <a:t>Aug 2007</a:t>
                      </a:r>
                      <a:endParaRPr sz="105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rId3"/>
                      </a:endParaRPr>
                    </a:p>
                    <a:p>
                      <a:pPr marL="0" marR="0" lvl="0" indent="0" algn="l" rtl="0">
                        <a:lnSpc>
                          <a:spcPct val="100000"/>
                        </a:lnSpc>
                        <a:spcBef>
                          <a:spcPts val="0"/>
                        </a:spcBef>
                        <a:spcAft>
                          <a:spcPts val="0"/>
                        </a:spcAft>
                        <a:buNone/>
                      </a:pPr>
                      <a:endParaRPr lang="en-IN"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lang="en-IN"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lang="en-IN"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r>
                        <a:rPr lang="en-GB" sz="1050" b="0" i="0" u="sng" strike="noStrike" cap="none" dirty="0">
                          <a:solidFill>
                            <a:schemeClr val="hlink"/>
                          </a:solidFill>
                          <a:latin typeface="Times New Roman"/>
                          <a:ea typeface="Times New Roman"/>
                          <a:cs typeface="Times New Roman"/>
                          <a:sym typeface="Times New Roman"/>
                          <a:hlinkClick r:id="rId3"/>
                        </a:rPr>
                        <a:t>https://www.sciencedirect.com/science/article/abs/pii/S0736467907001412</a:t>
                      </a:r>
                      <a:endParaRPr sz="1050" b="0" i="0" u="sng" strike="noStrike" cap="none" dirty="0">
                        <a:solidFill>
                          <a:schemeClr val="hlink"/>
                        </a:solidFill>
                        <a:latin typeface="Times New Roman"/>
                        <a:ea typeface="Times New Roman"/>
                        <a:cs typeface="Times New Roman"/>
                        <a:sym typeface="Times New Roman"/>
                        <a:hlinkClick r:id="rId3"/>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txBody>
                  <a:tcPr marL="91450" marR="91450" marT="45725" marB="45725"/>
                </a:tc>
                <a:tc>
                  <a:txBody>
                    <a:bodyPr/>
                    <a:lstStyle/>
                    <a:p>
                      <a:pPr marL="0" marR="0" lvl="0" indent="0" algn="l" rtl="0">
                        <a:lnSpc>
                          <a:spcPct val="100000"/>
                        </a:lnSpc>
                        <a:spcBef>
                          <a:spcPts val="0"/>
                        </a:spcBef>
                        <a:spcAft>
                          <a:spcPts val="0"/>
                        </a:spcAft>
                        <a:buNone/>
                      </a:pP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EI of the palpebral conjunctiva correlated more strongly with haemoglobin concentration than that of the forniceal conjunctiva. Using the compact camera, palpebral conjunctival EI had a sensitivity of 93% and 57% and specificity of 78% and 83% for detection of anaemia (haemoglobin &lt; 110 g/L) in training and internal validation sets, respectively. Similar results were found using the iPhone camera, though the EI cut-off value differed.</a:t>
                      </a:r>
                      <a:endParaRPr sz="105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rtl="0"/>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The conjunctivae of haemato-oncology in- and outpatients were photographed in ambient lighting using a digital camera (Panasonic DMC-LX5), and the internal rear-facing camera of a smartphone (Apple iPhone 5S) alongside an in-frame calibration card</a:t>
                      </a:r>
                      <a:endParaRPr lang="en-GB" sz="1050" b="0" dirty="0">
                        <a:effectLst/>
                        <a:latin typeface="Times New Roman" panose="02020603050405020304" pitchFamily="18" charset="0"/>
                        <a:cs typeface="Times New Roman" panose="02020603050405020304" pitchFamily="18" charset="0"/>
                      </a:endParaRPr>
                    </a:p>
                    <a:p>
                      <a:pPr rtl="0"/>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An “erythema index” (EI) has been developed to objectively quantify the degree of erythema of skin lesions, using digital photography followed by analysis of the red and green components of images</a:t>
                      </a:r>
                      <a:endParaRPr lang="en-GB" sz="1050" b="0" dirty="0">
                        <a:effectLst/>
                        <a:latin typeface="Times New Roman" panose="02020603050405020304" pitchFamily="18" charset="0"/>
                        <a:cs typeface="Times New Roman" panose="02020603050405020304" pitchFamily="18" charset="0"/>
                      </a:endParaRPr>
                    </a:p>
                    <a:p>
                      <a:br>
                        <a:rPr lang="en-GB" dirty="0"/>
                      </a:b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dirty="0">
                <a:solidFill>
                  <a:schemeClr val="dk1"/>
                </a:solidFill>
                <a:latin typeface="Times New Roman"/>
                <a:ea typeface="Times New Roman"/>
                <a:cs typeface="Times New Roman"/>
                <a:sym typeface="Times New Roman"/>
              </a:rPr>
              <a:t>Literature Survey Cont..</a:t>
            </a:r>
            <a:endParaRPr dirty="0"/>
          </a:p>
        </p:txBody>
      </p:sp>
      <p:sp>
        <p:nvSpPr>
          <p:cNvPr id="186" name="Google Shape;186;p21"/>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87" name="Google Shape;187;p21"/>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88" name="Google Shape;188;p21"/>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14</a:t>
            </a:fld>
            <a:endParaRPr/>
          </a:p>
        </p:txBody>
      </p:sp>
      <p:graphicFrame>
        <p:nvGraphicFramePr>
          <p:cNvPr id="189" name="Google Shape;189;p21"/>
          <p:cNvGraphicFramePr/>
          <p:nvPr/>
        </p:nvGraphicFramePr>
        <p:xfrm>
          <a:off x="71803" y="1420544"/>
          <a:ext cx="9000400" cy="5100865"/>
        </p:xfrm>
        <a:graphic>
          <a:graphicData uri="http://schemas.openxmlformats.org/drawingml/2006/table">
            <a:tbl>
              <a:tblPr firstRow="1" bandRow="1">
                <a:noFill/>
              </a:tblPr>
              <a:tblGrid>
                <a:gridCol w="383925">
                  <a:extLst>
                    <a:ext uri="{9D8B030D-6E8A-4147-A177-3AD203B41FA5}">
                      <a16:colId xmlns:a16="http://schemas.microsoft.com/office/drawing/2014/main" val="20000"/>
                    </a:ext>
                  </a:extLst>
                </a:gridCol>
                <a:gridCol w="959004">
                  <a:extLst>
                    <a:ext uri="{9D8B030D-6E8A-4147-A177-3AD203B41FA5}">
                      <a16:colId xmlns:a16="http://schemas.microsoft.com/office/drawing/2014/main" val="20001"/>
                    </a:ext>
                  </a:extLst>
                </a:gridCol>
                <a:gridCol w="1073496">
                  <a:extLst>
                    <a:ext uri="{9D8B030D-6E8A-4147-A177-3AD203B41FA5}">
                      <a16:colId xmlns:a16="http://schemas.microsoft.com/office/drawing/2014/main" val="20002"/>
                    </a:ext>
                  </a:extLst>
                </a:gridCol>
                <a:gridCol w="1081450">
                  <a:extLst>
                    <a:ext uri="{9D8B030D-6E8A-4147-A177-3AD203B41FA5}">
                      <a16:colId xmlns:a16="http://schemas.microsoft.com/office/drawing/2014/main" val="20003"/>
                    </a:ext>
                  </a:extLst>
                </a:gridCol>
                <a:gridCol w="1248500">
                  <a:extLst>
                    <a:ext uri="{9D8B030D-6E8A-4147-A177-3AD203B41FA5}">
                      <a16:colId xmlns:a16="http://schemas.microsoft.com/office/drawing/2014/main" val="20004"/>
                    </a:ext>
                  </a:extLst>
                </a:gridCol>
                <a:gridCol w="1055075">
                  <a:extLst>
                    <a:ext uri="{9D8B030D-6E8A-4147-A177-3AD203B41FA5}">
                      <a16:colId xmlns:a16="http://schemas.microsoft.com/office/drawing/2014/main" val="20005"/>
                    </a:ext>
                  </a:extLst>
                </a:gridCol>
                <a:gridCol w="1273425">
                  <a:extLst>
                    <a:ext uri="{9D8B030D-6E8A-4147-A177-3AD203B41FA5}">
                      <a16:colId xmlns:a16="http://schemas.microsoft.com/office/drawing/2014/main" val="20006"/>
                    </a:ext>
                  </a:extLst>
                </a:gridCol>
                <a:gridCol w="1925525">
                  <a:extLst>
                    <a:ext uri="{9D8B030D-6E8A-4147-A177-3AD203B41FA5}">
                      <a16:colId xmlns:a16="http://schemas.microsoft.com/office/drawing/2014/main" val="20007"/>
                    </a:ext>
                  </a:extLst>
                </a:gridCol>
              </a:tblGrid>
              <a:tr h="659475">
                <a:tc>
                  <a:txBody>
                    <a:bodyPr/>
                    <a:lstStyle/>
                    <a:p>
                      <a:pPr marL="0" marR="0" lvl="0" indent="0" algn="l" rtl="0">
                        <a:lnSpc>
                          <a:spcPct val="100000"/>
                        </a:lnSpc>
                        <a:spcBef>
                          <a:spcPts val="0"/>
                        </a:spcBef>
                        <a:spcAft>
                          <a:spcPts val="0"/>
                        </a:spcAft>
                        <a:buNone/>
                      </a:pPr>
                      <a:r>
                        <a:rPr lang="en-GB" sz="1400" u="none" strike="noStrike" cap="none"/>
                        <a:t>Sr.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THE 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DATE OF PUBLICATION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DOTLINK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SUMMARY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TECHNIQUE</a:t>
                      </a:r>
                      <a:endParaRPr sz="1400" u="none" strike="noStrike" cap="none"/>
                    </a:p>
                  </a:txBody>
                  <a:tcPr marL="91450" marR="91450" marT="45725" marB="45725"/>
                </a:tc>
                <a:extLst>
                  <a:ext uri="{0D108BD9-81ED-4DB2-BD59-A6C34878D82A}">
                    <a16:rowId xmlns:a16="http://schemas.microsoft.com/office/drawing/2014/main" val="10000"/>
                  </a:ext>
                </a:extLst>
              </a:tr>
              <a:tr h="4155975">
                <a:tc>
                  <a:txBody>
                    <a:bodyPr/>
                    <a:lstStyle/>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r>
                        <a:rPr lang="en-GB" sz="1400" u="none" strike="noStrike" cap="none" dirty="0"/>
                        <a:t>10</a:t>
                      </a:r>
                      <a:endParaRPr dirty="0"/>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lvl="0" indent="0" algn="l" rtl="0">
                        <a:lnSpc>
                          <a:spcPct val="115000"/>
                        </a:lnSpc>
                        <a:spcBef>
                          <a:spcPts val="2400"/>
                        </a:spcBef>
                        <a:spcAft>
                          <a:spcPts val="0"/>
                        </a:spcAft>
                        <a:buClr>
                          <a:schemeClr val="dk1"/>
                        </a:buClr>
                        <a:buSzPts val="1100"/>
                        <a:buFont typeface="Arial"/>
                        <a:buNone/>
                      </a:pPr>
                      <a:endParaRPr lang="en-GB" sz="1050" b="0" i="0" dirty="0">
                        <a:solidFill>
                          <a:srgbClr val="505050"/>
                        </a:solidFill>
                        <a:effectLst/>
                        <a:latin typeface="Times New Roman" panose="02020603050405020304" pitchFamily="18" charset="0"/>
                        <a:cs typeface="Times New Roman" panose="02020603050405020304" pitchFamily="18" charset="0"/>
                      </a:endParaRPr>
                    </a:p>
                    <a:p>
                      <a:pPr marL="0" lvl="0" indent="0" algn="l" rtl="0">
                        <a:lnSpc>
                          <a:spcPct val="115000"/>
                        </a:lnSpc>
                        <a:spcBef>
                          <a:spcPts val="2400"/>
                        </a:spcBef>
                        <a:spcAft>
                          <a:spcPts val="0"/>
                        </a:spcAft>
                        <a:buClr>
                          <a:schemeClr val="dk1"/>
                        </a:buClr>
                        <a:buSzPts val="1100"/>
                        <a:buFont typeface="Arial"/>
                        <a:buNone/>
                      </a:pPr>
                      <a:endParaRPr lang="en-GB" sz="1050" b="0" i="0" dirty="0">
                        <a:solidFill>
                          <a:srgbClr val="505050"/>
                        </a:solidFill>
                        <a:effectLst/>
                        <a:latin typeface="Times New Roman" panose="02020603050405020304" pitchFamily="18" charset="0"/>
                        <a:cs typeface="Times New Roman" panose="02020603050405020304" pitchFamily="18" charset="0"/>
                      </a:endParaRPr>
                    </a:p>
                    <a:p>
                      <a:pPr marL="0" lvl="0" indent="0" algn="l" rtl="0">
                        <a:lnSpc>
                          <a:spcPct val="115000"/>
                        </a:lnSpc>
                        <a:spcBef>
                          <a:spcPts val="2400"/>
                        </a:spcBef>
                        <a:spcAft>
                          <a:spcPts val="0"/>
                        </a:spcAft>
                        <a:buClr>
                          <a:schemeClr val="dk1"/>
                        </a:buClr>
                        <a:buSzPts val="1100"/>
                        <a:buFont typeface="Arial"/>
                        <a:buNone/>
                      </a:pPr>
                      <a:r>
                        <a:rPr lang="en-GB" sz="1050" b="0" i="0" dirty="0">
                          <a:solidFill>
                            <a:srgbClr val="333333"/>
                          </a:solidFill>
                          <a:effectLst/>
                          <a:latin typeface="Times New Roman" panose="02020603050405020304" pitchFamily="18" charset="0"/>
                          <a:cs typeface="Times New Roman" panose="02020603050405020304" pitchFamily="18" charset="0"/>
                        </a:rPr>
                        <a:t>Dataset for the detection of anaemia using conjunctival images</a:t>
                      </a:r>
                      <a:endParaRPr sz="1050" b="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IN" sz="1050" b="0" i="0" dirty="0">
                        <a:solidFill>
                          <a:srgbClr val="333333"/>
                        </a:solidFill>
                        <a:effectLst/>
                        <a:latin typeface="Helvetica Neue"/>
                      </a:endParaRPr>
                    </a:p>
                    <a:p>
                      <a:pPr marL="0" marR="0" lvl="0" indent="0" algn="l" rtl="0">
                        <a:lnSpc>
                          <a:spcPct val="100000"/>
                        </a:lnSpc>
                        <a:spcBef>
                          <a:spcPts val="0"/>
                        </a:spcBef>
                        <a:spcAft>
                          <a:spcPts val="0"/>
                        </a:spcAft>
                        <a:buNone/>
                      </a:pPr>
                      <a:endParaRPr lang="en-IN" sz="1050" b="0" i="0" dirty="0">
                        <a:solidFill>
                          <a:srgbClr val="333333"/>
                        </a:solidFill>
                        <a:effectLst/>
                        <a:latin typeface="Helvetica Neue"/>
                      </a:endParaRPr>
                    </a:p>
                    <a:p>
                      <a:pPr marL="0" marR="0" lvl="0" indent="0" algn="l" rtl="0">
                        <a:lnSpc>
                          <a:spcPct val="100000"/>
                        </a:lnSpc>
                        <a:spcBef>
                          <a:spcPts val="0"/>
                        </a:spcBef>
                        <a:spcAft>
                          <a:spcPts val="0"/>
                        </a:spcAft>
                        <a:buNone/>
                      </a:pPr>
                      <a:r>
                        <a:rPr lang="en-IN" sz="1050" b="0" i="0" dirty="0">
                          <a:solidFill>
                            <a:srgbClr val="333333"/>
                          </a:solidFill>
                          <a:effectLst/>
                          <a:latin typeface="Times New Roman" panose="02020603050405020304" pitchFamily="18" charset="0"/>
                          <a:cs typeface="Times New Roman" panose="02020603050405020304" pitchFamily="18" charset="0"/>
                        </a:rPr>
                        <a:t>Collings, Shaun </a:t>
                      </a:r>
                      <a:endParaRPr sz="105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lang="en-GB" dirty="0"/>
                    </a:p>
                    <a:p>
                      <a:pPr marL="0" marR="0" lvl="0" indent="0" algn="l" rtl="0">
                        <a:lnSpc>
                          <a:spcPct val="100000"/>
                        </a:lnSpc>
                        <a:spcBef>
                          <a:spcPts val="0"/>
                        </a:spcBef>
                        <a:spcAft>
                          <a:spcPts val="0"/>
                        </a:spcAft>
                        <a:buNone/>
                      </a:pPr>
                      <a:endParaRPr lang="en-GB" dirty="0"/>
                    </a:p>
                    <a:p>
                      <a:pPr marL="0" marR="0" lvl="0" indent="0" algn="l" rtl="0">
                        <a:lnSpc>
                          <a:spcPct val="100000"/>
                        </a:lnSpc>
                        <a:spcBef>
                          <a:spcPts val="0"/>
                        </a:spcBef>
                        <a:spcAft>
                          <a:spcPts val="0"/>
                        </a:spcAft>
                        <a:buNone/>
                      </a:pPr>
                      <a:endParaRPr lang="en-GB" sz="1050" dirty="0"/>
                    </a:p>
                    <a:p>
                      <a:pPr marL="0" marR="0" lvl="0" indent="0" algn="l" rtl="0">
                        <a:lnSpc>
                          <a:spcPct val="100000"/>
                        </a:lnSpc>
                        <a:spcBef>
                          <a:spcPts val="0"/>
                        </a:spcBef>
                        <a:spcAft>
                          <a:spcPts val="0"/>
                        </a:spcAft>
                        <a:buNone/>
                      </a:pPr>
                      <a:endParaRPr lang="en-IN" sz="105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IN" sz="1050" u="none" strike="noStrike" cap="none" dirty="0">
                          <a:latin typeface="Times New Roman" panose="02020603050405020304" pitchFamily="18" charset="0"/>
                          <a:cs typeface="Times New Roman" panose="02020603050405020304" pitchFamily="18" charset="0"/>
                        </a:rPr>
                        <a:t>Harvard </a:t>
                      </a:r>
                      <a:r>
                        <a:rPr lang="en-IN" sz="1050" u="none" strike="noStrike" cap="none" dirty="0" err="1">
                          <a:latin typeface="Times New Roman" panose="02020603050405020304" pitchFamily="18" charset="0"/>
                          <a:cs typeface="Times New Roman" panose="02020603050405020304" pitchFamily="18" charset="0"/>
                        </a:rPr>
                        <a:t>Dataverse</a:t>
                      </a:r>
                      <a:endParaRPr sz="105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05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lang="en-GB" dirty="0"/>
                    </a:p>
                    <a:p>
                      <a:pPr marL="0" marR="0" lvl="0" indent="0" algn="l" rtl="0">
                        <a:lnSpc>
                          <a:spcPct val="100000"/>
                        </a:lnSpc>
                        <a:spcBef>
                          <a:spcPts val="0"/>
                        </a:spcBef>
                        <a:spcAft>
                          <a:spcPts val="0"/>
                        </a:spcAft>
                        <a:buNone/>
                      </a:pPr>
                      <a:endParaRPr lang="en-GB" dirty="0"/>
                    </a:p>
                    <a:p>
                      <a:pPr marL="0" marR="0" lvl="0" indent="0" algn="l" rtl="0">
                        <a:lnSpc>
                          <a:spcPct val="100000"/>
                        </a:lnSpc>
                        <a:spcBef>
                          <a:spcPts val="0"/>
                        </a:spcBef>
                        <a:spcAft>
                          <a:spcPts val="0"/>
                        </a:spcAft>
                        <a:buNone/>
                      </a:pPr>
                      <a:endParaRPr lang="en-GB" dirty="0"/>
                    </a:p>
                    <a:p>
                      <a:pPr marL="0" marR="0" lvl="0" indent="0" algn="l" rtl="0">
                        <a:lnSpc>
                          <a:spcPct val="100000"/>
                        </a:lnSpc>
                        <a:spcBef>
                          <a:spcPts val="0"/>
                        </a:spcBef>
                        <a:spcAft>
                          <a:spcPts val="0"/>
                        </a:spcAft>
                        <a:buNone/>
                      </a:pPr>
                      <a:endParaRPr lang="en-GB" sz="1050" dirty="0"/>
                    </a:p>
                    <a:p>
                      <a:pPr marL="0" marR="0" lvl="0" indent="0" algn="l" rtl="0">
                        <a:lnSpc>
                          <a:spcPct val="100000"/>
                        </a:lnSpc>
                        <a:spcBef>
                          <a:spcPts val="0"/>
                        </a:spcBef>
                        <a:spcAft>
                          <a:spcPts val="0"/>
                        </a:spcAft>
                        <a:buNone/>
                      </a:pPr>
                      <a:r>
                        <a:rPr lang="en-IN" sz="1050" dirty="0">
                          <a:latin typeface="Times New Roman" panose="02020603050405020304" pitchFamily="18" charset="0"/>
                          <a:cs typeface="Times New Roman" panose="02020603050405020304" pitchFamily="18" charset="0"/>
                        </a:rPr>
                        <a:t>2015</a:t>
                      </a:r>
                      <a:endParaRPr sz="1050" u="none" strike="noStrike" cap="none"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rId3"/>
                      </a:endParaRPr>
                    </a:p>
                    <a:p>
                      <a:pPr marL="0" marR="0" lvl="0" indent="0" algn="l" rtl="0">
                        <a:lnSpc>
                          <a:spcPct val="100000"/>
                        </a:lnSpc>
                        <a:spcBef>
                          <a:spcPts val="0"/>
                        </a:spcBef>
                        <a:spcAft>
                          <a:spcPts val="0"/>
                        </a:spcAft>
                        <a:buNone/>
                      </a:pPr>
                      <a:endParaRPr lang="en-IN"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lang="en-IN"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lang="en-IN"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r>
                        <a:rPr lang="en-GB" sz="1050" b="0" i="0" u="sng" strike="noStrike" cap="none" dirty="0">
                          <a:solidFill>
                            <a:schemeClr val="hlink"/>
                          </a:solidFill>
                          <a:latin typeface="Times New Roman"/>
                          <a:ea typeface="Times New Roman"/>
                          <a:cs typeface="Times New Roman"/>
                          <a:sym typeface="Times New Roman"/>
                          <a:hlinkClick r:id="rId3"/>
                        </a:rPr>
                        <a:t>https://dataverse.harvard.edu/dataset.xhtml?persistentId=doi:10.7910/DVN/L4MDKC</a:t>
                      </a: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txBody>
                  <a:tcPr marL="91450" marR="91450" marT="45725" marB="45725"/>
                </a:tc>
                <a:tc>
                  <a:txBody>
                    <a:bodyPr/>
                    <a:lstStyle/>
                    <a:p>
                      <a:pPr marL="0" marR="0" lvl="0" indent="0" algn="l" rtl="0">
                        <a:lnSpc>
                          <a:spcPct val="100000"/>
                        </a:lnSpc>
                        <a:spcBef>
                          <a:spcPts val="0"/>
                        </a:spcBef>
                        <a:spcAft>
                          <a:spcPts val="0"/>
                        </a:spcAft>
                        <a:buNone/>
                      </a:pPr>
                      <a:endParaRPr lang="en-GB" sz="1050" b="0" i="0" dirty="0">
                        <a:solidFill>
                          <a:srgbClr val="333333"/>
                        </a:solidFill>
                        <a:effectLst/>
                        <a:latin typeface="Helvetica Neue"/>
                      </a:endParaRPr>
                    </a:p>
                    <a:p>
                      <a:pPr marL="0" marR="0" lvl="0" indent="0" algn="l" rtl="0">
                        <a:lnSpc>
                          <a:spcPct val="100000"/>
                        </a:lnSpc>
                        <a:spcBef>
                          <a:spcPts val="0"/>
                        </a:spcBef>
                        <a:spcAft>
                          <a:spcPts val="0"/>
                        </a:spcAft>
                        <a:buNone/>
                      </a:pPr>
                      <a:endParaRPr lang="en-GB" sz="1050" b="0" i="0" dirty="0">
                        <a:solidFill>
                          <a:srgbClr val="333333"/>
                        </a:solidFill>
                        <a:effectLst/>
                        <a:latin typeface="Helvetica Neue"/>
                      </a:endParaRPr>
                    </a:p>
                    <a:p>
                      <a:pPr marL="0" marR="0" lvl="0" indent="0" algn="l" rtl="0">
                        <a:lnSpc>
                          <a:spcPct val="100000"/>
                        </a:lnSpc>
                        <a:spcBef>
                          <a:spcPts val="0"/>
                        </a:spcBef>
                        <a:spcAft>
                          <a:spcPts val="0"/>
                        </a:spcAft>
                        <a:buNone/>
                      </a:pPr>
                      <a:endParaRPr lang="en-GB" sz="1050" b="0" i="0" dirty="0">
                        <a:solidFill>
                          <a:srgbClr val="333333"/>
                        </a:solidFill>
                        <a:effectLst/>
                        <a:latin typeface="Helvetica Neue"/>
                      </a:endParaRPr>
                    </a:p>
                    <a:p>
                      <a:pPr marL="0" marR="0" lvl="0" indent="0" algn="l" rtl="0">
                        <a:lnSpc>
                          <a:spcPct val="100000"/>
                        </a:lnSpc>
                        <a:spcBef>
                          <a:spcPts val="0"/>
                        </a:spcBef>
                        <a:spcAft>
                          <a:spcPts val="0"/>
                        </a:spcAft>
                        <a:buNone/>
                      </a:pPr>
                      <a:endParaRPr lang="en-GB" sz="1050" b="0" i="0" dirty="0">
                        <a:solidFill>
                          <a:srgbClr val="333333"/>
                        </a:solidFill>
                        <a:effectLst/>
                        <a:latin typeface="Helvetica Neue"/>
                      </a:endParaRPr>
                    </a:p>
                    <a:p>
                      <a:pPr marL="0" marR="0" lvl="0" indent="0" algn="l" rtl="0">
                        <a:lnSpc>
                          <a:spcPct val="100000"/>
                        </a:lnSpc>
                        <a:spcBef>
                          <a:spcPts val="0"/>
                        </a:spcBef>
                        <a:spcAft>
                          <a:spcPts val="0"/>
                        </a:spcAft>
                        <a:buNone/>
                      </a:pPr>
                      <a:endParaRPr lang="en-GB" sz="1050" b="0" i="0" dirty="0">
                        <a:solidFill>
                          <a:srgbClr val="333333"/>
                        </a:solidFill>
                        <a:effectLst/>
                        <a:latin typeface="Helvetica Neue"/>
                      </a:endParaRPr>
                    </a:p>
                    <a:p>
                      <a:pPr marL="0" marR="0" lvl="0" indent="0" algn="l" rtl="0">
                        <a:lnSpc>
                          <a:spcPct val="100000"/>
                        </a:lnSpc>
                        <a:spcBef>
                          <a:spcPts val="0"/>
                        </a:spcBef>
                        <a:spcAft>
                          <a:spcPts val="0"/>
                        </a:spcAft>
                        <a:buNone/>
                      </a:pPr>
                      <a:r>
                        <a:rPr lang="en-GB" sz="1050" b="0" i="0" dirty="0">
                          <a:solidFill>
                            <a:srgbClr val="333333"/>
                          </a:solidFill>
                          <a:effectLst/>
                          <a:latin typeface="Times New Roman" panose="02020603050405020304" pitchFamily="18" charset="0"/>
                          <a:cs typeface="Times New Roman" panose="02020603050405020304" pitchFamily="18" charset="0"/>
                        </a:rPr>
                        <a:t>Dataset for the clinical study on the quantification of conjunctival pallor from digital camera images for the non-invasive detection of anaemia (2015-09-30)</a:t>
                      </a:r>
                      <a:endParaRPr sz="1050" u="none" strike="noStrike" cap="none"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rtl="0"/>
                      <a:endPar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endPar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endPar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endPar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endPar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endPar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rtl="0"/>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NA</a:t>
                      </a:r>
                      <a:endParaRPr lang="en-GB" sz="1050" b="0" dirty="0">
                        <a:effectLst/>
                        <a:latin typeface="Times New Roman" panose="02020603050405020304" pitchFamily="18" charset="0"/>
                        <a:cs typeface="Times New Roman" panose="02020603050405020304" pitchFamily="18" charset="0"/>
                      </a:endParaRPr>
                    </a:p>
                    <a:p>
                      <a:br>
                        <a:rPr lang="en-GB" dirty="0"/>
                      </a:b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91803487"/>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a:solidFill>
                  <a:schemeClr val="dk1"/>
                </a:solidFill>
                <a:latin typeface="Times New Roman"/>
                <a:ea typeface="Times New Roman"/>
                <a:cs typeface="Times New Roman"/>
                <a:sym typeface="Times New Roman"/>
              </a:rPr>
              <a:t>Terminology</a:t>
            </a:r>
            <a:endParaRPr/>
          </a:p>
        </p:txBody>
      </p:sp>
      <p:sp>
        <p:nvSpPr>
          <p:cNvPr id="114" name="Google Shape;114;p14"/>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15" name="Google Shape;115;p14"/>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16" name="Google Shape;116;p14"/>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15</a:t>
            </a:fld>
            <a:endParaRPr/>
          </a:p>
        </p:txBody>
      </p:sp>
      <p:sp>
        <p:nvSpPr>
          <p:cNvPr id="117" name="Google Shape;117;p14"/>
          <p:cNvSpPr txBox="1"/>
          <p:nvPr/>
        </p:nvSpPr>
        <p:spPr>
          <a:xfrm>
            <a:off x="491706" y="1639019"/>
            <a:ext cx="827129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1" i="0" u="none" strike="noStrike" cap="none">
                <a:solidFill>
                  <a:srgbClr val="000000"/>
                </a:solidFill>
                <a:latin typeface="Times New Roman"/>
                <a:ea typeface="Times New Roman"/>
                <a:cs typeface="Times New Roman"/>
                <a:sym typeface="Times New Roman"/>
              </a:rPr>
              <a:t>Erythema Index:</a:t>
            </a:r>
            <a:endParaRPr/>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p:txBody>
      </p:sp>
      <p:pic>
        <p:nvPicPr>
          <p:cNvPr id="118" name="Google Shape;118;p14"/>
          <p:cNvPicPr preferRelativeResize="0"/>
          <p:nvPr/>
        </p:nvPicPr>
        <p:blipFill rotWithShape="1">
          <a:blip r:embed="rId3">
            <a:alphaModFix/>
          </a:blip>
          <a:srcRect/>
          <a:stretch/>
        </p:blipFill>
        <p:spPr>
          <a:xfrm>
            <a:off x="491705" y="2318910"/>
            <a:ext cx="3968989" cy="650094"/>
          </a:xfrm>
          <a:prstGeom prst="rect">
            <a:avLst/>
          </a:prstGeom>
          <a:noFill/>
          <a:ln>
            <a:noFill/>
          </a:ln>
        </p:spPr>
      </p:pic>
      <p:sp>
        <p:nvSpPr>
          <p:cNvPr id="119" name="Google Shape;119;p14"/>
          <p:cNvSpPr txBox="1"/>
          <p:nvPr/>
        </p:nvSpPr>
        <p:spPr>
          <a:xfrm>
            <a:off x="491705" y="3320089"/>
            <a:ext cx="8107392" cy="181588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Times New Roman"/>
                <a:ea typeface="Times New Roman"/>
                <a:cs typeface="Times New Roman"/>
                <a:sym typeface="Times New Roman"/>
              </a:rPr>
              <a:t>Erythema means redness where high erythema is more redness and vice versa.</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Times New Roman"/>
                <a:ea typeface="Times New Roman"/>
                <a:cs typeface="Times New Roman"/>
                <a:sym typeface="Times New Roman"/>
              </a:rPr>
              <a:t>The instrument compares the intensity of the non-specular, reflected red (I</a:t>
            </a:r>
            <a:r>
              <a:rPr lang="en-GB" sz="1400" b="0" i="0" u="none" strike="noStrike" cap="none" baseline="-25000">
                <a:solidFill>
                  <a:srgbClr val="000000"/>
                </a:solidFill>
                <a:latin typeface="Times New Roman"/>
                <a:ea typeface="Times New Roman"/>
                <a:cs typeface="Times New Roman"/>
                <a:sym typeface="Times New Roman"/>
              </a:rPr>
              <a:t>red</a:t>
            </a:r>
            <a:r>
              <a:rPr lang="en-GB" sz="1400" b="0" i="0" u="none" strike="noStrike" cap="none">
                <a:solidFill>
                  <a:srgbClr val="000000"/>
                </a:solidFill>
                <a:latin typeface="Times New Roman"/>
                <a:ea typeface="Times New Roman"/>
                <a:cs typeface="Times New Roman"/>
                <a:sym typeface="Times New Roman"/>
              </a:rPr>
              <a:t>) and green light (I</a:t>
            </a:r>
            <a:r>
              <a:rPr lang="en-GB" sz="1400" b="0" i="0" u="none" strike="noStrike" cap="none" baseline="-25000">
                <a:solidFill>
                  <a:srgbClr val="000000"/>
                </a:solidFill>
                <a:latin typeface="Times New Roman"/>
                <a:ea typeface="Times New Roman"/>
                <a:cs typeface="Times New Roman"/>
                <a:sym typeface="Times New Roman"/>
              </a:rPr>
              <a:t>green</a:t>
            </a:r>
            <a:r>
              <a:rPr lang="en-GB" sz="1400" b="0" i="0" u="none" strike="noStrike" cap="none">
                <a:solidFill>
                  <a:srgbClr val="000000"/>
                </a:solidFill>
                <a:latin typeface="Times New Roman"/>
                <a:ea typeface="Times New Roman"/>
                <a:cs typeface="Times New Roman"/>
                <a:sym typeface="Times New Roman"/>
              </a:rPr>
              <a:t>) calculated as an "erythema index" (E)</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Times New Roman"/>
                <a:ea typeface="Times New Roman"/>
                <a:cs typeface="Times New Roman"/>
                <a:sym typeface="Times New Roman"/>
              </a:rPr>
              <a:t>The instrument used is known as dermaspectrometer.</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Times New Roman"/>
                <a:ea typeface="Times New Roman"/>
                <a:cs typeface="Times New Roman"/>
                <a:sym typeface="Times New Roman"/>
              </a:rPr>
              <a:t> EI of the palpebral conjunctiva correlates strongly with haemoglobin concentration.</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a:solidFill>
                  <a:schemeClr val="dk1"/>
                </a:solidFill>
                <a:latin typeface="Times New Roman"/>
                <a:ea typeface="Times New Roman"/>
                <a:cs typeface="Times New Roman"/>
                <a:sym typeface="Times New Roman"/>
              </a:rPr>
              <a:t>Terminology</a:t>
            </a:r>
            <a:endParaRPr/>
          </a:p>
        </p:txBody>
      </p:sp>
      <p:sp>
        <p:nvSpPr>
          <p:cNvPr id="126" name="Google Shape;126;p15"/>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27" name="Google Shape;127;p15"/>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28" name="Google Shape;128;p15"/>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16</a:t>
            </a:fld>
            <a:endParaRPr/>
          </a:p>
        </p:txBody>
      </p:sp>
      <p:sp>
        <p:nvSpPr>
          <p:cNvPr id="129" name="Google Shape;129;p15"/>
          <p:cNvSpPr txBox="1"/>
          <p:nvPr/>
        </p:nvSpPr>
        <p:spPr>
          <a:xfrm>
            <a:off x="491706" y="1639019"/>
            <a:ext cx="827129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800" b="1" i="0" u="none" strike="noStrike" cap="none">
                <a:solidFill>
                  <a:srgbClr val="000000"/>
                </a:solidFill>
                <a:latin typeface="Times New Roman"/>
                <a:ea typeface="Times New Roman"/>
                <a:cs typeface="Times New Roman"/>
                <a:sym typeface="Times New Roman"/>
              </a:rPr>
              <a:t>Palpebral Conjunctiva:</a:t>
            </a:r>
            <a:endParaRPr/>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p:txBody>
      </p:sp>
      <p:sp>
        <p:nvSpPr>
          <p:cNvPr id="130" name="Google Shape;130;p15"/>
          <p:cNvSpPr txBox="1"/>
          <p:nvPr/>
        </p:nvSpPr>
        <p:spPr>
          <a:xfrm>
            <a:off x="491706" y="2413575"/>
            <a:ext cx="8107392" cy="9541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Times New Roman"/>
                <a:ea typeface="Times New Roman"/>
                <a:cs typeface="Times New Roman"/>
                <a:sym typeface="Times New Roman"/>
              </a:rPr>
              <a:t>The part of the conjunctiva, a clear membrane, that coats the inside of the eyelids. The palpebral conjunctiva is as opposed to the ocular (or bulbar) conjunctiva, the part of the conjunctiva that covers the outer surface of the eye.</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131" name="Google Shape;131;p15" descr="Diagram&#10;&#10;Description automatically generated"/>
          <p:cNvPicPr preferRelativeResize="0"/>
          <p:nvPr/>
        </p:nvPicPr>
        <p:blipFill rotWithShape="1">
          <a:blip r:embed="rId3">
            <a:alphaModFix/>
          </a:blip>
          <a:srcRect/>
          <a:stretch/>
        </p:blipFill>
        <p:spPr>
          <a:xfrm>
            <a:off x="443753" y="3236976"/>
            <a:ext cx="4531660" cy="3398745"/>
          </a:xfrm>
          <a:prstGeom prst="rect">
            <a:avLst/>
          </a:prstGeom>
          <a:noFill/>
          <a:ln>
            <a:noFill/>
          </a:ln>
        </p:spPr>
      </p:pic>
      <p:pic>
        <p:nvPicPr>
          <p:cNvPr id="132" name="Google Shape;132;p15" descr="A picture containing invertebrate, mollusk&#10;&#10;Description automatically generated"/>
          <p:cNvPicPr preferRelativeResize="0"/>
          <p:nvPr/>
        </p:nvPicPr>
        <p:blipFill rotWithShape="1">
          <a:blip r:embed="rId4">
            <a:alphaModFix/>
          </a:blip>
          <a:srcRect/>
          <a:stretch/>
        </p:blipFill>
        <p:spPr>
          <a:xfrm>
            <a:off x="5334001" y="3858305"/>
            <a:ext cx="1904999" cy="1049364"/>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22781-59A3-45C0-84F6-6960C7024CEB}"/>
              </a:ext>
            </a:extLst>
          </p:cNvPr>
          <p:cNvSpPr>
            <a:spLocks noGrp="1"/>
          </p:cNvSpPr>
          <p:nvPr>
            <p:ph type="title"/>
          </p:nvPr>
        </p:nvSpPr>
        <p:spPr/>
        <p:txBody>
          <a:bodyPr/>
          <a:lstStyle/>
          <a:p>
            <a:r>
              <a:rPr lang="en-IN" dirty="0"/>
              <a:t>HGB and EI</a:t>
            </a:r>
          </a:p>
        </p:txBody>
      </p:sp>
      <p:sp>
        <p:nvSpPr>
          <p:cNvPr id="3" name="Text Placeholder 2">
            <a:extLst>
              <a:ext uri="{FF2B5EF4-FFF2-40B4-BE49-F238E27FC236}">
                <a16:creationId xmlns:a16="http://schemas.microsoft.com/office/drawing/2014/main" id="{C14F0956-06A4-4E7A-96C1-F78F5083DD0C}"/>
              </a:ext>
            </a:extLst>
          </p:cNvPr>
          <p:cNvSpPr>
            <a:spLocks noGrp="1"/>
          </p:cNvSpPr>
          <p:nvPr>
            <p:ph type="body" idx="1"/>
          </p:nvPr>
        </p:nvSpPr>
        <p:spPr/>
        <p:txBody>
          <a:bodyPr/>
          <a:lstStyle/>
          <a:p>
            <a:pPr marL="160020" indent="0">
              <a:buNone/>
            </a:pPr>
            <a:r>
              <a:rPr lang="en-GB" sz="1400" b="0" i="0" dirty="0">
                <a:solidFill>
                  <a:srgbClr val="111111"/>
                </a:solidFill>
                <a:effectLst/>
                <a:latin typeface="Times New Roman" panose="02020603050405020304" pitchFamily="18" charset="0"/>
                <a:cs typeface="Times New Roman" panose="02020603050405020304" pitchFamily="18" charset="0"/>
              </a:rPr>
              <a:t>Relationship between erythema index and haemoglobin for palpebral and forniceal conjunctiva.</a:t>
            </a:r>
          </a:p>
          <a:p>
            <a:pPr marL="160020" indent="0">
              <a:buNone/>
            </a:pPr>
            <a:endParaRPr lang="en-GB" sz="1400" b="0" i="0" dirty="0">
              <a:solidFill>
                <a:srgbClr val="111111"/>
              </a:solidFill>
              <a:effectLst/>
              <a:latin typeface="Times New Roman" panose="02020603050405020304" pitchFamily="18" charset="0"/>
              <a:cs typeface="Times New Roman" panose="02020603050405020304" pitchFamily="18" charset="0"/>
            </a:endParaRPr>
          </a:p>
          <a:p>
            <a:endParaRPr lang="en-GB" sz="1400" b="0" i="0" dirty="0">
              <a:solidFill>
                <a:srgbClr val="111111"/>
              </a:solidFill>
              <a:effectLst/>
              <a:latin typeface="Times New Roman" panose="02020603050405020304" pitchFamily="18" charset="0"/>
              <a:cs typeface="Times New Roman" panose="02020603050405020304" pitchFamily="18" charset="0"/>
            </a:endParaRPr>
          </a:p>
          <a:p>
            <a:endParaRPr lang="en-GB" sz="1400" dirty="0">
              <a:solidFill>
                <a:srgbClr val="111111"/>
              </a:solidFill>
              <a:latin typeface="Times New Roman" panose="02020603050405020304" pitchFamily="18" charset="0"/>
              <a:cs typeface="Times New Roman" panose="02020603050405020304" pitchFamily="18" charset="0"/>
            </a:endParaRPr>
          </a:p>
          <a:p>
            <a:endParaRPr lang="en-GB" sz="1400" b="0" i="0" dirty="0">
              <a:solidFill>
                <a:srgbClr val="111111"/>
              </a:solidFill>
              <a:effectLst/>
              <a:latin typeface="Times New Roman" panose="02020603050405020304" pitchFamily="18" charset="0"/>
              <a:cs typeface="Times New Roman" panose="02020603050405020304" pitchFamily="18" charset="0"/>
            </a:endParaRPr>
          </a:p>
          <a:p>
            <a:endParaRPr lang="en-GB" sz="1400" dirty="0">
              <a:solidFill>
                <a:srgbClr val="111111"/>
              </a:solidFill>
              <a:latin typeface="Times New Roman" panose="02020603050405020304" pitchFamily="18" charset="0"/>
              <a:cs typeface="Times New Roman" panose="02020603050405020304" pitchFamily="18" charset="0"/>
            </a:endParaRPr>
          </a:p>
          <a:p>
            <a:endParaRPr lang="en-GB" sz="1400" b="0" i="0" dirty="0">
              <a:solidFill>
                <a:srgbClr val="111111"/>
              </a:solidFill>
              <a:effectLst/>
              <a:latin typeface="Times New Roman" panose="02020603050405020304" pitchFamily="18" charset="0"/>
              <a:cs typeface="Times New Roman" panose="02020603050405020304" pitchFamily="18" charset="0"/>
            </a:endParaRPr>
          </a:p>
          <a:p>
            <a:endParaRPr lang="en-GB" sz="1400" dirty="0">
              <a:solidFill>
                <a:srgbClr val="111111"/>
              </a:solidFill>
              <a:latin typeface="Times New Roman" panose="02020603050405020304" pitchFamily="18" charset="0"/>
              <a:cs typeface="Times New Roman" panose="02020603050405020304" pitchFamily="18" charset="0"/>
            </a:endParaRPr>
          </a:p>
          <a:p>
            <a:endParaRPr lang="en-GB" sz="1400" b="0" i="0" dirty="0">
              <a:solidFill>
                <a:srgbClr val="111111"/>
              </a:solidFill>
              <a:effectLst/>
              <a:latin typeface="Times New Roman" panose="02020603050405020304" pitchFamily="18" charset="0"/>
              <a:cs typeface="Times New Roman" panose="02020603050405020304" pitchFamily="18" charset="0"/>
            </a:endParaRPr>
          </a:p>
          <a:p>
            <a:endParaRPr lang="en-GB" sz="1400" dirty="0">
              <a:solidFill>
                <a:srgbClr val="111111"/>
              </a:solidFill>
              <a:latin typeface="Times New Roman" panose="02020603050405020304" pitchFamily="18" charset="0"/>
              <a:cs typeface="Times New Roman" panose="02020603050405020304" pitchFamily="18" charset="0"/>
            </a:endParaRPr>
          </a:p>
          <a:p>
            <a:endParaRPr lang="en-GB" sz="1400" b="0" i="0" dirty="0">
              <a:solidFill>
                <a:srgbClr val="111111"/>
              </a:solidFill>
              <a:effectLst/>
              <a:latin typeface="Times New Roman" panose="02020603050405020304" pitchFamily="18" charset="0"/>
              <a:cs typeface="Times New Roman" panose="02020603050405020304" pitchFamily="18" charset="0"/>
            </a:endParaRPr>
          </a:p>
          <a:p>
            <a:r>
              <a:rPr lang="en-GB" sz="1400" b="0" i="0" dirty="0">
                <a:solidFill>
                  <a:srgbClr val="111111"/>
                </a:solidFill>
                <a:effectLst/>
                <a:latin typeface="Times New Roman" panose="02020603050405020304" pitchFamily="18" charset="0"/>
                <a:cs typeface="Times New Roman" panose="02020603050405020304" pitchFamily="18" charset="0"/>
              </a:rPr>
              <a:t>(A) Representative calibrated image from a non-anaemic participant showing the palpebral (p) and forniceal (f) portions of the conjunctiva. The in-frame colour calibration target is shown.</a:t>
            </a:r>
          </a:p>
          <a:p>
            <a:r>
              <a:rPr lang="en-GB" sz="1400" b="0" i="0" dirty="0">
                <a:solidFill>
                  <a:srgbClr val="111111"/>
                </a:solidFill>
                <a:effectLst/>
                <a:latin typeface="Times New Roman" panose="02020603050405020304" pitchFamily="18" charset="0"/>
                <a:cs typeface="Times New Roman" panose="02020603050405020304" pitchFamily="18" charset="0"/>
              </a:rPr>
              <a:t>(B) Relationship between palpebral conjunctival EI derived from LX5 images and measured haemoglobin (n = 94). Solid line represents best fit by linear regression; slope = 0.092 ± 0.016; P &lt; 0.0001 of zero slope. Dashed line represents 95% confidence interval. </a:t>
            </a:r>
          </a:p>
          <a:p>
            <a:r>
              <a:rPr lang="en-GB" sz="1400" b="0" i="0" dirty="0">
                <a:solidFill>
                  <a:srgbClr val="111111"/>
                </a:solidFill>
                <a:effectLst/>
                <a:latin typeface="Times New Roman" panose="02020603050405020304" pitchFamily="18" charset="0"/>
                <a:cs typeface="Times New Roman" panose="02020603050405020304" pitchFamily="18" charset="0"/>
              </a:rPr>
              <a:t>(C) Relationship between forniceal conjunctival EI derived from LX5 images and measured haemoglobin (n = 94). Solid line represents best fit by linear regression; slope = 0.040 ± 0.014; P = 0.004 of zero slope. Dashed line represents 95% confidence interval.</a:t>
            </a:r>
          </a:p>
          <a:p>
            <a:endParaRPr lang="en-IN" dirty="0"/>
          </a:p>
        </p:txBody>
      </p:sp>
      <p:sp>
        <p:nvSpPr>
          <p:cNvPr id="4" name="Slide Number Placeholder 3">
            <a:extLst>
              <a:ext uri="{FF2B5EF4-FFF2-40B4-BE49-F238E27FC236}">
                <a16:creationId xmlns:a16="http://schemas.microsoft.com/office/drawing/2014/main" id="{964471CF-9399-4FDC-BC2A-855BEB958A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6" name="Picture 5" descr="Chart, scatter chart&#10;&#10;Description automatically generated">
            <a:extLst>
              <a:ext uri="{FF2B5EF4-FFF2-40B4-BE49-F238E27FC236}">
                <a16:creationId xmlns:a16="http://schemas.microsoft.com/office/drawing/2014/main" id="{A81C1C9B-D6A6-40B7-97B4-1EC3AD02167C}"/>
              </a:ext>
            </a:extLst>
          </p:cNvPr>
          <p:cNvPicPr>
            <a:picLocks noChangeAspect="1"/>
          </p:cNvPicPr>
          <p:nvPr/>
        </p:nvPicPr>
        <p:blipFill>
          <a:blip r:embed="rId2"/>
          <a:stretch>
            <a:fillRect/>
          </a:stretch>
        </p:blipFill>
        <p:spPr>
          <a:xfrm>
            <a:off x="168009" y="1785668"/>
            <a:ext cx="8807981" cy="2605177"/>
          </a:xfrm>
          <a:prstGeom prst="rect">
            <a:avLst/>
          </a:prstGeom>
        </p:spPr>
      </p:pic>
    </p:spTree>
    <p:extLst>
      <p:ext uri="{BB962C8B-B14F-4D97-AF65-F5344CB8AC3E}">
        <p14:creationId xmlns:p14="http://schemas.microsoft.com/office/powerpoint/2010/main" val="1302781005"/>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HGB and EI</a:t>
            </a:r>
            <a:endParaRPr/>
          </a:p>
        </p:txBody>
      </p:sp>
      <p:sp>
        <p:nvSpPr>
          <p:cNvPr id="138" name="Google Shape;138;p16"/>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a:t> </a:t>
            </a:r>
            <a:endParaRPr/>
          </a:p>
        </p:txBody>
      </p:sp>
      <p:sp>
        <p:nvSpPr>
          <p:cNvPr id="139" name="Google Shape;139;p16"/>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18</a:t>
            </a:fld>
            <a:endParaRPr/>
          </a:p>
        </p:txBody>
      </p:sp>
      <p:pic>
        <p:nvPicPr>
          <p:cNvPr id="140" name="Google Shape;140;p16"/>
          <p:cNvPicPr preferRelativeResize="0"/>
          <p:nvPr/>
        </p:nvPicPr>
        <p:blipFill rotWithShape="1">
          <a:blip r:embed="rId3">
            <a:alphaModFix/>
          </a:blip>
          <a:srcRect/>
          <a:stretch/>
        </p:blipFill>
        <p:spPr>
          <a:xfrm>
            <a:off x="42021" y="2518913"/>
            <a:ext cx="9059957" cy="3288102"/>
          </a:xfrm>
          <a:prstGeom prst="rect">
            <a:avLst/>
          </a:prstGeom>
          <a:noFill/>
          <a:ln>
            <a:noFill/>
          </a:ln>
        </p:spPr>
      </p:pic>
      <p:sp>
        <p:nvSpPr>
          <p:cNvPr id="141" name="Google Shape;141;p16"/>
          <p:cNvSpPr txBox="1"/>
          <p:nvPr/>
        </p:nvSpPr>
        <p:spPr>
          <a:xfrm>
            <a:off x="381000" y="1447800"/>
            <a:ext cx="825404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0" i="0" u="none" strike="noStrike" cap="none">
                <a:solidFill>
                  <a:srgbClr val="000000"/>
                </a:solidFill>
                <a:latin typeface="Times New Roman"/>
                <a:ea typeface="Times New Roman"/>
                <a:cs typeface="Times New Roman"/>
                <a:sym typeface="Times New Roman"/>
              </a:rPr>
              <a:t>Available data has values of haemoglobin and erythema index of palpebral conjunctiva using smartphone and digital camera of a group of 108 people with a mix of being anemic and non-anemic</a:t>
            </a:r>
            <a:r>
              <a:rPr lang="en-GB" sz="1400" b="0" i="0" u="none" strike="noStrike" cap="none">
                <a:solidFill>
                  <a:srgbClr val="000000"/>
                </a:solidFill>
                <a:latin typeface="Arial"/>
                <a:ea typeface="Arial"/>
                <a:cs typeface="Arial"/>
                <a:sym typeface="Arial"/>
              </a:rPr>
              <a:t>.</a:t>
            </a:r>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7"/>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latin typeface="Times New Roman"/>
                <a:ea typeface="Times New Roman"/>
                <a:cs typeface="Times New Roman"/>
                <a:sym typeface="Times New Roman"/>
              </a:rPr>
              <a:t>Available Images Dataset</a:t>
            </a:r>
            <a:endParaRPr/>
          </a:p>
        </p:txBody>
      </p:sp>
      <p:sp>
        <p:nvSpPr>
          <p:cNvPr id="147" name="Google Shape;147;p17"/>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a:t> </a:t>
            </a:r>
            <a:r>
              <a:rPr lang="en-GB" sz="1600">
                <a:latin typeface="Times New Roman"/>
                <a:ea typeface="Times New Roman"/>
                <a:cs typeface="Times New Roman"/>
                <a:sym typeface="Times New Roman"/>
              </a:rPr>
              <a:t>We have used an available unlabelled dataset for reference and testing purpose before creating our own dataset.</a:t>
            </a:r>
            <a:endParaRPr/>
          </a:p>
        </p:txBody>
      </p:sp>
      <p:sp>
        <p:nvSpPr>
          <p:cNvPr id="148" name="Google Shape;148;p17"/>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19</a:t>
            </a:fld>
            <a:endParaRPr/>
          </a:p>
        </p:txBody>
      </p:sp>
      <p:sp>
        <p:nvSpPr>
          <p:cNvPr id="149" name="Google Shape;149;p17"/>
          <p:cNvSpPr txBox="1"/>
          <p:nvPr/>
        </p:nvSpPr>
        <p:spPr>
          <a:xfrm>
            <a:off x="1753496" y="4756152"/>
            <a:ext cx="199884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0" i="0" u="none" strike="noStrike" cap="none">
                <a:solidFill>
                  <a:srgbClr val="000000"/>
                </a:solidFill>
                <a:latin typeface="Times New Roman"/>
                <a:ea typeface="Times New Roman"/>
                <a:cs typeface="Times New Roman"/>
                <a:sym typeface="Times New Roman"/>
              </a:rPr>
              <a:t>Anemic</a:t>
            </a:r>
            <a:endParaRPr/>
          </a:p>
        </p:txBody>
      </p:sp>
      <p:sp>
        <p:nvSpPr>
          <p:cNvPr id="150" name="Google Shape;150;p17"/>
          <p:cNvSpPr txBox="1"/>
          <p:nvPr/>
        </p:nvSpPr>
        <p:spPr>
          <a:xfrm>
            <a:off x="6382870" y="4752782"/>
            <a:ext cx="13626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0" i="0" u="none" strike="noStrike" cap="none">
                <a:solidFill>
                  <a:srgbClr val="000000"/>
                </a:solidFill>
                <a:latin typeface="Times New Roman"/>
                <a:ea typeface="Times New Roman"/>
                <a:cs typeface="Times New Roman"/>
                <a:sym typeface="Times New Roman"/>
              </a:rPr>
              <a:t>Non Anemic</a:t>
            </a:r>
            <a:endParaRPr/>
          </a:p>
        </p:txBody>
      </p:sp>
      <p:pic>
        <p:nvPicPr>
          <p:cNvPr id="151" name="Google Shape;151;p17"/>
          <p:cNvPicPr preferRelativeResize="0"/>
          <p:nvPr/>
        </p:nvPicPr>
        <p:blipFill>
          <a:blip r:embed="rId3">
            <a:alphaModFix/>
          </a:blip>
          <a:stretch>
            <a:fillRect/>
          </a:stretch>
        </p:blipFill>
        <p:spPr>
          <a:xfrm>
            <a:off x="5821699" y="3405286"/>
            <a:ext cx="2484973" cy="1114225"/>
          </a:xfrm>
          <a:prstGeom prst="rect">
            <a:avLst/>
          </a:prstGeom>
          <a:noFill/>
          <a:ln>
            <a:noFill/>
          </a:ln>
        </p:spPr>
      </p:pic>
      <p:pic>
        <p:nvPicPr>
          <p:cNvPr id="152" name="Google Shape;152;p17"/>
          <p:cNvPicPr preferRelativeResize="0"/>
          <p:nvPr/>
        </p:nvPicPr>
        <p:blipFill>
          <a:blip r:embed="rId4">
            <a:alphaModFix/>
          </a:blip>
          <a:stretch>
            <a:fillRect/>
          </a:stretch>
        </p:blipFill>
        <p:spPr>
          <a:xfrm>
            <a:off x="1135450" y="3341425"/>
            <a:ext cx="2059645" cy="1241950"/>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a:solidFill>
                  <a:schemeClr val="dk1"/>
                </a:solidFill>
                <a:latin typeface="Times New Roman"/>
                <a:ea typeface="Times New Roman"/>
                <a:cs typeface="Times New Roman"/>
                <a:sym typeface="Times New Roman"/>
              </a:rPr>
              <a:t>Agenda</a:t>
            </a:r>
            <a:endParaRPr/>
          </a:p>
        </p:txBody>
      </p:sp>
      <p:sp>
        <p:nvSpPr>
          <p:cNvPr id="85" name="Google Shape;85;p11"/>
          <p:cNvSpPr txBox="1">
            <a:spLocks noGrp="1"/>
          </p:cNvSpPr>
          <p:nvPr>
            <p:ph type="body" idx="1"/>
          </p:nvPr>
        </p:nvSpPr>
        <p:spPr>
          <a:xfrm>
            <a:off x="228600" y="1295400"/>
            <a:ext cx="8382000" cy="5029200"/>
          </a:xfrm>
          <a:prstGeom prst="rect">
            <a:avLst/>
          </a:prstGeom>
          <a:noFill/>
          <a:ln>
            <a:noFill/>
          </a:ln>
        </p:spPr>
        <p:txBody>
          <a:bodyPr spcFirstLastPara="1" wrap="square" lIns="91425" tIns="45700" rIns="91425" bIns="45700" anchor="t" anchorCtr="0">
            <a:noAutofit/>
          </a:bodyPr>
          <a:lstStyle/>
          <a:p>
            <a:pPr marL="457200" lvl="0" indent="-271780" algn="l" rtl="0">
              <a:lnSpc>
                <a:spcPct val="100000"/>
              </a:lnSpc>
              <a:spcBef>
                <a:spcPts val="360"/>
              </a:spcBef>
              <a:spcAft>
                <a:spcPts val="0"/>
              </a:spcAft>
              <a:buSzPts val="680"/>
              <a:buChar char="■"/>
            </a:pPr>
            <a:r>
              <a:rPr lang="en-GB" sz="2400" b="1" dirty="0">
                <a:latin typeface="Times New Roman"/>
                <a:ea typeface="Times New Roman"/>
                <a:cs typeface="Times New Roman"/>
                <a:sym typeface="Times New Roman"/>
              </a:rPr>
              <a:t>Problem Statement</a:t>
            </a:r>
            <a:endParaRPr sz="2400" dirty="0"/>
          </a:p>
          <a:p>
            <a:pPr marL="457200" lvl="0" indent="-228600" algn="l" rtl="0">
              <a:lnSpc>
                <a:spcPct val="100000"/>
              </a:lnSpc>
              <a:spcBef>
                <a:spcPts val="360"/>
              </a:spcBef>
              <a:spcAft>
                <a:spcPts val="0"/>
              </a:spcAft>
              <a:buSzPts val="1080"/>
              <a:buNone/>
            </a:pPr>
            <a:endParaRPr sz="2400" b="1" dirty="0">
              <a:latin typeface="Times New Roman"/>
              <a:ea typeface="Times New Roman"/>
              <a:cs typeface="Times New Roman"/>
              <a:sym typeface="Times New Roman"/>
            </a:endParaRPr>
          </a:p>
          <a:p>
            <a:pPr marL="457200" lvl="0" indent="-271780" algn="l" rtl="0">
              <a:lnSpc>
                <a:spcPct val="100000"/>
              </a:lnSpc>
              <a:spcBef>
                <a:spcPts val="360"/>
              </a:spcBef>
              <a:spcAft>
                <a:spcPts val="0"/>
              </a:spcAft>
              <a:buSzPts val="680"/>
              <a:buChar char="■"/>
            </a:pPr>
            <a:r>
              <a:rPr lang="en-GB" sz="2400" b="1" dirty="0">
                <a:latin typeface="Times New Roman"/>
                <a:ea typeface="Times New Roman"/>
                <a:cs typeface="Times New Roman"/>
                <a:sym typeface="Times New Roman"/>
              </a:rPr>
              <a:t>Introduction</a:t>
            </a:r>
            <a:endParaRPr sz="2400" dirty="0"/>
          </a:p>
          <a:p>
            <a:pPr marL="457200" lvl="0" indent="-228600" algn="l" rtl="0">
              <a:lnSpc>
                <a:spcPct val="100000"/>
              </a:lnSpc>
              <a:spcBef>
                <a:spcPts val="360"/>
              </a:spcBef>
              <a:spcAft>
                <a:spcPts val="0"/>
              </a:spcAft>
              <a:buSzPts val="1080"/>
              <a:buNone/>
            </a:pPr>
            <a:endParaRPr sz="2400" b="1" dirty="0">
              <a:latin typeface="Times New Roman"/>
              <a:ea typeface="Times New Roman"/>
              <a:cs typeface="Times New Roman"/>
              <a:sym typeface="Times New Roman"/>
            </a:endParaRPr>
          </a:p>
          <a:p>
            <a:pPr marL="457200" lvl="0" indent="-271780" algn="l" rtl="0">
              <a:lnSpc>
                <a:spcPct val="100000"/>
              </a:lnSpc>
              <a:spcBef>
                <a:spcPts val="360"/>
              </a:spcBef>
              <a:spcAft>
                <a:spcPts val="0"/>
              </a:spcAft>
              <a:buSzPts val="680"/>
              <a:buChar char="■"/>
            </a:pPr>
            <a:r>
              <a:rPr lang="en-IN" sz="2400" b="1" dirty="0">
                <a:latin typeface="Times New Roman"/>
                <a:ea typeface="Times New Roman"/>
                <a:cs typeface="Times New Roman"/>
                <a:sym typeface="Times New Roman"/>
              </a:rPr>
              <a:t>Literature Survey</a:t>
            </a:r>
            <a:endParaRPr sz="2400" dirty="0"/>
          </a:p>
          <a:p>
            <a:pPr marL="160020" lvl="0" indent="0" algn="l" rtl="0">
              <a:lnSpc>
                <a:spcPct val="100000"/>
              </a:lnSpc>
              <a:spcBef>
                <a:spcPts val="360"/>
              </a:spcBef>
              <a:spcAft>
                <a:spcPts val="0"/>
              </a:spcAft>
              <a:buSzPts val="1080"/>
              <a:buNone/>
            </a:pPr>
            <a:endParaRPr sz="2400" b="1" dirty="0">
              <a:latin typeface="Times New Roman"/>
              <a:ea typeface="Times New Roman"/>
              <a:cs typeface="Times New Roman"/>
              <a:sym typeface="Times New Roman"/>
            </a:endParaRPr>
          </a:p>
          <a:p>
            <a:pPr marL="457200" lvl="0" indent="-271780" algn="l" rtl="0">
              <a:lnSpc>
                <a:spcPct val="100000"/>
              </a:lnSpc>
              <a:spcBef>
                <a:spcPts val="360"/>
              </a:spcBef>
              <a:spcAft>
                <a:spcPts val="0"/>
              </a:spcAft>
              <a:buSzPts val="680"/>
              <a:buChar char="■"/>
            </a:pPr>
            <a:r>
              <a:rPr lang="en-IN" sz="2400" b="1" dirty="0">
                <a:latin typeface="Times New Roman"/>
                <a:ea typeface="Times New Roman"/>
                <a:cs typeface="Times New Roman"/>
                <a:sym typeface="Times New Roman"/>
              </a:rPr>
              <a:t>Terminology</a:t>
            </a:r>
            <a:endParaRPr sz="2400" b="1" dirty="0">
              <a:latin typeface="Times New Roman"/>
              <a:ea typeface="Times New Roman"/>
              <a:cs typeface="Times New Roman"/>
              <a:sym typeface="Times New Roman"/>
            </a:endParaRPr>
          </a:p>
          <a:p>
            <a:pPr marL="0" lvl="0" indent="0" algn="l" rtl="0">
              <a:lnSpc>
                <a:spcPct val="100000"/>
              </a:lnSpc>
              <a:spcBef>
                <a:spcPts val="360"/>
              </a:spcBef>
              <a:spcAft>
                <a:spcPts val="0"/>
              </a:spcAft>
              <a:buNone/>
            </a:pPr>
            <a:endParaRPr sz="2400" b="1" dirty="0">
              <a:latin typeface="Times New Roman"/>
              <a:ea typeface="Times New Roman"/>
              <a:cs typeface="Times New Roman"/>
              <a:sym typeface="Times New Roman"/>
            </a:endParaRPr>
          </a:p>
          <a:p>
            <a:pPr marL="457200" lvl="0" indent="-271780" algn="l" rtl="0">
              <a:lnSpc>
                <a:spcPct val="100000"/>
              </a:lnSpc>
              <a:spcBef>
                <a:spcPts val="360"/>
              </a:spcBef>
              <a:spcAft>
                <a:spcPts val="0"/>
              </a:spcAft>
              <a:buSzPts val="680"/>
              <a:buFont typeface="Times New Roman"/>
              <a:buChar char="■"/>
            </a:pPr>
            <a:r>
              <a:rPr lang="en-IN" sz="2400" b="1" dirty="0">
                <a:latin typeface="Times New Roman"/>
                <a:ea typeface="Times New Roman"/>
                <a:cs typeface="Times New Roman"/>
                <a:sym typeface="Times New Roman"/>
              </a:rPr>
              <a:t>Objectives</a:t>
            </a:r>
            <a:endParaRPr sz="2400" b="1" dirty="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080"/>
              <a:buNone/>
            </a:pPr>
            <a:endParaRPr sz="2400" b="1" dirty="0">
              <a:latin typeface="Times New Roman"/>
              <a:ea typeface="Times New Roman"/>
              <a:cs typeface="Times New Roman"/>
              <a:sym typeface="Times New Roman"/>
            </a:endParaRPr>
          </a:p>
          <a:p>
            <a:pPr marL="457200" lvl="0" indent="-271780" algn="l" rtl="0">
              <a:lnSpc>
                <a:spcPct val="100000"/>
              </a:lnSpc>
              <a:spcBef>
                <a:spcPts val="360"/>
              </a:spcBef>
              <a:spcAft>
                <a:spcPts val="0"/>
              </a:spcAft>
              <a:buSzPts val="680"/>
              <a:buChar char="■"/>
            </a:pPr>
            <a:r>
              <a:rPr lang="en-IN" sz="2400" b="1" dirty="0">
                <a:latin typeface="Times New Roman"/>
                <a:ea typeface="Times New Roman"/>
                <a:cs typeface="Times New Roman"/>
                <a:sym typeface="Times New Roman"/>
              </a:rPr>
              <a:t>Architecture</a:t>
            </a:r>
            <a:endParaRPr sz="2400" dirty="0"/>
          </a:p>
          <a:p>
            <a:pPr marL="457200" lvl="0" indent="-228600" algn="l" rtl="0">
              <a:lnSpc>
                <a:spcPct val="100000"/>
              </a:lnSpc>
              <a:spcBef>
                <a:spcPts val="360"/>
              </a:spcBef>
              <a:spcAft>
                <a:spcPts val="0"/>
              </a:spcAft>
              <a:buSzPts val="1080"/>
              <a:buNone/>
            </a:pPr>
            <a:endParaRPr sz="2400" b="1" dirty="0">
              <a:latin typeface="Times New Roman"/>
              <a:ea typeface="Times New Roman"/>
              <a:cs typeface="Times New Roman"/>
              <a:sym typeface="Times New Roman"/>
            </a:endParaRPr>
          </a:p>
          <a:p>
            <a:pPr marL="457200" lvl="0" indent="-271780" algn="l" rtl="0">
              <a:lnSpc>
                <a:spcPct val="100000"/>
              </a:lnSpc>
              <a:spcBef>
                <a:spcPts val="360"/>
              </a:spcBef>
              <a:spcAft>
                <a:spcPts val="0"/>
              </a:spcAft>
              <a:buSzPts val="680"/>
              <a:buChar char="■"/>
            </a:pPr>
            <a:r>
              <a:rPr lang="en-GB" sz="2400" b="1" dirty="0">
                <a:latin typeface="Times New Roman"/>
                <a:cs typeface="Times New Roman"/>
                <a:sym typeface="Times New Roman"/>
              </a:rPr>
              <a:t>Implementation</a:t>
            </a:r>
            <a:endParaRPr sz="2400" dirty="0"/>
          </a:p>
        </p:txBody>
      </p:sp>
      <p:sp>
        <p:nvSpPr>
          <p:cNvPr id="86" name="Google Shape;86;p11"/>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t>Capstone</a:t>
            </a:r>
            <a:endParaRPr dirty="0"/>
          </a:p>
        </p:txBody>
      </p:sp>
      <p:sp>
        <p:nvSpPr>
          <p:cNvPr id="87" name="Google Shape;87;p11"/>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2</a:t>
            </a:fld>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dirty="0">
                <a:solidFill>
                  <a:schemeClr val="dk1"/>
                </a:solidFill>
                <a:latin typeface="Times New Roman"/>
                <a:ea typeface="Times New Roman"/>
                <a:cs typeface="Times New Roman"/>
                <a:sym typeface="Times New Roman"/>
              </a:rPr>
              <a:t>Existing Dataset Values</a:t>
            </a:r>
            <a:endParaRPr dirty="0"/>
          </a:p>
        </p:txBody>
      </p:sp>
      <p:sp>
        <p:nvSpPr>
          <p:cNvPr id="230" name="Google Shape;230;p25"/>
          <p:cNvSpPr txBox="1">
            <a:spLocks noGrp="1"/>
          </p:cNvSpPr>
          <p:nvPr>
            <p:ph type="body" idx="1"/>
          </p:nvPr>
        </p:nvSpPr>
        <p:spPr>
          <a:xfrm>
            <a:off x="242978" y="937134"/>
            <a:ext cx="8382000" cy="5029200"/>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360"/>
              </a:spcBef>
              <a:spcAft>
                <a:spcPts val="0"/>
              </a:spcAft>
              <a:buSzPts val="1080"/>
              <a:buNone/>
            </a:pPr>
            <a:endParaRPr sz="1800" dirty="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080"/>
              <a:buNone/>
            </a:pPr>
            <a:endParaRPr sz="1800" dirty="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080"/>
              <a:buNone/>
            </a:pPr>
            <a:endParaRPr sz="1800" dirty="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080"/>
              <a:buNone/>
            </a:pPr>
            <a:endParaRPr sz="1800" dirty="0">
              <a:latin typeface="Times New Roman"/>
              <a:ea typeface="Times New Roman"/>
              <a:cs typeface="Times New Roman"/>
              <a:sym typeface="Times New Roman"/>
            </a:endParaRPr>
          </a:p>
        </p:txBody>
      </p:sp>
      <p:sp>
        <p:nvSpPr>
          <p:cNvPr id="231" name="Google Shape;231;p25"/>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232" name="Google Shape;232;p25"/>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20</a:t>
            </a:fld>
            <a:endParaRPr/>
          </a:p>
        </p:txBody>
      </p:sp>
      <p:pic>
        <p:nvPicPr>
          <p:cNvPr id="3" name="Picture 2">
            <a:extLst>
              <a:ext uri="{FF2B5EF4-FFF2-40B4-BE49-F238E27FC236}">
                <a16:creationId xmlns:a16="http://schemas.microsoft.com/office/drawing/2014/main" id="{27ED0589-19DA-38DC-E280-BB74C6DA2BCC}"/>
              </a:ext>
            </a:extLst>
          </p:cNvPr>
          <p:cNvPicPr>
            <a:picLocks noChangeAspect="1"/>
          </p:cNvPicPr>
          <p:nvPr/>
        </p:nvPicPr>
        <p:blipFill>
          <a:blip r:embed="rId3"/>
          <a:stretch>
            <a:fillRect/>
          </a:stretch>
        </p:blipFill>
        <p:spPr>
          <a:xfrm>
            <a:off x="1686198" y="1493103"/>
            <a:ext cx="5924003" cy="4760532"/>
          </a:xfrm>
          <a:prstGeom prst="rect">
            <a:avLst/>
          </a:prstGeom>
        </p:spPr>
      </p:pic>
    </p:spTree>
    <p:extLst>
      <p:ext uri="{BB962C8B-B14F-4D97-AF65-F5344CB8AC3E}">
        <p14:creationId xmlns:p14="http://schemas.microsoft.com/office/powerpoint/2010/main" val="3601675765"/>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Objectives</a:t>
            </a:r>
            <a:endParaRPr dirty="0"/>
          </a:p>
        </p:txBody>
      </p:sp>
      <p:sp>
        <p:nvSpPr>
          <p:cNvPr id="158" name="Google Shape;158;p18"/>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457200" algn="just" rtl="0" fontAlgn="base">
              <a:spcBef>
                <a:spcPts val="0"/>
              </a:spcBef>
              <a:spcAft>
                <a:spcPts val="0"/>
              </a:spcAft>
              <a:buFont typeface="+mj-lt"/>
              <a:buAutoNum type="arabicPeriod"/>
            </a:pPr>
            <a:r>
              <a:rPr lang="en-GB" dirty="0"/>
              <a:t> </a:t>
            </a:r>
            <a:r>
              <a:rPr lang="en-US" sz="1800" b="0" i="0" u="none" strike="noStrike" dirty="0">
                <a:solidFill>
                  <a:srgbClr val="000000"/>
                </a:solidFill>
                <a:effectLst/>
                <a:latin typeface="Times New Roman" panose="02020603050405020304" pitchFamily="18" charset="0"/>
              </a:rPr>
              <a:t>On the dataset then we aim to apply different image processing algorithms like the SLIC superpixel algorithm, to segment the image into different pixel densities.</a:t>
            </a:r>
          </a:p>
          <a:p>
            <a:pPr marL="457200" algn="just" rtl="0" fontAlgn="base">
              <a:spcBef>
                <a:spcPts val="0"/>
              </a:spcBef>
              <a:spcAft>
                <a:spcPts val="0"/>
              </a:spcAft>
              <a:buFont typeface="+mj-lt"/>
              <a:buAutoNum type="arabicPeriod"/>
            </a:pPr>
            <a:endParaRPr lang="en-US" sz="1800" b="0" i="0" u="none" strike="noStrike" dirty="0">
              <a:solidFill>
                <a:srgbClr val="000000"/>
              </a:solidFill>
              <a:effectLst/>
              <a:latin typeface="Times New Roman" panose="02020603050405020304" pitchFamily="18" charset="0"/>
            </a:endParaRPr>
          </a:p>
          <a:p>
            <a:pPr marL="457200"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Then calculate the Erythema Index value by getting the reg and green values from the selected pixel.</a:t>
            </a:r>
          </a:p>
          <a:p>
            <a:pPr marL="457200" algn="just" rtl="0" fontAlgn="base">
              <a:spcBef>
                <a:spcPts val="0"/>
              </a:spcBef>
              <a:spcAft>
                <a:spcPts val="0"/>
              </a:spcAft>
              <a:buFont typeface="+mj-lt"/>
              <a:buAutoNum type="arabicPeriod"/>
            </a:pPr>
            <a:endParaRPr lang="en-US" sz="1800" b="0" i="0" u="none" strike="noStrike" dirty="0">
              <a:solidFill>
                <a:srgbClr val="000000"/>
              </a:solidFill>
              <a:effectLst/>
              <a:latin typeface="Times New Roman" panose="02020603050405020304" pitchFamily="18" charset="0"/>
            </a:endParaRPr>
          </a:p>
          <a:p>
            <a:pPr marL="457200"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Create a dataset consisting of the EI values corresponding to the image number.</a:t>
            </a:r>
          </a:p>
          <a:p>
            <a:pPr marL="457200" algn="just" rtl="0" fontAlgn="base">
              <a:spcBef>
                <a:spcPts val="0"/>
              </a:spcBef>
              <a:spcAft>
                <a:spcPts val="0"/>
              </a:spcAft>
              <a:buFont typeface="+mj-lt"/>
              <a:buAutoNum type="arabicPeriod"/>
            </a:pPr>
            <a:endParaRPr lang="en-US" sz="1800" b="0" i="0" u="none" strike="noStrike" dirty="0">
              <a:solidFill>
                <a:srgbClr val="000000"/>
              </a:solidFill>
              <a:effectLst/>
              <a:latin typeface="Times New Roman" panose="02020603050405020304" pitchFamily="18" charset="0"/>
            </a:endParaRPr>
          </a:p>
          <a:p>
            <a:pPr marL="457200" algn="just"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Training the existing Harvard dataset using different models and using the above generated dataset to get the approximate hemoglobin values.</a:t>
            </a:r>
          </a:p>
          <a:p>
            <a:pPr marL="914400" lvl="0" indent="0" algn="l" rtl="0">
              <a:spcBef>
                <a:spcPts val="360"/>
              </a:spcBef>
              <a:spcAft>
                <a:spcPts val="0"/>
              </a:spcAft>
              <a:buNone/>
            </a:pPr>
            <a:endParaRPr sz="1800" dirty="0">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100"/>
              <a:buNone/>
            </a:pPr>
            <a:endParaRPr sz="1800" dirty="0">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100"/>
              <a:buNone/>
            </a:pPr>
            <a:endParaRPr sz="1800" dirty="0">
              <a:latin typeface="Times New Roman"/>
              <a:ea typeface="Times New Roman"/>
              <a:cs typeface="Times New Roman"/>
              <a:sym typeface="Times New Roman"/>
            </a:endParaRPr>
          </a:p>
          <a:p>
            <a:pPr marL="457200" lvl="0" indent="0" algn="l" rtl="0">
              <a:spcBef>
                <a:spcPts val="360"/>
              </a:spcBef>
              <a:spcAft>
                <a:spcPts val="0"/>
              </a:spcAft>
              <a:buNone/>
            </a:pPr>
            <a:endParaRPr sz="1800" dirty="0">
              <a:latin typeface="Times New Roman"/>
              <a:ea typeface="Times New Roman"/>
              <a:cs typeface="Times New Roman"/>
              <a:sym typeface="Times New Roman"/>
            </a:endParaRPr>
          </a:p>
          <a:p>
            <a:pPr marL="457200" lvl="0" indent="0" algn="l" rtl="0">
              <a:spcBef>
                <a:spcPts val="360"/>
              </a:spcBef>
              <a:spcAft>
                <a:spcPts val="0"/>
              </a:spcAft>
              <a:buNone/>
            </a:pPr>
            <a:endParaRPr sz="1800" dirty="0">
              <a:latin typeface="Times New Roman"/>
              <a:ea typeface="Times New Roman"/>
              <a:cs typeface="Times New Roman"/>
              <a:sym typeface="Times New Roman"/>
            </a:endParaRPr>
          </a:p>
          <a:p>
            <a:pPr marL="457200" lvl="0" indent="0" algn="l" rtl="0">
              <a:lnSpc>
                <a:spcPct val="100000"/>
              </a:lnSpc>
              <a:spcBef>
                <a:spcPts val="360"/>
              </a:spcBef>
              <a:spcAft>
                <a:spcPts val="0"/>
              </a:spcAft>
              <a:buNone/>
            </a:pPr>
            <a:endParaRPr sz="1800" dirty="0">
              <a:latin typeface="Times New Roman"/>
              <a:ea typeface="Times New Roman"/>
              <a:cs typeface="Times New Roman"/>
              <a:sym typeface="Times New Roman"/>
            </a:endParaRPr>
          </a:p>
        </p:txBody>
      </p:sp>
      <p:sp>
        <p:nvSpPr>
          <p:cNvPr id="159" name="Google Shape;159;p18"/>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21</a:t>
            </a:fld>
            <a:endParaRPr/>
          </a:p>
        </p:txBody>
      </p:sp>
      <p:sp>
        <p:nvSpPr>
          <p:cNvPr id="161" name="Google Shape;161;p18"/>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163283418"/>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a:solidFill>
                  <a:schemeClr val="dk1"/>
                </a:solidFill>
                <a:latin typeface="Times New Roman"/>
                <a:ea typeface="Times New Roman"/>
                <a:cs typeface="Times New Roman"/>
                <a:sym typeface="Times New Roman"/>
              </a:rPr>
              <a:t>Architecture</a:t>
            </a:r>
            <a:endParaRPr/>
          </a:p>
        </p:txBody>
      </p:sp>
      <p:sp>
        <p:nvSpPr>
          <p:cNvPr id="220" name="Google Shape;220;p24"/>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endParaRPr sz="1800">
              <a:latin typeface="Times New Roman"/>
              <a:ea typeface="Times New Roman"/>
              <a:cs typeface="Times New Roman"/>
              <a:sym typeface="Times New Roman"/>
            </a:endParaRPr>
          </a:p>
          <a:p>
            <a:pPr marL="571500" lvl="0" indent="-342900" algn="l" rtl="0">
              <a:lnSpc>
                <a:spcPct val="100000"/>
              </a:lnSpc>
              <a:spcBef>
                <a:spcPts val="360"/>
              </a:spcBef>
              <a:spcAft>
                <a:spcPts val="0"/>
              </a:spcAft>
              <a:buSzPts val="1080"/>
              <a:buFont typeface="Arial"/>
              <a:buAutoNum type="arabicPeriod"/>
            </a:pPr>
            <a:r>
              <a:rPr lang="en-GB" sz="1800">
                <a:latin typeface="Times New Roman"/>
                <a:ea typeface="Times New Roman"/>
                <a:cs typeface="Times New Roman"/>
                <a:sym typeface="Times New Roman"/>
              </a:rPr>
              <a:t>High Level Design</a:t>
            </a:r>
            <a:endParaRPr/>
          </a:p>
          <a:p>
            <a:pPr marL="228600" lvl="0" indent="0" algn="l" rtl="0">
              <a:lnSpc>
                <a:spcPct val="100000"/>
              </a:lnSpc>
              <a:spcBef>
                <a:spcPts val="360"/>
              </a:spcBef>
              <a:spcAft>
                <a:spcPts val="0"/>
              </a:spcAft>
              <a:buSzPts val="1080"/>
              <a:buNone/>
            </a:pPr>
            <a:endParaRPr sz="180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080"/>
              <a:buNone/>
            </a:pPr>
            <a:endParaRPr sz="180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080"/>
              <a:buNone/>
            </a:pPr>
            <a:endParaRPr sz="180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080"/>
              <a:buNone/>
            </a:pPr>
            <a:endParaRPr sz="1800">
              <a:latin typeface="Times New Roman"/>
              <a:ea typeface="Times New Roman"/>
              <a:cs typeface="Times New Roman"/>
              <a:sym typeface="Times New Roman"/>
            </a:endParaRPr>
          </a:p>
        </p:txBody>
      </p:sp>
      <p:sp>
        <p:nvSpPr>
          <p:cNvPr id="221" name="Google Shape;221;p24"/>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222" name="Google Shape;222;p24"/>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22</a:t>
            </a:fld>
            <a:endParaRPr/>
          </a:p>
        </p:txBody>
      </p:sp>
      <p:pic>
        <p:nvPicPr>
          <p:cNvPr id="223" name="Google Shape;223;p24" descr="A picture containing graphical user interface&#10;&#10;Description automatically generated"/>
          <p:cNvPicPr preferRelativeResize="0"/>
          <p:nvPr/>
        </p:nvPicPr>
        <p:blipFill rotWithShape="1">
          <a:blip r:embed="rId3">
            <a:alphaModFix/>
          </a:blip>
          <a:srcRect/>
          <a:stretch/>
        </p:blipFill>
        <p:spPr>
          <a:xfrm>
            <a:off x="995362" y="2905125"/>
            <a:ext cx="7153275" cy="2876550"/>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a:solidFill>
                  <a:schemeClr val="dk1"/>
                </a:solidFill>
                <a:latin typeface="Times New Roman"/>
                <a:ea typeface="Times New Roman"/>
                <a:cs typeface="Times New Roman"/>
                <a:sym typeface="Times New Roman"/>
              </a:rPr>
              <a:t>Architecture</a:t>
            </a:r>
            <a:endParaRPr/>
          </a:p>
        </p:txBody>
      </p:sp>
      <p:sp>
        <p:nvSpPr>
          <p:cNvPr id="230" name="Google Shape;230;p25"/>
          <p:cNvSpPr txBox="1">
            <a:spLocks noGrp="1"/>
          </p:cNvSpPr>
          <p:nvPr>
            <p:ph type="body" idx="1"/>
          </p:nvPr>
        </p:nvSpPr>
        <p:spPr>
          <a:xfrm>
            <a:off x="242978" y="937134"/>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endParaRPr sz="1800">
              <a:latin typeface="Times New Roman"/>
              <a:ea typeface="Times New Roman"/>
              <a:cs typeface="Times New Roman"/>
              <a:sym typeface="Times New Roman"/>
            </a:endParaRPr>
          </a:p>
          <a:p>
            <a:pPr marL="571500" lvl="0" indent="-342900" algn="l" rtl="0">
              <a:lnSpc>
                <a:spcPct val="100000"/>
              </a:lnSpc>
              <a:spcBef>
                <a:spcPts val="360"/>
              </a:spcBef>
              <a:spcAft>
                <a:spcPts val="0"/>
              </a:spcAft>
              <a:buSzPts val="1080"/>
              <a:buFont typeface="Arial"/>
              <a:buAutoNum type="arabicPeriod"/>
            </a:pPr>
            <a:r>
              <a:rPr lang="en-GB" sz="1800">
                <a:latin typeface="Times New Roman"/>
                <a:ea typeface="Times New Roman"/>
                <a:cs typeface="Times New Roman"/>
                <a:sym typeface="Times New Roman"/>
              </a:rPr>
              <a:t>Low Level Design</a:t>
            </a:r>
            <a:endParaRPr/>
          </a:p>
          <a:p>
            <a:pPr marL="228600" lvl="0" indent="0" algn="l" rtl="0">
              <a:lnSpc>
                <a:spcPct val="100000"/>
              </a:lnSpc>
              <a:spcBef>
                <a:spcPts val="360"/>
              </a:spcBef>
              <a:spcAft>
                <a:spcPts val="0"/>
              </a:spcAft>
              <a:buSzPts val="1080"/>
              <a:buNone/>
            </a:pPr>
            <a:endParaRPr sz="180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080"/>
              <a:buNone/>
            </a:pPr>
            <a:endParaRPr sz="180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080"/>
              <a:buNone/>
            </a:pPr>
            <a:endParaRPr sz="1800">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080"/>
              <a:buNone/>
            </a:pPr>
            <a:endParaRPr sz="1800">
              <a:latin typeface="Times New Roman"/>
              <a:ea typeface="Times New Roman"/>
              <a:cs typeface="Times New Roman"/>
              <a:sym typeface="Times New Roman"/>
            </a:endParaRPr>
          </a:p>
        </p:txBody>
      </p:sp>
      <p:sp>
        <p:nvSpPr>
          <p:cNvPr id="231" name="Google Shape;231;p25"/>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232" name="Google Shape;232;p25"/>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23</a:t>
            </a:fld>
            <a:endParaRPr/>
          </a:p>
        </p:txBody>
      </p:sp>
      <p:pic>
        <p:nvPicPr>
          <p:cNvPr id="233" name="Google Shape;233;p25" descr="Diagram, text&#10;&#10;Description automatically generated"/>
          <p:cNvPicPr preferRelativeResize="0"/>
          <p:nvPr/>
        </p:nvPicPr>
        <p:blipFill rotWithShape="1">
          <a:blip r:embed="rId3">
            <a:alphaModFix/>
          </a:blip>
          <a:srcRect/>
          <a:stretch/>
        </p:blipFill>
        <p:spPr>
          <a:xfrm>
            <a:off x="2640042" y="1311477"/>
            <a:ext cx="3863915" cy="5348224"/>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Implementation</a:t>
            </a:r>
            <a:endParaRPr dirty="0"/>
          </a:p>
        </p:txBody>
      </p:sp>
      <p:sp>
        <p:nvSpPr>
          <p:cNvPr id="158" name="Google Shape;158;p18"/>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a:t> </a:t>
            </a:r>
            <a:r>
              <a:rPr lang="en-GB" sz="1800" b="1">
                <a:latin typeface="Times New Roman"/>
                <a:ea typeface="Times New Roman"/>
                <a:cs typeface="Times New Roman"/>
                <a:sym typeface="Times New Roman"/>
              </a:rPr>
              <a:t>SLIC Superpixel Algorithm:</a:t>
            </a:r>
            <a:endParaRPr sz="1800" b="1">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100"/>
              <a:buNone/>
            </a:pPr>
            <a:r>
              <a:rPr lang="en-GB" sz="1800">
                <a:latin typeface="Times New Roman"/>
                <a:ea typeface="Times New Roman"/>
                <a:cs typeface="Times New Roman"/>
                <a:sym typeface="Times New Roman"/>
              </a:rPr>
              <a:t>A superpixel can be defined as a group of pixels that share common characteristics (like pixel intensity ).</a:t>
            </a:r>
            <a:endParaRPr sz="1800">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100"/>
              <a:buNone/>
            </a:pPr>
            <a:endParaRPr sz="1800">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100"/>
              <a:buNone/>
            </a:pPr>
            <a:r>
              <a:rPr lang="en-GB" sz="1800">
                <a:latin typeface="Times New Roman"/>
                <a:ea typeface="Times New Roman"/>
                <a:cs typeface="Times New Roman"/>
                <a:sym typeface="Times New Roman"/>
              </a:rPr>
              <a:t> Image Segmentation is the process of partitioning an image into multiple segments(set of pixels or superpixels). </a:t>
            </a:r>
            <a:endParaRPr sz="1800">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100"/>
              <a:buNone/>
            </a:pPr>
            <a:r>
              <a:rPr lang="en-GB" sz="1800">
                <a:latin typeface="Times New Roman"/>
                <a:ea typeface="Times New Roman"/>
                <a:cs typeface="Times New Roman"/>
                <a:sym typeface="Times New Roman"/>
              </a:rPr>
              <a:t>The goal is to represent the image as something that is more meaningful and easier to analyze.</a:t>
            </a:r>
            <a:endParaRPr sz="1800">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100"/>
              <a:buNone/>
            </a:pPr>
            <a:r>
              <a:rPr lang="en-GB" sz="1800">
                <a:latin typeface="Times New Roman"/>
                <a:ea typeface="Times New Roman"/>
                <a:cs typeface="Times New Roman"/>
                <a:sym typeface="Times New Roman"/>
              </a:rPr>
              <a:t> In other words, image segmentation is the process of assigning a label to every pixel in an image such that pixels with the same label share certain characteristics. Segmentation can be used to locate objects and boundaries (lines, curves etc.) in images. Some of its practical applications are in -</a:t>
            </a:r>
            <a:endParaRPr sz="1800">
              <a:latin typeface="Times New Roman"/>
              <a:ea typeface="Times New Roman"/>
              <a:cs typeface="Times New Roman"/>
              <a:sym typeface="Times New Roman"/>
            </a:endParaRPr>
          </a:p>
          <a:p>
            <a:pPr marL="457200" lvl="0" indent="-342900" algn="l" rtl="0">
              <a:spcBef>
                <a:spcPts val="360"/>
              </a:spcBef>
              <a:spcAft>
                <a:spcPts val="0"/>
              </a:spcAft>
              <a:buSzPts val="1800"/>
              <a:buFont typeface="Times New Roman"/>
              <a:buChar char="■"/>
            </a:pPr>
            <a:r>
              <a:rPr lang="en-GB" sz="1800">
                <a:latin typeface="Times New Roman"/>
                <a:ea typeface="Times New Roman"/>
                <a:cs typeface="Times New Roman"/>
                <a:sym typeface="Times New Roman"/>
              </a:rPr>
              <a:t>Medical Imaging</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Object detection (Face, pedestrian detection)</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sz="1800">
                <a:latin typeface="Times New Roman"/>
                <a:ea typeface="Times New Roman"/>
                <a:cs typeface="Times New Roman"/>
                <a:sym typeface="Times New Roman"/>
              </a:rPr>
              <a:t>Recognition Tasks (Face, Fingerprint recognition)</a:t>
            </a:r>
            <a:endParaRPr sz="1800">
              <a:latin typeface="Times New Roman"/>
              <a:ea typeface="Times New Roman"/>
              <a:cs typeface="Times New Roman"/>
              <a:sym typeface="Times New Roman"/>
            </a:endParaRPr>
          </a:p>
          <a:p>
            <a:pPr marL="914400" lvl="0" indent="0" algn="l" rtl="0">
              <a:spcBef>
                <a:spcPts val="360"/>
              </a:spcBef>
              <a:spcAft>
                <a:spcPts val="0"/>
              </a:spcAft>
              <a:buNone/>
            </a:pPr>
            <a:endParaRPr sz="1800">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100"/>
              <a:buNone/>
            </a:pPr>
            <a:endParaRPr sz="1800">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100"/>
              <a:buNone/>
            </a:pPr>
            <a:endParaRPr sz="1800">
              <a:latin typeface="Times New Roman"/>
              <a:ea typeface="Times New Roman"/>
              <a:cs typeface="Times New Roman"/>
              <a:sym typeface="Times New Roman"/>
            </a:endParaRPr>
          </a:p>
          <a:p>
            <a:pPr marL="457200" lvl="0" indent="0" algn="l" rtl="0">
              <a:spcBef>
                <a:spcPts val="360"/>
              </a:spcBef>
              <a:spcAft>
                <a:spcPts val="0"/>
              </a:spcAft>
              <a:buNone/>
            </a:pPr>
            <a:endParaRPr sz="1800">
              <a:latin typeface="Times New Roman"/>
              <a:ea typeface="Times New Roman"/>
              <a:cs typeface="Times New Roman"/>
              <a:sym typeface="Times New Roman"/>
            </a:endParaRPr>
          </a:p>
          <a:p>
            <a:pPr marL="457200" lvl="0" indent="0" algn="l" rtl="0">
              <a:spcBef>
                <a:spcPts val="360"/>
              </a:spcBef>
              <a:spcAft>
                <a:spcPts val="0"/>
              </a:spcAft>
              <a:buNone/>
            </a:pPr>
            <a:endParaRPr sz="1800">
              <a:latin typeface="Times New Roman"/>
              <a:ea typeface="Times New Roman"/>
              <a:cs typeface="Times New Roman"/>
              <a:sym typeface="Times New Roman"/>
            </a:endParaRPr>
          </a:p>
          <a:p>
            <a:pPr marL="457200" lvl="0" indent="0" algn="l" rtl="0">
              <a:lnSpc>
                <a:spcPct val="100000"/>
              </a:lnSpc>
              <a:spcBef>
                <a:spcPts val="360"/>
              </a:spcBef>
              <a:spcAft>
                <a:spcPts val="0"/>
              </a:spcAft>
              <a:buNone/>
            </a:pPr>
            <a:endParaRPr sz="1800">
              <a:latin typeface="Times New Roman"/>
              <a:ea typeface="Times New Roman"/>
              <a:cs typeface="Times New Roman"/>
              <a:sym typeface="Times New Roman"/>
            </a:endParaRPr>
          </a:p>
        </p:txBody>
      </p:sp>
      <p:sp>
        <p:nvSpPr>
          <p:cNvPr id="159" name="Google Shape;159;p18"/>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24</a:t>
            </a:fld>
            <a:endParaRPr/>
          </a:p>
        </p:txBody>
      </p:sp>
      <p:sp>
        <p:nvSpPr>
          <p:cNvPr id="160" name="Google Shape;160;p18"/>
          <p:cNvSpPr txBox="1"/>
          <p:nvPr/>
        </p:nvSpPr>
        <p:spPr>
          <a:xfrm>
            <a:off x="1753496" y="4756152"/>
            <a:ext cx="199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61" name="Google Shape;161;p18"/>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2847944061"/>
      </p:ext>
    </p:extLst>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Implementation</a:t>
            </a:r>
            <a:endParaRPr dirty="0"/>
          </a:p>
        </p:txBody>
      </p:sp>
      <p:sp>
        <p:nvSpPr>
          <p:cNvPr id="167" name="Google Shape;167;p19"/>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457200" lvl="0" indent="0" algn="l" rtl="0">
              <a:spcBef>
                <a:spcPts val="360"/>
              </a:spcBef>
              <a:spcAft>
                <a:spcPts val="0"/>
              </a:spcAft>
              <a:buNone/>
            </a:pPr>
            <a:endParaRPr sz="1800">
              <a:latin typeface="Times New Roman"/>
              <a:ea typeface="Times New Roman"/>
              <a:cs typeface="Times New Roman"/>
              <a:sym typeface="Times New Roman"/>
            </a:endParaRPr>
          </a:p>
          <a:p>
            <a:pPr marL="160020" lvl="0" indent="0" algn="l" rtl="0">
              <a:spcBef>
                <a:spcPts val="360"/>
              </a:spcBef>
              <a:spcAft>
                <a:spcPts val="0"/>
              </a:spcAft>
              <a:buNone/>
            </a:pPr>
            <a:r>
              <a:rPr lang="en-GB" sz="1800">
                <a:latin typeface="Times New Roman"/>
                <a:ea typeface="Times New Roman"/>
                <a:cs typeface="Times New Roman"/>
                <a:sym typeface="Times New Roman"/>
              </a:rPr>
              <a:t>Advantages of superpixels:</a:t>
            </a:r>
            <a:endParaRPr sz="1800">
              <a:latin typeface="Times New Roman"/>
              <a:ea typeface="Times New Roman"/>
              <a:cs typeface="Times New Roman"/>
              <a:sym typeface="Times New Roman"/>
            </a:endParaRPr>
          </a:p>
          <a:p>
            <a:pPr marL="457200" lvl="0" indent="-342900" algn="l" rtl="0">
              <a:spcBef>
                <a:spcPts val="360"/>
              </a:spcBef>
              <a:spcAft>
                <a:spcPts val="0"/>
              </a:spcAft>
              <a:buSzPts val="1800"/>
              <a:buFont typeface="Times New Roman"/>
              <a:buChar char="■"/>
            </a:pPr>
            <a:r>
              <a:rPr lang="en-GB" sz="1800">
                <a:latin typeface="Times New Roman"/>
                <a:ea typeface="Times New Roman"/>
                <a:cs typeface="Times New Roman"/>
                <a:sym typeface="Times New Roman"/>
              </a:rPr>
              <a:t>They carry more information than pixels.</a:t>
            </a:r>
            <a:endParaRPr sz="1800">
              <a:latin typeface="Times New Roman"/>
              <a:ea typeface="Times New Roman"/>
              <a:cs typeface="Times New Roman"/>
              <a:sym typeface="Times New Roman"/>
            </a:endParaRPr>
          </a:p>
          <a:p>
            <a:pPr marL="457200" lvl="0" indent="0" algn="l" rtl="0">
              <a:spcBef>
                <a:spcPts val="360"/>
              </a:spcBef>
              <a:spcAft>
                <a:spcPts val="0"/>
              </a:spcAft>
              <a:buNone/>
            </a:pPr>
            <a:endParaRPr sz="1800">
              <a:latin typeface="Times New Roman"/>
              <a:ea typeface="Times New Roman"/>
              <a:cs typeface="Times New Roman"/>
              <a:sym typeface="Times New Roman"/>
            </a:endParaRPr>
          </a:p>
          <a:p>
            <a:pPr marL="457200" lvl="0" indent="-342900" algn="l" rtl="0">
              <a:spcBef>
                <a:spcPts val="360"/>
              </a:spcBef>
              <a:spcAft>
                <a:spcPts val="0"/>
              </a:spcAft>
              <a:buSzPts val="1800"/>
              <a:buFont typeface="Times New Roman"/>
              <a:buChar char="■"/>
            </a:pPr>
            <a:r>
              <a:rPr lang="en-GB" sz="1800">
                <a:latin typeface="Times New Roman"/>
                <a:ea typeface="Times New Roman"/>
                <a:cs typeface="Times New Roman"/>
                <a:sym typeface="Times New Roman"/>
              </a:rPr>
              <a:t>Superpixels have a perceptual meaning since pixels belonging to a given superpixel share similar visual properties.</a:t>
            </a:r>
            <a:endParaRPr sz="1800">
              <a:latin typeface="Times New Roman"/>
              <a:ea typeface="Times New Roman"/>
              <a:cs typeface="Times New Roman"/>
              <a:sym typeface="Times New Roman"/>
            </a:endParaRPr>
          </a:p>
          <a:p>
            <a:pPr marL="457200" lvl="0" indent="0" algn="l" rtl="0">
              <a:spcBef>
                <a:spcPts val="360"/>
              </a:spcBef>
              <a:spcAft>
                <a:spcPts val="0"/>
              </a:spcAft>
              <a:buNone/>
            </a:pPr>
            <a:endParaRPr sz="1800">
              <a:latin typeface="Times New Roman"/>
              <a:ea typeface="Times New Roman"/>
              <a:cs typeface="Times New Roman"/>
              <a:sym typeface="Times New Roman"/>
            </a:endParaRPr>
          </a:p>
          <a:p>
            <a:pPr marL="457200" lvl="0" indent="-342900" algn="l" rtl="0">
              <a:spcBef>
                <a:spcPts val="360"/>
              </a:spcBef>
              <a:spcAft>
                <a:spcPts val="0"/>
              </a:spcAft>
              <a:buSzPts val="1800"/>
              <a:buFont typeface="Times New Roman"/>
              <a:buChar char="■"/>
            </a:pPr>
            <a:r>
              <a:rPr lang="en-GB" sz="1800">
                <a:latin typeface="Times New Roman"/>
                <a:ea typeface="Times New Roman"/>
                <a:cs typeface="Times New Roman"/>
                <a:sym typeface="Times New Roman"/>
              </a:rPr>
              <a:t>They provide a convenient and compact representation of images that can be very useful for computationally demanding problems.</a:t>
            </a:r>
            <a:endParaRPr sz="1800">
              <a:latin typeface="Times New Roman"/>
              <a:ea typeface="Times New Roman"/>
              <a:cs typeface="Times New Roman"/>
              <a:sym typeface="Times New Roman"/>
            </a:endParaRPr>
          </a:p>
          <a:p>
            <a:pPr marL="457200" lvl="0" indent="0" algn="l" rtl="0">
              <a:spcBef>
                <a:spcPts val="360"/>
              </a:spcBef>
              <a:spcAft>
                <a:spcPts val="0"/>
              </a:spcAft>
              <a:buClr>
                <a:schemeClr val="dk1"/>
              </a:buClr>
              <a:buSzPts val="1100"/>
              <a:buFont typeface="Arial"/>
              <a:buNone/>
            </a:pPr>
            <a:endParaRPr sz="1800">
              <a:latin typeface="Times New Roman"/>
              <a:ea typeface="Times New Roman"/>
              <a:cs typeface="Times New Roman"/>
              <a:sym typeface="Times New Roman"/>
            </a:endParaRPr>
          </a:p>
          <a:p>
            <a:pPr marL="457200" lvl="0" indent="0" algn="l" rtl="0">
              <a:spcBef>
                <a:spcPts val="360"/>
              </a:spcBef>
              <a:spcAft>
                <a:spcPts val="0"/>
              </a:spcAft>
              <a:buNone/>
            </a:pPr>
            <a:endParaRPr sz="1800">
              <a:latin typeface="Times New Roman"/>
              <a:ea typeface="Times New Roman"/>
              <a:cs typeface="Times New Roman"/>
              <a:sym typeface="Times New Roman"/>
            </a:endParaRPr>
          </a:p>
          <a:p>
            <a:pPr marL="457200" lvl="0" indent="0" algn="l" rtl="0">
              <a:lnSpc>
                <a:spcPct val="100000"/>
              </a:lnSpc>
              <a:spcBef>
                <a:spcPts val="360"/>
              </a:spcBef>
              <a:spcAft>
                <a:spcPts val="0"/>
              </a:spcAft>
              <a:buNone/>
            </a:pPr>
            <a:endParaRPr sz="1800">
              <a:latin typeface="Times New Roman"/>
              <a:ea typeface="Times New Roman"/>
              <a:cs typeface="Times New Roman"/>
              <a:sym typeface="Times New Roman"/>
            </a:endParaRPr>
          </a:p>
        </p:txBody>
      </p:sp>
      <p:sp>
        <p:nvSpPr>
          <p:cNvPr id="168" name="Google Shape;168;p19"/>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25</a:t>
            </a:fld>
            <a:endParaRPr/>
          </a:p>
        </p:txBody>
      </p:sp>
      <p:sp>
        <p:nvSpPr>
          <p:cNvPr id="169" name="Google Shape;169;p19"/>
          <p:cNvSpPr txBox="1"/>
          <p:nvPr/>
        </p:nvSpPr>
        <p:spPr>
          <a:xfrm>
            <a:off x="1753496" y="4756152"/>
            <a:ext cx="199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70" name="Google Shape;170;p19"/>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 Implementation</a:t>
            </a:r>
            <a:endParaRPr dirty="0"/>
          </a:p>
        </p:txBody>
      </p:sp>
      <p:sp>
        <p:nvSpPr>
          <p:cNvPr id="176" name="Google Shape;176;p20"/>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a:t> </a:t>
            </a:r>
            <a:endParaRPr/>
          </a:p>
        </p:txBody>
      </p:sp>
      <p:sp>
        <p:nvSpPr>
          <p:cNvPr id="177" name="Google Shape;177;p20"/>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26</a:t>
            </a:fld>
            <a:endParaRPr/>
          </a:p>
        </p:txBody>
      </p:sp>
      <p:sp>
        <p:nvSpPr>
          <p:cNvPr id="178" name="Google Shape;178;p20"/>
          <p:cNvSpPr txBox="1"/>
          <p:nvPr/>
        </p:nvSpPr>
        <p:spPr>
          <a:xfrm>
            <a:off x="1753496" y="4756152"/>
            <a:ext cx="199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79" name="Google Shape;179;p20"/>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pic>
        <p:nvPicPr>
          <p:cNvPr id="180" name="Google Shape;180;p20"/>
          <p:cNvPicPr preferRelativeResize="0"/>
          <p:nvPr/>
        </p:nvPicPr>
        <p:blipFill>
          <a:blip r:embed="rId3">
            <a:alphaModFix/>
          </a:blip>
          <a:stretch>
            <a:fillRect/>
          </a:stretch>
        </p:blipFill>
        <p:spPr>
          <a:xfrm>
            <a:off x="193525" y="2137875"/>
            <a:ext cx="8811377" cy="4066975"/>
          </a:xfrm>
          <a:prstGeom prst="rect">
            <a:avLst/>
          </a:prstGeom>
          <a:noFill/>
          <a:ln>
            <a:noFill/>
          </a:ln>
        </p:spPr>
      </p:pic>
      <p:sp>
        <p:nvSpPr>
          <p:cNvPr id="181" name="Google Shape;181;p20"/>
          <p:cNvSpPr txBox="1"/>
          <p:nvPr/>
        </p:nvSpPr>
        <p:spPr>
          <a:xfrm>
            <a:off x="2721438" y="1584475"/>
            <a:ext cx="370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Times New Roman"/>
                <a:ea typeface="Times New Roman"/>
                <a:cs typeface="Times New Roman"/>
                <a:sym typeface="Times New Roman"/>
              </a:rPr>
              <a:t>SLIC Superpixel Algorithm Implementation</a:t>
            </a:r>
            <a:endParaRPr b="1">
              <a:latin typeface="Times New Roman"/>
              <a:ea typeface="Times New Roman"/>
              <a:cs typeface="Times New Roman"/>
              <a:sym typeface="Times New Roman"/>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 Implementation</a:t>
            </a:r>
            <a:endParaRPr dirty="0"/>
          </a:p>
        </p:txBody>
      </p:sp>
      <p:sp>
        <p:nvSpPr>
          <p:cNvPr id="200" name="Google Shape;200;p22"/>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a:t> </a:t>
            </a:r>
            <a:endParaRPr/>
          </a:p>
        </p:txBody>
      </p:sp>
      <p:sp>
        <p:nvSpPr>
          <p:cNvPr id="201" name="Google Shape;201;p22"/>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27</a:t>
            </a:fld>
            <a:endParaRPr/>
          </a:p>
        </p:txBody>
      </p:sp>
      <p:sp>
        <p:nvSpPr>
          <p:cNvPr id="202" name="Google Shape;202;p22"/>
          <p:cNvSpPr txBox="1"/>
          <p:nvPr/>
        </p:nvSpPr>
        <p:spPr>
          <a:xfrm>
            <a:off x="1753496" y="4756152"/>
            <a:ext cx="199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203" name="Google Shape;203;p22"/>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pic>
        <p:nvPicPr>
          <p:cNvPr id="204" name="Google Shape;204;p22"/>
          <p:cNvPicPr preferRelativeResize="0"/>
          <p:nvPr/>
        </p:nvPicPr>
        <p:blipFill>
          <a:blip r:embed="rId3">
            <a:alphaModFix/>
          </a:blip>
          <a:stretch>
            <a:fillRect/>
          </a:stretch>
        </p:blipFill>
        <p:spPr>
          <a:xfrm>
            <a:off x="1959425" y="1713650"/>
            <a:ext cx="4910676" cy="4763352"/>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 Implementation</a:t>
            </a:r>
            <a:endParaRPr dirty="0"/>
          </a:p>
        </p:txBody>
      </p:sp>
      <p:sp>
        <p:nvSpPr>
          <p:cNvPr id="187" name="Google Shape;187;p21"/>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a:t> </a:t>
            </a:r>
            <a:endParaRPr/>
          </a:p>
        </p:txBody>
      </p:sp>
      <p:sp>
        <p:nvSpPr>
          <p:cNvPr id="188" name="Google Shape;188;p21"/>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28</a:t>
            </a:fld>
            <a:endParaRPr/>
          </a:p>
        </p:txBody>
      </p:sp>
      <p:sp>
        <p:nvSpPr>
          <p:cNvPr id="189" name="Google Shape;189;p21"/>
          <p:cNvSpPr txBox="1"/>
          <p:nvPr/>
        </p:nvSpPr>
        <p:spPr>
          <a:xfrm>
            <a:off x="1753496" y="4756152"/>
            <a:ext cx="199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90" name="Google Shape;190;p21"/>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pic>
        <p:nvPicPr>
          <p:cNvPr id="191" name="Google Shape;191;p21"/>
          <p:cNvPicPr preferRelativeResize="0"/>
          <p:nvPr/>
        </p:nvPicPr>
        <p:blipFill>
          <a:blip r:embed="rId3">
            <a:alphaModFix/>
          </a:blip>
          <a:stretch>
            <a:fillRect/>
          </a:stretch>
        </p:blipFill>
        <p:spPr>
          <a:xfrm>
            <a:off x="405275" y="1505200"/>
            <a:ext cx="8170249" cy="2305075"/>
          </a:xfrm>
          <a:prstGeom prst="rect">
            <a:avLst/>
          </a:prstGeom>
          <a:noFill/>
          <a:ln>
            <a:noFill/>
          </a:ln>
        </p:spPr>
      </p:pic>
      <p:pic>
        <p:nvPicPr>
          <p:cNvPr id="192" name="Google Shape;192;p21"/>
          <p:cNvPicPr preferRelativeResize="0"/>
          <p:nvPr/>
        </p:nvPicPr>
        <p:blipFill>
          <a:blip r:embed="rId4">
            <a:alphaModFix/>
          </a:blip>
          <a:stretch>
            <a:fillRect/>
          </a:stretch>
        </p:blipFill>
        <p:spPr>
          <a:xfrm>
            <a:off x="405275" y="4248675"/>
            <a:ext cx="8333449" cy="2228325"/>
          </a:xfrm>
          <a:prstGeom prst="rect">
            <a:avLst/>
          </a:prstGeom>
          <a:noFill/>
          <a:ln>
            <a:noFill/>
          </a:ln>
        </p:spPr>
      </p:pic>
      <p:sp>
        <p:nvSpPr>
          <p:cNvPr id="193" name="Google Shape;193;p21"/>
          <p:cNvSpPr txBox="1"/>
          <p:nvPr/>
        </p:nvSpPr>
        <p:spPr>
          <a:xfrm>
            <a:off x="3556000" y="3894675"/>
            <a:ext cx="162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a:ea typeface="Times New Roman"/>
                <a:cs typeface="Times New Roman"/>
                <a:sym typeface="Times New Roman"/>
              </a:rPr>
              <a:t>Non-Anemic</a:t>
            </a:r>
            <a:endParaRPr>
              <a:latin typeface="Times New Roman"/>
              <a:ea typeface="Times New Roman"/>
              <a:cs typeface="Times New Roman"/>
              <a:sym typeface="Times New Roman"/>
            </a:endParaRPr>
          </a:p>
        </p:txBody>
      </p:sp>
      <p:sp>
        <p:nvSpPr>
          <p:cNvPr id="194" name="Google Shape;194;p21"/>
          <p:cNvSpPr txBox="1"/>
          <p:nvPr/>
        </p:nvSpPr>
        <p:spPr>
          <a:xfrm>
            <a:off x="3679950" y="6477000"/>
            <a:ext cx="162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a:ea typeface="Times New Roman"/>
                <a:cs typeface="Times New Roman"/>
                <a:sym typeface="Times New Roman"/>
              </a:rPr>
              <a:t>Anemic</a:t>
            </a:r>
            <a:endParaRPr>
              <a:latin typeface="Times New Roman"/>
              <a:ea typeface="Times New Roman"/>
              <a:cs typeface="Times New Roman"/>
              <a:sym typeface="Times New Roman"/>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 Implementation</a:t>
            </a:r>
            <a:endParaRPr dirty="0"/>
          </a:p>
        </p:txBody>
      </p:sp>
      <p:sp>
        <p:nvSpPr>
          <p:cNvPr id="187" name="Google Shape;187;p21"/>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a:t> </a:t>
            </a:r>
            <a:endParaRPr/>
          </a:p>
        </p:txBody>
      </p:sp>
      <p:sp>
        <p:nvSpPr>
          <p:cNvPr id="188" name="Google Shape;188;p21"/>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29</a:t>
            </a:fld>
            <a:endParaRPr/>
          </a:p>
        </p:txBody>
      </p:sp>
      <p:sp>
        <p:nvSpPr>
          <p:cNvPr id="189" name="Google Shape;189;p21"/>
          <p:cNvSpPr txBox="1"/>
          <p:nvPr/>
        </p:nvSpPr>
        <p:spPr>
          <a:xfrm>
            <a:off x="1753496" y="4756152"/>
            <a:ext cx="199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90" name="Google Shape;190;p21"/>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94" name="Google Shape;194;p21"/>
          <p:cNvSpPr txBox="1"/>
          <p:nvPr/>
        </p:nvSpPr>
        <p:spPr>
          <a:xfrm>
            <a:off x="3679950" y="6477000"/>
            <a:ext cx="162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a:ea typeface="Times New Roman"/>
                <a:cs typeface="Times New Roman"/>
                <a:sym typeface="Times New Roman"/>
              </a:rPr>
              <a:t>Anemic</a:t>
            </a:r>
            <a:endParaRPr>
              <a:latin typeface="Times New Roman"/>
              <a:ea typeface="Times New Roman"/>
              <a:cs typeface="Times New Roman"/>
              <a:sym typeface="Times New Roman"/>
            </a:endParaRPr>
          </a:p>
        </p:txBody>
      </p:sp>
      <p:pic>
        <p:nvPicPr>
          <p:cNvPr id="3" name="Picture 2" descr="Graphical user interface, text, application&#10;&#10;Description automatically generated">
            <a:extLst>
              <a:ext uri="{FF2B5EF4-FFF2-40B4-BE49-F238E27FC236}">
                <a16:creationId xmlns:a16="http://schemas.microsoft.com/office/drawing/2014/main" id="{1B16CAFB-D222-0EE8-7F5B-20577186A0D1}"/>
              </a:ext>
            </a:extLst>
          </p:cNvPr>
          <p:cNvPicPr>
            <a:picLocks noChangeAspect="1"/>
          </p:cNvPicPr>
          <p:nvPr/>
        </p:nvPicPr>
        <p:blipFill>
          <a:blip r:embed="rId3"/>
          <a:stretch>
            <a:fillRect/>
          </a:stretch>
        </p:blipFill>
        <p:spPr>
          <a:xfrm>
            <a:off x="574980" y="2283052"/>
            <a:ext cx="7830839" cy="3358696"/>
          </a:xfrm>
          <a:prstGeom prst="rect">
            <a:avLst/>
          </a:prstGeom>
        </p:spPr>
      </p:pic>
    </p:spTree>
    <p:extLst>
      <p:ext uri="{BB962C8B-B14F-4D97-AF65-F5344CB8AC3E}">
        <p14:creationId xmlns:p14="http://schemas.microsoft.com/office/powerpoint/2010/main" val="2697190212"/>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a:solidFill>
                  <a:schemeClr val="dk1"/>
                </a:solidFill>
                <a:latin typeface="Times New Roman"/>
                <a:ea typeface="Times New Roman"/>
                <a:cs typeface="Times New Roman"/>
                <a:sym typeface="Times New Roman"/>
              </a:rPr>
              <a:t>Problem Statement and Group Details</a:t>
            </a:r>
            <a:endParaRPr/>
          </a:p>
        </p:txBody>
      </p:sp>
      <p:sp>
        <p:nvSpPr>
          <p:cNvPr id="94" name="Google Shape;94;p12"/>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b="1">
                <a:latin typeface="Times New Roman"/>
                <a:ea typeface="Times New Roman"/>
                <a:cs typeface="Times New Roman"/>
                <a:sym typeface="Times New Roman"/>
              </a:rPr>
              <a:t>“Novel non-invasive approach towards haemoglobin level identification using deep learning”</a:t>
            </a:r>
            <a:endParaRPr/>
          </a:p>
          <a:p>
            <a:pPr marL="160020" lvl="0" indent="0" algn="l" rtl="0">
              <a:lnSpc>
                <a:spcPct val="100000"/>
              </a:lnSpc>
              <a:spcBef>
                <a:spcPts val="360"/>
              </a:spcBef>
              <a:spcAft>
                <a:spcPts val="0"/>
              </a:spcAft>
              <a:buSzPts val="1080"/>
              <a:buNone/>
            </a:pPr>
            <a:endParaRPr>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080"/>
              <a:buNone/>
            </a:pPr>
            <a:endParaRPr sz="1400" b="1">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080"/>
              <a:buNone/>
            </a:pPr>
            <a:r>
              <a:rPr lang="en-GB" sz="1400" b="1">
                <a:latin typeface="Times New Roman"/>
                <a:ea typeface="Times New Roman"/>
                <a:cs typeface="Times New Roman"/>
                <a:sym typeface="Times New Roman"/>
              </a:rPr>
              <a:t>Members:</a:t>
            </a:r>
            <a:endParaRPr/>
          </a:p>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Atharva Belamkar</a:t>
            </a:r>
            <a:endParaRPr/>
          </a:p>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Tushar Birari</a:t>
            </a:r>
            <a:endParaRPr/>
          </a:p>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Akhil Bannur</a:t>
            </a:r>
            <a:endParaRPr/>
          </a:p>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Sanskar Sharma</a:t>
            </a:r>
            <a:endParaRPr/>
          </a:p>
          <a:p>
            <a:pPr marL="160020" lvl="0" indent="0" algn="l" rtl="0">
              <a:lnSpc>
                <a:spcPct val="100000"/>
              </a:lnSpc>
              <a:spcBef>
                <a:spcPts val="360"/>
              </a:spcBef>
              <a:spcAft>
                <a:spcPts val="0"/>
              </a:spcAft>
              <a:buSzPts val="1080"/>
              <a:buNone/>
            </a:pPr>
            <a:endParaRPr sz="1400" b="1">
              <a:latin typeface="Times New Roman"/>
              <a:ea typeface="Times New Roman"/>
              <a:cs typeface="Times New Roman"/>
              <a:sym typeface="Times New Roman"/>
            </a:endParaRPr>
          </a:p>
          <a:p>
            <a:pPr marL="160020" lvl="0" indent="0" algn="l" rtl="0">
              <a:lnSpc>
                <a:spcPct val="100000"/>
              </a:lnSpc>
              <a:spcBef>
                <a:spcPts val="360"/>
              </a:spcBef>
              <a:spcAft>
                <a:spcPts val="0"/>
              </a:spcAft>
              <a:buSzPts val="1080"/>
              <a:buNone/>
            </a:pPr>
            <a:r>
              <a:rPr lang="en-GB" sz="1400" b="1">
                <a:latin typeface="Times New Roman"/>
                <a:ea typeface="Times New Roman"/>
                <a:cs typeface="Times New Roman"/>
                <a:sym typeface="Times New Roman"/>
              </a:rPr>
              <a:t>Faculty</a:t>
            </a:r>
            <a:r>
              <a:rPr lang="en-GB" sz="1400">
                <a:latin typeface="Times New Roman"/>
                <a:ea typeface="Times New Roman"/>
                <a:cs typeface="Times New Roman"/>
                <a:sym typeface="Times New Roman"/>
              </a:rPr>
              <a:t>:</a:t>
            </a:r>
            <a:endParaRPr/>
          </a:p>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Prof. Shilpa Sonawani – Internal Guide</a:t>
            </a:r>
            <a:endParaRPr/>
          </a:p>
        </p:txBody>
      </p:sp>
      <p:sp>
        <p:nvSpPr>
          <p:cNvPr id="95" name="Google Shape;95;p12"/>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96" name="Google Shape;96;p12"/>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3</a:t>
            </a:fld>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 Implementation</a:t>
            </a:r>
            <a:endParaRPr dirty="0"/>
          </a:p>
        </p:txBody>
      </p:sp>
      <p:sp>
        <p:nvSpPr>
          <p:cNvPr id="187" name="Google Shape;187;p21"/>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a:t> </a:t>
            </a:r>
            <a:endParaRPr/>
          </a:p>
        </p:txBody>
      </p:sp>
      <p:sp>
        <p:nvSpPr>
          <p:cNvPr id="188" name="Google Shape;188;p21"/>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30</a:t>
            </a:fld>
            <a:endParaRPr/>
          </a:p>
        </p:txBody>
      </p:sp>
      <p:sp>
        <p:nvSpPr>
          <p:cNvPr id="189" name="Google Shape;189;p21"/>
          <p:cNvSpPr txBox="1"/>
          <p:nvPr/>
        </p:nvSpPr>
        <p:spPr>
          <a:xfrm>
            <a:off x="1753496" y="4756152"/>
            <a:ext cx="199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90" name="Google Shape;190;p21"/>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94" name="Google Shape;194;p21"/>
          <p:cNvSpPr txBox="1"/>
          <p:nvPr/>
        </p:nvSpPr>
        <p:spPr>
          <a:xfrm>
            <a:off x="3679950" y="6477000"/>
            <a:ext cx="162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a:ea typeface="Times New Roman"/>
                <a:cs typeface="Times New Roman"/>
                <a:sym typeface="Times New Roman"/>
              </a:rPr>
              <a:t>Anemic</a:t>
            </a:r>
            <a:endParaRPr>
              <a:latin typeface="Times New Roman"/>
              <a:ea typeface="Times New Roman"/>
              <a:cs typeface="Times New Roman"/>
              <a:sym typeface="Times New Roman"/>
            </a:endParaRPr>
          </a:p>
        </p:txBody>
      </p:sp>
      <p:pic>
        <p:nvPicPr>
          <p:cNvPr id="3" name="Picture 2" descr="Graphical user interface, text&#10;&#10;Description automatically generated">
            <a:extLst>
              <a:ext uri="{FF2B5EF4-FFF2-40B4-BE49-F238E27FC236}">
                <a16:creationId xmlns:a16="http://schemas.microsoft.com/office/drawing/2014/main" id="{6C2430EB-57A6-2624-6AB7-BF2748A4D4F2}"/>
              </a:ext>
            </a:extLst>
          </p:cNvPr>
          <p:cNvPicPr>
            <a:picLocks noChangeAspect="1"/>
          </p:cNvPicPr>
          <p:nvPr/>
        </p:nvPicPr>
        <p:blipFill>
          <a:blip r:embed="rId3"/>
          <a:stretch>
            <a:fillRect/>
          </a:stretch>
        </p:blipFill>
        <p:spPr>
          <a:xfrm>
            <a:off x="526854" y="2268603"/>
            <a:ext cx="7927092" cy="3387593"/>
          </a:xfrm>
          <a:prstGeom prst="rect">
            <a:avLst/>
          </a:prstGeom>
        </p:spPr>
      </p:pic>
    </p:spTree>
    <p:extLst>
      <p:ext uri="{BB962C8B-B14F-4D97-AF65-F5344CB8AC3E}">
        <p14:creationId xmlns:p14="http://schemas.microsoft.com/office/powerpoint/2010/main" val="1969656082"/>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 Implementation</a:t>
            </a:r>
            <a:endParaRPr dirty="0"/>
          </a:p>
        </p:txBody>
      </p:sp>
      <p:sp>
        <p:nvSpPr>
          <p:cNvPr id="187" name="Google Shape;187;p21"/>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a:t> </a:t>
            </a:r>
            <a:endParaRPr/>
          </a:p>
        </p:txBody>
      </p:sp>
      <p:sp>
        <p:nvSpPr>
          <p:cNvPr id="188" name="Google Shape;188;p21"/>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31</a:t>
            </a:fld>
            <a:endParaRPr/>
          </a:p>
        </p:txBody>
      </p:sp>
      <p:sp>
        <p:nvSpPr>
          <p:cNvPr id="189" name="Google Shape;189;p21"/>
          <p:cNvSpPr txBox="1"/>
          <p:nvPr/>
        </p:nvSpPr>
        <p:spPr>
          <a:xfrm>
            <a:off x="1753496" y="4756152"/>
            <a:ext cx="199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90" name="Google Shape;190;p21"/>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94" name="Google Shape;194;p21"/>
          <p:cNvSpPr txBox="1"/>
          <p:nvPr/>
        </p:nvSpPr>
        <p:spPr>
          <a:xfrm>
            <a:off x="3679950" y="6477000"/>
            <a:ext cx="162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a:ea typeface="Times New Roman"/>
                <a:cs typeface="Times New Roman"/>
                <a:sym typeface="Times New Roman"/>
              </a:rPr>
              <a:t>Anemic</a:t>
            </a:r>
            <a:endParaRPr>
              <a:latin typeface="Times New Roman"/>
              <a:ea typeface="Times New Roman"/>
              <a:cs typeface="Times New Roman"/>
              <a:sym typeface="Times New Roman"/>
            </a:endParaRPr>
          </a:p>
        </p:txBody>
      </p:sp>
      <p:pic>
        <p:nvPicPr>
          <p:cNvPr id="3" name="Picture 2" descr="Graphical user interface, text&#10;&#10;Description automatically generated">
            <a:extLst>
              <a:ext uri="{FF2B5EF4-FFF2-40B4-BE49-F238E27FC236}">
                <a16:creationId xmlns:a16="http://schemas.microsoft.com/office/drawing/2014/main" id="{E9C237E9-3EBA-2579-D644-D72A21AD7785}"/>
              </a:ext>
            </a:extLst>
          </p:cNvPr>
          <p:cNvPicPr>
            <a:picLocks noChangeAspect="1"/>
          </p:cNvPicPr>
          <p:nvPr/>
        </p:nvPicPr>
        <p:blipFill>
          <a:blip r:embed="rId3"/>
          <a:stretch>
            <a:fillRect/>
          </a:stretch>
        </p:blipFill>
        <p:spPr>
          <a:xfrm>
            <a:off x="550015" y="2278194"/>
            <a:ext cx="8043970" cy="3368412"/>
          </a:xfrm>
          <a:prstGeom prst="rect">
            <a:avLst/>
          </a:prstGeom>
        </p:spPr>
      </p:pic>
    </p:spTree>
    <p:extLst>
      <p:ext uri="{BB962C8B-B14F-4D97-AF65-F5344CB8AC3E}">
        <p14:creationId xmlns:p14="http://schemas.microsoft.com/office/powerpoint/2010/main" val="1565260206"/>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 Implementation</a:t>
            </a:r>
            <a:endParaRPr dirty="0"/>
          </a:p>
        </p:txBody>
      </p:sp>
      <p:sp>
        <p:nvSpPr>
          <p:cNvPr id="187" name="Google Shape;187;p21"/>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a:t> </a:t>
            </a:r>
            <a:endParaRPr/>
          </a:p>
        </p:txBody>
      </p:sp>
      <p:sp>
        <p:nvSpPr>
          <p:cNvPr id="188" name="Google Shape;188;p21"/>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32</a:t>
            </a:fld>
            <a:endParaRPr/>
          </a:p>
        </p:txBody>
      </p:sp>
      <p:sp>
        <p:nvSpPr>
          <p:cNvPr id="189" name="Google Shape;189;p21"/>
          <p:cNvSpPr txBox="1"/>
          <p:nvPr/>
        </p:nvSpPr>
        <p:spPr>
          <a:xfrm>
            <a:off x="1753496" y="4756152"/>
            <a:ext cx="199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90" name="Google Shape;190;p21"/>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94" name="Google Shape;194;p21"/>
          <p:cNvSpPr txBox="1"/>
          <p:nvPr/>
        </p:nvSpPr>
        <p:spPr>
          <a:xfrm>
            <a:off x="3679950" y="6477000"/>
            <a:ext cx="162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a:ea typeface="Times New Roman"/>
                <a:cs typeface="Times New Roman"/>
                <a:sym typeface="Times New Roman"/>
              </a:rPr>
              <a:t>Anemic</a:t>
            </a:r>
            <a:endParaRPr>
              <a:latin typeface="Times New Roman"/>
              <a:ea typeface="Times New Roman"/>
              <a:cs typeface="Times New Roman"/>
              <a:sym typeface="Times New Roman"/>
            </a:endParaRPr>
          </a:p>
        </p:txBody>
      </p:sp>
      <p:pic>
        <p:nvPicPr>
          <p:cNvPr id="3" name="Picture 2" descr="Graphical user interface, text, application&#10;&#10;Description automatically generated">
            <a:extLst>
              <a:ext uri="{FF2B5EF4-FFF2-40B4-BE49-F238E27FC236}">
                <a16:creationId xmlns:a16="http://schemas.microsoft.com/office/drawing/2014/main" id="{F3F4F11A-97C5-AB4D-0CEA-48F834E6B802}"/>
              </a:ext>
            </a:extLst>
          </p:cNvPr>
          <p:cNvPicPr>
            <a:picLocks noChangeAspect="1"/>
          </p:cNvPicPr>
          <p:nvPr/>
        </p:nvPicPr>
        <p:blipFill>
          <a:blip r:embed="rId3"/>
          <a:stretch>
            <a:fillRect/>
          </a:stretch>
        </p:blipFill>
        <p:spPr>
          <a:xfrm>
            <a:off x="492478" y="2325751"/>
            <a:ext cx="7995844" cy="3273299"/>
          </a:xfrm>
          <a:prstGeom prst="rect">
            <a:avLst/>
          </a:prstGeom>
        </p:spPr>
      </p:pic>
    </p:spTree>
    <p:extLst>
      <p:ext uri="{BB962C8B-B14F-4D97-AF65-F5344CB8AC3E}">
        <p14:creationId xmlns:p14="http://schemas.microsoft.com/office/powerpoint/2010/main" val="1328768610"/>
      </p:ext>
    </p:extLst>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Obtained Results</a:t>
            </a:r>
            <a:endParaRPr dirty="0"/>
          </a:p>
        </p:txBody>
      </p:sp>
      <p:sp>
        <p:nvSpPr>
          <p:cNvPr id="167" name="Google Shape;167;p19"/>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457200" lvl="0" indent="0" algn="l" rtl="0">
              <a:spcBef>
                <a:spcPts val="360"/>
              </a:spcBef>
              <a:spcAft>
                <a:spcPts val="0"/>
              </a:spcAft>
              <a:buNone/>
            </a:pPr>
            <a:endParaRPr sz="1800" dirty="0">
              <a:latin typeface="Times New Roman"/>
              <a:ea typeface="Times New Roman"/>
              <a:cs typeface="Times New Roman"/>
              <a:sym typeface="Times New Roman"/>
            </a:endParaRPr>
          </a:p>
          <a:p>
            <a:pPr marL="742950" indent="-285750">
              <a:buClr>
                <a:schemeClr val="dk1"/>
              </a:buClr>
              <a:buSzPts val="1100"/>
            </a:pPr>
            <a:r>
              <a:rPr lang="en-IN" sz="1800" dirty="0">
                <a:latin typeface="Times New Roman"/>
                <a:ea typeface="Times New Roman"/>
                <a:cs typeface="Times New Roman"/>
                <a:sym typeface="Times New Roman"/>
              </a:rPr>
              <a:t>Due to limited data, this version of our project led to lower accuracy than expected. However higher accuracy can be achieved with the help of more data which is currently difficult to obtain.</a:t>
            </a:r>
          </a:p>
          <a:p>
            <a:pPr marL="742950" indent="-285750">
              <a:buClr>
                <a:schemeClr val="dk1"/>
              </a:buClr>
              <a:buSzPts val="1100"/>
            </a:pPr>
            <a:endParaRPr lang="en-IN" sz="1800" dirty="0">
              <a:latin typeface="Times New Roman"/>
              <a:ea typeface="Times New Roman"/>
              <a:cs typeface="Times New Roman"/>
              <a:sym typeface="Times New Roman"/>
            </a:endParaRPr>
          </a:p>
          <a:p>
            <a:pPr marL="742950" indent="-285750">
              <a:buClr>
                <a:schemeClr val="dk1"/>
              </a:buClr>
              <a:buSzPts val="1100"/>
            </a:pPr>
            <a:r>
              <a:rPr lang="en-IN" sz="1800" dirty="0">
                <a:latin typeface="Times New Roman"/>
                <a:ea typeface="Times New Roman"/>
                <a:cs typeface="Times New Roman"/>
                <a:sym typeface="Times New Roman"/>
              </a:rPr>
              <a:t>MSE Score: 43.40809065050047</a:t>
            </a:r>
          </a:p>
          <a:p>
            <a:pPr marL="742950" indent="-285750">
              <a:buClr>
                <a:schemeClr val="dk1"/>
              </a:buClr>
              <a:buSzPts val="1100"/>
            </a:pPr>
            <a:endParaRPr lang="en-IN" sz="1800" dirty="0">
              <a:latin typeface="Times New Roman"/>
              <a:ea typeface="Times New Roman"/>
              <a:cs typeface="Times New Roman"/>
              <a:sym typeface="Times New Roman"/>
            </a:endParaRPr>
          </a:p>
          <a:p>
            <a:pPr marL="742950" indent="-285750">
              <a:buClr>
                <a:schemeClr val="dk1"/>
              </a:buClr>
              <a:buSzPts val="1100"/>
            </a:pPr>
            <a:r>
              <a:rPr lang="en-IN" sz="1800" dirty="0">
                <a:latin typeface="Times New Roman"/>
                <a:ea typeface="Times New Roman"/>
                <a:cs typeface="Times New Roman"/>
                <a:sym typeface="Times New Roman"/>
              </a:rPr>
              <a:t>RMSE Score: 0.34265576225925964</a:t>
            </a:r>
          </a:p>
          <a:p>
            <a:pPr marL="742950" indent="-285750">
              <a:buClr>
                <a:schemeClr val="dk1"/>
              </a:buClr>
              <a:buSzPts val="1100"/>
            </a:pPr>
            <a:endParaRPr sz="1800" dirty="0">
              <a:latin typeface="Times New Roman"/>
              <a:ea typeface="Times New Roman"/>
              <a:cs typeface="Times New Roman"/>
              <a:sym typeface="Times New Roman"/>
            </a:endParaRPr>
          </a:p>
          <a:p>
            <a:pPr marL="457200" lvl="0" indent="0" algn="l" rtl="0">
              <a:lnSpc>
                <a:spcPct val="100000"/>
              </a:lnSpc>
              <a:spcBef>
                <a:spcPts val="360"/>
              </a:spcBef>
              <a:spcAft>
                <a:spcPts val="0"/>
              </a:spcAft>
              <a:buNone/>
            </a:pPr>
            <a:endParaRPr sz="1800" dirty="0">
              <a:latin typeface="Times New Roman"/>
              <a:ea typeface="Times New Roman"/>
              <a:cs typeface="Times New Roman"/>
              <a:sym typeface="Times New Roman"/>
            </a:endParaRPr>
          </a:p>
        </p:txBody>
      </p:sp>
      <p:sp>
        <p:nvSpPr>
          <p:cNvPr id="168" name="Google Shape;168;p19"/>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33</a:t>
            </a:fld>
            <a:endParaRPr/>
          </a:p>
        </p:txBody>
      </p:sp>
      <p:sp>
        <p:nvSpPr>
          <p:cNvPr id="169" name="Google Shape;169;p19"/>
          <p:cNvSpPr txBox="1"/>
          <p:nvPr/>
        </p:nvSpPr>
        <p:spPr>
          <a:xfrm>
            <a:off x="1753496" y="4756152"/>
            <a:ext cx="199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70" name="Google Shape;170;p19"/>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018399203"/>
      </p:ext>
    </p:extLst>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dirty="0">
                <a:latin typeface="Times New Roman"/>
                <a:ea typeface="Times New Roman"/>
                <a:cs typeface="Times New Roman"/>
                <a:sym typeface="Times New Roman"/>
              </a:rPr>
              <a:t>Limitations</a:t>
            </a:r>
            <a:endParaRPr dirty="0"/>
          </a:p>
        </p:txBody>
      </p:sp>
      <p:sp>
        <p:nvSpPr>
          <p:cNvPr id="167" name="Google Shape;167;p19"/>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457200" lvl="0" indent="0" algn="l" rtl="0">
              <a:spcBef>
                <a:spcPts val="360"/>
              </a:spcBef>
              <a:spcAft>
                <a:spcPts val="0"/>
              </a:spcAft>
              <a:buNone/>
            </a:pPr>
            <a:endParaRPr sz="1800" dirty="0">
              <a:latin typeface="Times New Roman"/>
              <a:ea typeface="Times New Roman"/>
              <a:cs typeface="Times New Roman"/>
              <a:sym typeface="Times New Roman"/>
            </a:endParaRPr>
          </a:p>
          <a:p>
            <a:pPr marL="742950" indent="-285750">
              <a:buClr>
                <a:schemeClr val="dk1"/>
              </a:buClr>
              <a:buSzPts val="1100"/>
            </a:pPr>
            <a:r>
              <a:rPr lang="en-IN" sz="1800" dirty="0">
                <a:latin typeface="Times New Roman"/>
                <a:ea typeface="Times New Roman"/>
                <a:cs typeface="Times New Roman"/>
                <a:sym typeface="Times New Roman"/>
              </a:rPr>
              <a:t>Less than 100 data points causing the model to underfit when using certain algorithms</a:t>
            </a:r>
          </a:p>
          <a:p>
            <a:pPr marL="742950" indent="-285750">
              <a:buClr>
                <a:schemeClr val="dk1"/>
              </a:buClr>
              <a:buSzPts val="1100"/>
            </a:pPr>
            <a:endParaRPr lang="en-IN" sz="1800" dirty="0">
              <a:latin typeface="Times New Roman"/>
              <a:ea typeface="Times New Roman"/>
              <a:cs typeface="Times New Roman"/>
              <a:sym typeface="Times New Roman"/>
            </a:endParaRPr>
          </a:p>
          <a:p>
            <a:pPr indent="0">
              <a:buClr>
                <a:schemeClr val="dk1"/>
              </a:buClr>
              <a:buSzPts val="1100"/>
              <a:buNone/>
            </a:pPr>
            <a:endParaRPr lang="en-IN" sz="1800" dirty="0">
              <a:latin typeface="Times New Roman"/>
              <a:ea typeface="Times New Roman"/>
              <a:cs typeface="Times New Roman"/>
              <a:sym typeface="Times New Roman"/>
            </a:endParaRPr>
          </a:p>
          <a:p>
            <a:pPr marL="742950" indent="-285750">
              <a:buClr>
                <a:schemeClr val="dk1"/>
              </a:buClr>
              <a:buSzPts val="1100"/>
            </a:pPr>
            <a:r>
              <a:rPr lang="en-IN" sz="1800" dirty="0">
                <a:latin typeface="Times New Roman"/>
                <a:ea typeface="Times New Roman"/>
                <a:cs typeface="Times New Roman"/>
                <a:sym typeface="Times New Roman"/>
              </a:rPr>
              <a:t>Different cameras have different types of photo processing methods, hampering the image processing.</a:t>
            </a:r>
          </a:p>
          <a:p>
            <a:pPr indent="0">
              <a:buClr>
                <a:schemeClr val="dk1"/>
              </a:buClr>
              <a:buSzPts val="1100"/>
              <a:buNone/>
            </a:pPr>
            <a:endParaRPr sz="1800" dirty="0">
              <a:latin typeface="Times New Roman"/>
              <a:ea typeface="Times New Roman"/>
              <a:cs typeface="Times New Roman"/>
              <a:sym typeface="Times New Roman"/>
            </a:endParaRPr>
          </a:p>
          <a:p>
            <a:pPr marL="457200" lvl="0" indent="0" algn="l" rtl="0">
              <a:lnSpc>
                <a:spcPct val="100000"/>
              </a:lnSpc>
              <a:spcBef>
                <a:spcPts val="360"/>
              </a:spcBef>
              <a:spcAft>
                <a:spcPts val="0"/>
              </a:spcAft>
              <a:buNone/>
            </a:pPr>
            <a:endParaRPr sz="1800" dirty="0">
              <a:latin typeface="Times New Roman"/>
              <a:ea typeface="Times New Roman"/>
              <a:cs typeface="Times New Roman"/>
              <a:sym typeface="Times New Roman"/>
            </a:endParaRPr>
          </a:p>
        </p:txBody>
      </p:sp>
      <p:sp>
        <p:nvSpPr>
          <p:cNvPr id="168" name="Google Shape;168;p19"/>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34</a:t>
            </a:fld>
            <a:endParaRPr/>
          </a:p>
        </p:txBody>
      </p:sp>
      <p:sp>
        <p:nvSpPr>
          <p:cNvPr id="169" name="Google Shape;169;p19"/>
          <p:cNvSpPr txBox="1"/>
          <p:nvPr/>
        </p:nvSpPr>
        <p:spPr>
          <a:xfrm>
            <a:off x="1753496" y="4756152"/>
            <a:ext cx="1998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
        <p:nvSpPr>
          <p:cNvPr id="170" name="Google Shape;170;p19"/>
          <p:cNvSpPr txBox="1"/>
          <p:nvPr/>
        </p:nvSpPr>
        <p:spPr>
          <a:xfrm>
            <a:off x="6382870" y="4752782"/>
            <a:ext cx="1362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1626477370"/>
      </p:ext>
    </p:extLst>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 </a:t>
            </a:r>
            <a:endParaRPr/>
          </a:p>
        </p:txBody>
      </p:sp>
      <p:sp>
        <p:nvSpPr>
          <p:cNvPr id="248" name="Google Shape;248;p27"/>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457200" lvl="0" indent="-228600" algn="ctr" rtl="0">
              <a:lnSpc>
                <a:spcPct val="100000"/>
              </a:lnSpc>
              <a:spcBef>
                <a:spcPts val="360"/>
              </a:spcBef>
              <a:spcAft>
                <a:spcPts val="0"/>
              </a:spcAft>
              <a:buSzPts val="1080"/>
              <a:buNone/>
            </a:pPr>
            <a:endParaRPr sz="1800">
              <a:latin typeface="Times New Roman"/>
              <a:ea typeface="Times New Roman"/>
              <a:cs typeface="Times New Roman"/>
              <a:sym typeface="Times New Roman"/>
            </a:endParaRPr>
          </a:p>
          <a:p>
            <a:pPr marL="457200" lvl="0" indent="-228600" algn="ctr" rtl="0">
              <a:lnSpc>
                <a:spcPct val="100000"/>
              </a:lnSpc>
              <a:spcBef>
                <a:spcPts val="360"/>
              </a:spcBef>
              <a:spcAft>
                <a:spcPts val="0"/>
              </a:spcAft>
              <a:buSzPts val="1080"/>
              <a:buNone/>
            </a:pPr>
            <a:endParaRPr sz="1800">
              <a:latin typeface="Times New Roman"/>
              <a:ea typeface="Times New Roman"/>
              <a:cs typeface="Times New Roman"/>
              <a:sym typeface="Times New Roman"/>
            </a:endParaRPr>
          </a:p>
          <a:p>
            <a:pPr marL="457200" lvl="0" indent="-228600" algn="ctr" rtl="0">
              <a:lnSpc>
                <a:spcPct val="100000"/>
              </a:lnSpc>
              <a:spcBef>
                <a:spcPts val="360"/>
              </a:spcBef>
              <a:spcAft>
                <a:spcPts val="0"/>
              </a:spcAft>
              <a:buSzPts val="1080"/>
              <a:buNone/>
            </a:pPr>
            <a:endParaRPr sz="1800">
              <a:latin typeface="Times New Roman"/>
              <a:ea typeface="Times New Roman"/>
              <a:cs typeface="Times New Roman"/>
              <a:sym typeface="Times New Roman"/>
            </a:endParaRPr>
          </a:p>
          <a:p>
            <a:pPr marL="457200" lvl="0" indent="-228600" algn="ctr" rtl="0">
              <a:lnSpc>
                <a:spcPct val="100000"/>
              </a:lnSpc>
              <a:spcBef>
                <a:spcPts val="360"/>
              </a:spcBef>
              <a:spcAft>
                <a:spcPts val="0"/>
              </a:spcAft>
              <a:buSzPts val="1080"/>
              <a:buNone/>
            </a:pPr>
            <a:r>
              <a:rPr lang="en-GB" b="1">
                <a:latin typeface="Times New Roman"/>
                <a:ea typeface="Times New Roman"/>
                <a:cs typeface="Times New Roman"/>
                <a:sym typeface="Times New Roman"/>
              </a:rPr>
              <a:t>THANK YOU</a:t>
            </a:r>
            <a:endParaRPr/>
          </a:p>
          <a:p>
            <a:pPr marL="457200" lvl="0" indent="-228600" algn="ctr" rtl="0">
              <a:lnSpc>
                <a:spcPct val="100000"/>
              </a:lnSpc>
              <a:spcBef>
                <a:spcPts val="360"/>
              </a:spcBef>
              <a:spcAft>
                <a:spcPts val="0"/>
              </a:spcAft>
              <a:buSzPts val="1080"/>
              <a:buNone/>
            </a:pPr>
            <a:endParaRPr b="1">
              <a:latin typeface="Times New Roman"/>
              <a:ea typeface="Times New Roman"/>
              <a:cs typeface="Times New Roman"/>
              <a:sym typeface="Times New Roman"/>
            </a:endParaRPr>
          </a:p>
          <a:p>
            <a:pPr marL="457200" lvl="0" indent="-228600" algn="ctr" rtl="0">
              <a:lnSpc>
                <a:spcPct val="100000"/>
              </a:lnSpc>
              <a:spcBef>
                <a:spcPts val="360"/>
              </a:spcBef>
              <a:spcAft>
                <a:spcPts val="0"/>
              </a:spcAft>
              <a:buSzPts val="1080"/>
              <a:buNone/>
            </a:pPr>
            <a:r>
              <a:rPr lang="en-GB" sz="5400" b="1">
                <a:latin typeface="Times New Roman"/>
                <a:ea typeface="Times New Roman"/>
                <a:cs typeface="Times New Roman"/>
                <a:sym typeface="Times New Roman"/>
              </a:rPr>
              <a:t>QnA</a:t>
            </a:r>
            <a:endParaRPr sz="5400" b="1">
              <a:latin typeface="Times New Roman"/>
              <a:ea typeface="Times New Roman"/>
              <a:cs typeface="Times New Roman"/>
              <a:sym typeface="Times New Roman"/>
            </a:endParaRPr>
          </a:p>
          <a:p>
            <a:pPr marL="457200" lvl="0" indent="-228600" algn="l" rtl="0">
              <a:lnSpc>
                <a:spcPct val="100000"/>
              </a:lnSpc>
              <a:spcBef>
                <a:spcPts val="360"/>
              </a:spcBef>
              <a:spcAft>
                <a:spcPts val="0"/>
              </a:spcAft>
              <a:buSzPts val="1080"/>
              <a:buNone/>
            </a:pPr>
            <a:endParaRPr sz="1800">
              <a:latin typeface="Times New Roman"/>
              <a:ea typeface="Times New Roman"/>
              <a:cs typeface="Times New Roman"/>
              <a:sym typeface="Times New Roman"/>
            </a:endParaRPr>
          </a:p>
        </p:txBody>
      </p:sp>
      <p:sp>
        <p:nvSpPr>
          <p:cNvPr id="249" name="Google Shape;249;p27"/>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250" name="Google Shape;250;p27"/>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35</a:t>
            </a:fld>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a:solidFill>
                  <a:schemeClr val="dk1"/>
                </a:solidFill>
                <a:latin typeface="Times New Roman"/>
                <a:ea typeface="Times New Roman"/>
                <a:cs typeface="Times New Roman"/>
                <a:sym typeface="Times New Roman"/>
              </a:rPr>
              <a:t>Introduction</a:t>
            </a:r>
            <a:endParaRPr/>
          </a:p>
        </p:txBody>
      </p:sp>
      <p:sp>
        <p:nvSpPr>
          <p:cNvPr id="103" name="Google Shape;103;p13"/>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04" name="Google Shape;104;p13"/>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05" name="Google Shape;105;p13"/>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4</a:t>
            </a:fld>
            <a:endParaRPr/>
          </a:p>
        </p:txBody>
      </p:sp>
      <p:sp>
        <p:nvSpPr>
          <p:cNvPr id="106" name="Google Shape;106;p13"/>
          <p:cNvSpPr txBox="1"/>
          <p:nvPr/>
        </p:nvSpPr>
        <p:spPr>
          <a:xfrm>
            <a:off x="491706" y="1621448"/>
            <a:ext cx="8271294"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1" i="0" u="none" strike="noStrike" cap="none">
              <a:solidFill>
                <a:srgbClr val="000000"/>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p:txBody>
      </p:sp>
      <p:sp>
        <p:nvSpPr>
          <p:cNvPr id="107" name="Google Shape;107;p13"/>
          <p:cNvSpPr txBox="1"/>
          <p:nvPr/>
        </p:nvSpPr>
        <p:spPr>
          <a:xfrm>
            <a:off x="544902" y="1913836"/>
            <a:ext cx="8107392" cy="483209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Arial"/>
              <a:buChar char="•"/>
            </a:pPr>
            <a:r>
              <a:rPr lang="en-GB" sz="1400" b="0" i="0" u="none" strike="noStrike" cap="none">
                <a:solidFill>
                  <a:srgbClr val="212529"/>
                </a:solidFill>
                <a:latin typeface="Times New Roman"/>
                <a:ea typeface="Times New Roman"/>
                <a:cs typeface="Times New Roman"/>
                <a:sym typeface="Times New Roman"/>
              </a:rPr>
              <a:t>Anemia is a condition within which you lack enough healthy red blood cells to hold adequate oxygen to your body's tissues. Having anemia, also spoken as low hemoglobin, can cause you to feel tired and weak.</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529"/>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GB" sz="1400" b="0" i="0" u="none" strike="noStrike" cap="none">
                <a:solidFill>
                  <a:srgbClr val="212529"/>
                </a:solidFill>
                <a:latin typeface="Times New Roman"/>
                <a:ea typeface="Times New Roman"/>
                <a:cs typeface="Times New Roman"/>
                <a:sym typeface="Times New Roman"/>
              </a:rPr>
              <a:t>The lower threshold generally accepted for the concentration of haemoglobin within the blood for the adult population are: 13.0 g/dL in men and 12.0 g/dL in women; a specific tolerance due to different age and race should be considered </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212529"/>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GB" sz="1400" b="0" i="0" u="none" strike="noStrike" cap="none">
                <a:solidFill>
                  <a:srgbClr val="212529"/>
                </a:solidFill>
                <a:latin typeface="Times New Roman"/>
                <a:ea typeface="Times New Roman"/>
                <a:cs typeface="Times New Roman"/>
                <a:sym typeface="Times New Roman"/>
              </a:rPr>
              <a:t>Recurrent symptoms common to all or any styles of anemia include fatigue, dizziness or light-headedness, headache, pallor, chest pain, weakness, irregular heartbeat, shortness of breath, and cold hands and feet. During the physical examination, heart rate, rate of respiration and </a:t>
            </a:r>
            <a:r>
              <a:rPr lang="en-GB" sz="1400" b="0" i="0" u="none" strike="noStrike" cap="none">
                <a:solidFill>
                  <a:srgbClr val="000000"/>
                </a:solidFill>
                <a:latin typeface="Times New Roman"/>
                <a:ea typeface="Times New Roman"/>
                <a:cs typeface="Times New Roman"/>
                <a:sym typeface="Times New Roman"/>
              </a:rPr>
              <a:t>conjunctival pallor of the tongue or nail bed are evaluated.</a:t>
            </a:r>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Times New Roman"/>
                <a:ea typeface="Times New Roman"/>
                <a:cs typeface="Times New Roman"/>
                <a:sym typeface="Times New Roman"/>
              </a:rPr>
              <a:t>Haemoglobin predominantly absorbs green light and reflects red light, and as a result haemoglobin concentration affects tissue colour.</a:t>
            </a:r>
            <a:r>
              <a:rPr lang="en-GB" sz="1400" b="0" i="0" u="none" strike="noStrike" cap="none">
                <a:solidFill>
                  <a:srgbClr val="212529"/>
                </a:solidFill>
                <a:latin typeface="Times New Roman"/>
                <a:ea typeface="Times New Roman"/>
                <a:cs typeface="Times New Roman"/>
                <a:sym typeface="Times New Roman"/>
              </a:rPr>
              <a:t> An “erythema index” (EI) has been developed to objectively quantify the degree of erythema of skin lesions, using photography followed by analysis of the red and green components of images.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GB"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GB"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GB" sz="1400" b="0" i="0" u="none" strike="noStrike" cap="none">
                <a:solidFill>
                  <a:srgbClr val="000000"/>
                </a:solidFill>
                <a:latin typeface="Arial"/>
                <a:ea typeface="Arial"/>
                <a:cs typeface="Arial"/>
                <a:sym typeface="Arial"/>
              </a:rPr>
            </a:b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a:solidFill>
                  <a:schemeClr val="dk1"/>
                </a:solidFill>
                <a:latin typeface="Times New Roman"/>
                <a:ea typeface="Times New Roman"/>
                <a:cs typeface="Times New Roman"/>
                <a:sym typeface="Times New Roman"/>
              </a:rPr>
              <a:t>Literature Survey</a:t>
            </a:r>
            <a:endParaRPr/>
          </a:p>
        </p:txBody>
      </p:sp>
      <p:sp>
        <p:nvSpPr>
          <p:cNvPr id="103" name="Google Shape;103;p13"/>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04" name="Google Shape;104;p13"/>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05" name="Google Shape;105;p13"/>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5</a:t>
            </a:fld>
            <a:endParaRPr/>
          </a:p>
        </p:txBody>
      </p:sp>
      <p:graphicFrame>
        <p:nvGraphicFramePr>
          <p:cNvPr id="106" name="Google Shape;106;p13"/>
          <p:cNvGraphicFramePr/>
          <p:nvPr/>
        </p:nvGraphicFramePr>
        <p:xfrm>
          <a:off x="71800" y="1387960"/>
          <a:ext cx="9000400" cy="5100865"/>
        </p:xfrm>
        <a:graphic>
          <a:graphicData uri="http://schemas.openxmlformats.org/drawingml/2006/table">
            <a:tbl>
              <a:tblPr firstRow="1" bandRow="1">
                <a:noFill/>
              </a:tblPr>
              <a:tblGrid>
                <a:gridCol w="385397">
                  <a:extLst>
                    <a:ext uri="{9D8B030D-6E8A-4147-A177-3AD203B41FA5}">
                      <a16:colId xmlns:a16="http://schemas.microsoft.com/office/drawing/2014/main" val="20000"/>
                    </a:ext>
                  </a:extLst>
                </a:gridCol>
                <a:gridCol w="1079978">
                  <a:extLst>
                    <a:ext uri="{9D8B030D-6E8A-4147-A177-3AD203B41FA5}">
                      <a16:colId xmlns:a16="http://schemas.microsoft.com/office/drawing/2014/main" val="20001"/>
                    </a:ext>
                  </a:extLst>
                </a:gridCol>
                <a:gridCol w="1072650">
                  <a:extLst>
                    <a:ext uri="{9D8B030D-6E8A-4147-A177-3AD203B41FA5}">
                      <a16:colId xmlns:a16="http://schemas.microsoft.com/office/drawing/2014/main" val="20002"/>
                    </a:ext>
                  </a:extLst>
                </a:gridCol>
                <a:gridCol w="792775">
                  <a:extLst>
                    <a:ext uri="{9D8B030D-6E8A-4147-A177-3AD203B41FA5}">
                      <a16:colId xmlns:a16="http://schemas.microsoft.com/office/drawing/2014/main" val="20003"/>
                    </a:ext>
                  </a:extLst>
                </a:gridCol>
                <a:gridCol w="1318850">
                  <a:extLst>
                    <a:ext uri="{9D8B030D-6E8A-4147-A177-3AD203B41FA5}">
                      <a16:colId xmlns:a16="http://schemas.microsoft.com/office/drawing/2014/main" val="20004"/>
                    </a:ext>
                  </a:extLst>
                </a:gridCol>
                <a:gridCol w="984750">
                  <a:extLst>
                    <a:ext uri="{9D8B030D-6E8A-4147-A177-3AD203B41FA5}">
                      <a16:colId xmlns:a16="http://schemas.microsoft.com/office/drawing/2014/main" val="20005"/>
                    </a:ext>
                  </a:extLst>
                </a:gridCol>
                <a:gridCol w="1440475">
                  <a:extLst>
                    <a:ext uri="{9D8B030D-6E8A-4147-A177-3AD203B41FA5}">
                      <a16:colId xmlns:a16="http://schemas.microsoft.com/office/drawing/2014/main" val="20006"/>
                    </a:ext>
                  </a:extLst>
                </a:gridCol>
                <a:gridCol w="1925525">
                  <a:extLst>
                    <a:ext uri="{9D8B030D-6E8A-4147-A177-3AD203B41FA5}">
                      <a16:colId xmlns:a16="http://schemas.microsoft.com/office/drawing/2014/main" val="20007"/>
                    </a:ext>
                  </a:extLst>
                </a:gridCol>
              </a:tblGrid>
              <a:tr h="659475">
                <a:tc>
                  <a:txBody>
                    <a:bodyPr/>
                    <a:lstStyle/>
                    <a:p>
                      <a:pPr marL="0" marR="0" lvl="0" indent="0" algn="l" rtl="0">
                        <a:lnSpc>
                          <a:spcPct val="100000"/>
                        </a:lnSpc>
                        <a:spcBef>
                          <a:spcPts val="0"/>
                        </a:spcBef>
                        <a:spcAft>
                          <a:spcPts val="0"/>
                        </a:spcAft>
                        <a:buNone/>
                      </a:pPr>
                      <a:r>
                        <a:rPr lang="en-GB" sz="1400" u="none" strike="noStrike" cap="none"/>
                        <a:t>Sr.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THE 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DATE OF PUBLICATION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DOTLINK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SUMMARY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TECHNIQUE</a:t>
                      </a:r>
                      <a:endParaRPr sz="1400" u="none" strike="noStrike" cap="none"/>
                    </a:p>
                  </a:txBody>
                  <a:tcPr marL="91450" marR="91450" marT="45725" marB="45725"/>
                </a:tc>
                <a:extLst>
                  <a:ext uri="{0D108BD9-81ED-4DB2-BD59-A6C34878D82A}">
                    <a16:rowId xmlns:a16="http://schemas.microsoft.com/office/drawing/2014/main" val="10000"/>
                  </a:ext>
                </a:extLst>
              </a:tr>
              <a:tr h="4155975">
                <a:tc>
                  <a:txBody>
                    <a:bodyPr/>
                    <a:lstStyle/>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r>
                        <a:rPr lang="en-GB"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Detecting Clinical Signs of Anaemia From Digital Images of the Palpebral Conjunctiva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Giovanni Dimauro;</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 Attilio Guarini;</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 Danilo Caivano;</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 Francesco Girardi;</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 Crescenza Pasciolla;</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 Angela Iacobazzi</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050" u="none" strike="noStrike" cap="none"/>
                    </a:p>
                    <a:p>
                      <a:pPr marL="0" marR="0" lvl="0" indent="0" algn="l" rtl="0">
                        <a:lnSpc>
                          <a:spcPct val="100000"/>
                        </a:lnSpc>
                        <a:spcBef>
                          <a:spcPts val="0"/>
                        </a:spcBef>
                        <a:spcAft>
                          <a:spcPts val="0"/>
                        </a:spcAft>
                        <a:buNone/>
                      </a:pPr>
                      <a:r>
                        <a:rPr lang="en-GB" sz="1050" u="none" strike="noStrike" cap="none"/>
                        <a:t>IEEE</a:t>
                      </a:r>
                      <a:endParaRPr/>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July 31, 2019</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050" u="none" strike="noStrike" cap="none" dirty="0"/>
                    </a:p>
                    <a:p>
                      <a:pPr marL="0" marR="0" lvl="0" indent="0" algn="l" rtl="0">
                        <a:lnSpc>
                          <a:spcPct val="100000"/>
                        </a:lnSpc>
                        <a:spcBef>
                          <a:spcPts val="0"/>
                        </a:spcBef>
                        <a:spcAft>
                          <a:spcPts val="0"/>
                        </a:spcAft>
                        <a:buNone/>
                      </a:pPr>
                      <a:r>
                        <a:rPr lang="en-GB" sz="1050" u="none" strike="noStrike" cap="none" dirty="0"/>
                        <a:t>https://ieeexplore.ieee.org/document/8782533</a:t>
                      </a:r>
                      <a:endParaRPr dirty="0"/>
                    </a:p>
                  </a:txBody>
                  <a:tcPr marL="91450" marR="91450" marT="45725" marB="45725"/>
                </a:tc>
                <a:tc>
                  <a:txBody>
                    <a:bodyPr/>
                    <a:lstStyle/>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The aim is to quantify and minimize the subjective nature of the examination of the palpebral conjunctiva, suggesting a method of diagnostic support and autonomous monitoring. Here we describe the methodology and system for extracting key data from the digital image of the conjunctiva. Effective features have been used herein to establish the inclusion of each image in a diagnosis probability class for anaemia. </a:t>
                      </a:r>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The images of the conjunctiva were taken using a device, designed to optimize the properties of independence from ambient light. The performance of the system was tested either by extracting manually the palpebral conjunctiva from images or by extracting them in a semi-automatic way based on the SLIC Superpixel algorithm. The SMOTE and ROSE algorithms were evaluated to balance the dataset, and some classification algorithms for assessing the anaemic condition were tested. </a:t>
                      </a: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dirty="0">
                <a:solidFill>
                  <a:schemeClr val="dk1"/>
                </a:solidFill>
                <a:latin typeface="Times New Roman"/>
                <a:ea typeface="Times New Roman"/>
                <a:cs typeface="Times New Roman"/>
                <a:sym typeface="Times New Roman"/>
              </a:rPr>
              <a:t>Literature Survey Cont..</a:t>
            </a:r>
            <a:endParaRPr dirty="0"/>
          </a:p>
        </p:txBody>
      </p:sp>
      <p:sp>
        <p:nvSpPr>
          <p:cNvPr id="113" name="Google Shape;113;p14"/>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14" name="Google Shape;114;p14"/>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15" name="Google Shape;115;p14"/>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6</a:t>
            </a:fld>
            <a:endParaRPr/>
          </a:p>
        </p:txBody>
      </p:sp>
      <p:graphicFrame>
        <p:nvGraphicFramePr>
          <p:cNvPr id="116" name="Google Shape;116;p14"/>
          <p:cNvGraphicFramePr/>
          <p:nvPr/>
        </p:nvGraphicFramePr>
        <p:xfrm>
          <a:off x="71803" y="1253490"/>
          <a:ext cx="9000375" cy="5570240"/>
        </p:xfrm>
        <a:graphic>
          <a:graphicData uri="http://schemas.openxmlformats.org/drawingml/2006/table">
            <a:tbl>
              <a:tblPr firstRow="1" bandRow="1">
                <a:noFill/>
              </a:tblPr>
              <a:tblGrid>
                <a:gridCol w="383925">
                  <a:extLst>
                    <a:ext uri="{9D8B030D-6E8A-4147-A177-3AD203B41FA5}">
                      <a16:colId xmlns:a16="http://schemas.microsoft.com/office/drawing/2014/main" val="20000"/>
                    </a:ext>
                  </a:extLst>
                </a:gridCol>
                <a:gridCol w="1081450">
                  <a:extLst>
                    <a:ext uri="{9D8B030D-6E8A-4147-A177-3AD203B41FA5}">
                      <a16:colId xmlns:a16="http://schemas.microsoft.com/office/drawing/2014/main" val="20001"/>
                    </a:ext>
                  </a:extLst>
                </a:gridCol>
                <a:gridCol w="1072650">
                  <a:extLst>
                    <a:ext uri="{9D8B030D-6E8A-4147-A177-3AD203B41FA5}">
                      <a16:colId xmlns:a16="http://schemas.microsoft.com/office/drawing/2014/main" val="20002"/>
                    </a:ext>
                  </a:extLst>
                </a:gridCol>
                <a:gridCol w="1046275">
                  <a:extLst>
                    <a:ext uri="{9D8B030D-6E8A-4147-A177-3AD203B41FA5}">
                      <a16:colId xmlns:a16="http://schemas.microsoft.com/office/drawing/2014/main" val="20003"/>
                    </a:ext>
                  </a:extLst>
                </a:gridCol>
                <a:gridCol w="1397975">
                  <a:extLst>
                    <a:ext uri="{9D8B030D-6E8A-4147-A177-3AD203B41FA5}">
                      <a16:colId xmlns:a16="http://schemas.microsoft.com/office/drawing/2014/main" val="20004"/>
                    </a:ext>
                  </a:extLst>
                </a:gridCol>
                <a:gridCol w="975950">
                  <a:extLst>
                    <a:ext uri="{9D8B030D-6E8A-4147-A177-3AD203B41FA5}">
                      <a16:colId xmlns:a16="http://schemas.microsoft.com/office/drawing/2014/main" val="20005"/>
                    </a:ext>
                  </a:extLst>
                </a:gridCol>
                <a:gridCol w="1116625">
                  <a:extLst>
                    <a:ext uri="{9D8B030D-6E8A-4147-A177-3AD203B41FA5}">
                      <a16:colId xmlns:a16="http://schemas.microsoft.com/office/drawing/2014/main" val="20006"/>
                    </a:ext>
                  </a:extLst>
                </a:gridCol>
                <a:gridCol w="1925525">
                  <a:extLst>
                    <a:ext uri="{9D8B030D-6E8A-4147-A177-3AD203B41FA5}">
                      <a16:colId xmlns:a16="http://schemas.microsoft.com/office/drawing/2014/main" val="20007"/>
                    </a:ext>
                  </a:extLst>
                </a:gridCol>
              </a:tblGrid>
              <a:tr h="659475">
                <a:tc>
                  <a:txBody>
                    <a:bodyPr/>
                    <a:lstStyle/>
                    <a:p>
                      <a:pPr marL="0" marR="0" lvl="0" indent="0" algn="l" rtl="0">
                        <a:lnSpc>
                          <a:spcPct val="100000"/>
                        </a:lnSpc>
                        <a:spcBef>
                          <a:spcPts val="0"/>
                        </a:spcBef>
                        <a:spcAft>
                          <a:spcPts val="0"/>
                        </a:spcAft>
                        <a:buNone/>
                      </a:pPr>
                      <a:r>
                        <a:rPr lang="en-GB" sz="1400" u="none" strike="noStrike" cap="none"/>
                        <a:t>Sr.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THE 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DATE OF PUBLICATION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DOTLINK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SUMMARY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TECHNIQUE</a:t>
                      </a:r>
                      <a:endParaRPr sz="1400" u="none" strike="noStrike" cap="none"/>
                    </a:p>
                  </a:txBody>
                  <a:tcPr marL="91450" marR="91450" marT="45725" marB="45725"/>
                </a:tc>
                <a:extLst>
                  <a:ext uri="{0D108BD9-81ED-4DB2-BD59-A6C34878D82A}">
                    <a16:rowId xmlns:a16="http://schemas.microsoft.com/office/drawing/2014/main" val="10000"/>
                  </a:ext>
                </a:extLst>
              </a:tr>
              <a:tr h="4155975">
                <a:tc>
                  <a:txBody>
                    <a:bodyPr/>
                    <a:lstStyle/>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r>
                        <a:rPr lang="en-GB"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Prediction of anemia and estimation of hemoglobin concentration using a smartphone camera</a:t>
                      </a:r>
                      <a:endParaRP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Selim Suner ,</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James Rayner ,</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Ibrahim U. Ozturan ,</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Geoffrey Hogan,</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Caroline P. Meehan ,</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Alison B. Chambers,</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Janette Baird,</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Gregory D. Jay</a:t>
                      </a:r>
                      <a:endParaRPr/>
                    </a:p>
                    <a:p>
                      <a:pPr marL="0" marR="0" lvl="0" indent="0" algn="l" rtl="0">
                        <a:lnSpc>
                          <a:spcPct val="100000"/>
                        </a:lnSpc>
                        <a:spcBef>
                          <a:spcPts val="0"/>
                        </a:spcBef>
                        <a:spcAft>
                          <a:spcPts val="0"/>
                        </a:spcAft>
                        <a:buNone/>
                      </a:pP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050" u="none" strike="noStrike" cap="none"/>
                    </a:p>
                    <a:p>
                      <a:pPr marL="0" marR="0" lvl="0" indent="0" algn="l" rtl="0">
                        <a:lnSpc>
                          <a:spcPct val="100000"/>
                        </a:lnSpc>
                        <a:spcBef>
                          <a:spcPts val="0"/>
                        </a:spcBef>
                        <a:spcAft>
                          <a:spcPts val="0"/>
                        </a:spcAft>
                        <a:buNone/>
                      </a:pPr>
                      <a:r>
                        <a:rPr lang="en-GB" sz="1050" u="none" strike="noStrike" cap="none"/>
                        <a:t>PLOS ONE</a:t>
                      </a:r>
                      <a:endParaRPr/>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July 14, 2021</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050" u="none" strike="noStrike" cap="none" dirty="0"/>
                    </a:p>
                    <a:p>
                      <a:pPr marL="0" marR="0" lvl="0" indent="0" algn="l" rtl="0">
                        <a:lnSpc>
                          <a:spcPct val="100000"/>
                        </a:lnSpc>
                        <a:spcBef>
                          <a:spcPts val="0"/>
                        </a:spcBef>
                        <a:spcAft>
                          <a:spcPts val="0"/>
                        </a:spcAft>
                        <a:buNone/>
                      </a:pPr>
                      <a:r>
                        <a:rPr lang="en-GB" sz="1050" u="none" strike="noStrike" cap="none" dirty="0"/>
                        <a:t>https://journals.plos.org/plosone/article?id=10.1371/journal.pone.0253495</a:t>
                      </a:r>
                      <a:endParaRPr dirty="0"/>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All images were collected from patients who were in the ED at Rhode Island Hospital between October 5, 2018 and August 14, 2019 for any chief complaint.</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A database was generated, in order to merge and organize information from each RAW image with patient clinical data. Using MATLAB, an application was created which displayed each image for the user to visually inspect and provided a user interface to eliminate </a:t>
                      </a:r>
                      <a:r>
                        <a:rPr lang="en-GB" sz="1050" b="1" i="0" u="none" strike="noStrike" cap="none" dirty="0">
                          <a:solidFill>
                            <a:srgbClr val="000000"/>
                          </a:solidFill>
                          <a:latin typeface="Arial"/>
                          <a:ea typeface="Arial"/>
                          <a:cs typeface="Arial"/>
                          <a:sym typeface="Arial"/>
                        </a:rPr>
                        <a:t>i</a:t>
                      </a:r>
                      <a:r>
                        <a:rPr lang="en-GB" sz="1050" b="0" i="0" u="none" strike="noStrike" cap="none" dirty="0">
                          <a:solidFill>
                            <a:srgbClr val="000000"/>
                          </a:solidFill>
                          <a:latin typeface="Arial"/>
                          <a:ea typeface="Arial"/>
                          <a:cs typeface="Arial"/>
                          <a:sym typeface="Arial"/>
                        </a:rPr>
                        <a:t>mages which are not suitable for processing such as those which partially omit the conjunctiva, have poor lighting or are completely out of focus. For all valid images, the user was prompted to select a point within the palpebral conjunctiva representative of overall conjunctiva </a:t>
                      </a:r>
                      <a:r>
                        <a:rPr lang="en-GB" sz="1050" b="0" i="0" u="none" strike="noStrike" cap="none" dirty="0" err="1">
                          <a:solidFill>
                            <a:srgbClr val="000000"/>
                          </a:solidFill>
                          <a:latin typeface="Arial"/>
                          <a:ea typeface="Arial"/>
                          <a:cs typeface="Arial"/>
                          <a:sym typeface="Arial"/>
                        </a:rPr>
                        <a:t>color</a:t>
                      </a:r>
                      <a:r>
                        <a:rPr lang="en-GB" sz="1050" b="0" i="0" u="none" strike="noStrike" cap="none" dirty="0">
                          <a:solidFill>
                            <a:srgbClr val="000000"/>
                          </a:solidFill>
                          <a:latin typeface="Arial"/>
                          <a:ea typeface="Arial"/>
                          <a:cs typeface="Arial"/>
                          <a:sym typeface="Arial"/>
                        </a:rPr>
                        <a:t>, with a mouse click. A region of interest (ROI) representing best </a:t>
                      </a:r>
                      <a:r>
                        <a:rPr lang="en-GB" sz="1050" b="0" i="0" u="none" strike="noStrike" cap="none" dirty="0" err="1">
                          <a:solidFill>
                            <a:srgbClr val="000000"/>
                          </a:solidFill>
                          <a:latin typeface="Arial"/>
                          <a:ea typeface="Arial"/>
                          <a:cs typeface="Arial"/>
                          <a:sym typeface="Arial"/>
                        </a:rPr>
                        <a:t>color</a:t>
                      </a:r>
                      <a:r>
                        <a:rPr lang="en-GB" sz="1050" b="0" i="0" u="none" strike="noStrike" cap="none" dirty="0">
                          <a:solidFill>
                            <a:srgbClr val="000000"/>
                          </a:solidFill>
                          <a:latin typeface="Arial"/>
                          <a:ea typeface="Arial"/>
                          <a:cs typeface="Arial"/>
                          <a:sym typeface="Arial"/>
                        </a:rPr>
                        <a:t> was visually selected as a rectangle of standard size around the selected seed point </a:t>
                      </a:r>
                      <a:endParaRPr sz="1050" u="none" strike="noStrike" cap="none" dirty="0"/>
                    </a:p>
                    <a:p>
                      <a:pPr marL="0" marR="0" lvl="0" indent="0" algn="l" rtl="0">
                        <a:lnSpc>
                          <a:spcPct val="100000"/>
                        </a:lnSpc>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dirty="0">
                <a:solidFill>
                  <a:schemeClr val="dk1"/>
                </a:solidFill>
                <a:latin typeface="Times New Roman"/>
                <a:ea typeface="Times New Roman"/>
                <a:cs typeface="Times New Roman"/>
                <a:sym typeface="Times New Roman"/>
              </a:rPr>
              <a:t>Literature Survey Cont..</a:t>
            </a:r>
            <a:endParaRPr dirty="0"/>
          </a:p>
        </p:txBody>
      </p:sp>
      <p:sp>
        <p:nvSpPr>
          <p:cNvPr id="123" name="Google Shape;123;p15"/>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24" name="Google Shape;124;p15"/>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25" name="Google Shape;125;p15"/>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7</a:t>
            </a:fld>
            <a:endParaRPr/>
          </a:p>
        </p:txBody>
      </p:sp>
      <p:graphicFrame>
        <p:nvGraphicFramePr>
          <p:cNvPr id="126" name="Google Shape;126;p15"/>
          <p:cNvGraphicFramePr/>
          <p:nvPr/>
        </p:nvGraphicFramePr>
        <p:xfrm>
          <a:off x="163390" y="1490446"/>
          <a:ext cx="8817225" cy="5100865"/>
        </p:xfrm>
        <a:graphic>
          <a:graphicData uri="http://schemas.openxmlformats.org/drawingml/2006/table">
            <a:tbl>
              <a:tblPr firstRow="1" bandRow="1">
                <a:noFill/>
              </a:tblPr>
              <a:tblGrid>
                <a:gridCol w="383925">
                  <a:extLst>
                    <a:ext uri="{9D8B030D-6E8A-4147-A177-3AD203B41FA5}">
                      <a16:colId xmlns:a16="http://schemas.microsoft.com/office/drawing/2014/main" val="20000"/>
                    </a:ext>
                  </a:extLst>
                </a:gridCol>
                <a:gridCol w="854325">
                  <a:extLst>
                    <a:ext uri="{9D8B030D-6E8A-4147-A177-3AD203B41FA5}">
                      <a16:colId xmlns:a16="http://schemas.microsoft.com/office/drawing/2014/main" val="20001"/>
                    </a:ext>
                  </a:extLst>
                </a:gridCol>
                <a:gridCol w="1125425">
                  <a:extLst>
                    <a:ext uri="{9D8B030D-6E8A-4147-A177-3AD203B41FA5}">
                      <a16:colId xmlns:a16="http://schemas.microsoft.com/office/drawing/2014/main" val="20002"/>
                    </a:ext>
                  </a:extLst>
                </a:gridCol>
                <a:gridCol w="1107825">
                  <a:extLst>
                    <a:ext uri="{9D8B030D-6E8A-4147-A177-3AD203B41FA5}">
                      <a16:colId xmlns:a16="http://schemas.microsoft.com/office/drawing/2014/main" val="20003"/>
                    </a:ext>
                  </a:extLst>
                </a:gridCol>
                <a:gridCol w="1389175">
                  <a:extLst>
                    <a:ext uri="{9D8B030D-6E8A-4147-A177-3AD203B41FA5}">
                      <a16:colId xmlns:a16="http://schemas.microsoft.com/office/drawing/2014/main" val="20004"/>
                    </a:ext>
                  </a:extLst>
                </a:gridCol>
                <a:gridCol w="975950">
                  <a:extLst>
                    <a:ext uri="{9D8B030D-6E8A-4147-A177-3AD203B41FA5}">
                      <a16:colId xmlns:a16="http://schemas.microsoft.com/office/drawing/2014/main" val="20005"/>
                    </a:ext>
                  </a:extLst>
                </a:gridCol>
                <a:gridCol w="1238250">
                  <a:extLst>
                    <a:ext uri="{9D8B030D-6E8A-4147-A177-3AD203B41FA5}">
                      <a16:colId xmlns:a16="http://schemas.microsoft.com/office/drawing/2014/main" val="20006"/>
                    </a:ext>
                  </a:extLst>
                </a:gridCol>
                <a:gridCol w="1742350">
                  <a:extLst>
                    <a:ext uri="{9D8B030D-6E8A-4147-A177-3AD203B41FA5}">
                      <a16:colId xmlns:a16="http://schemas.microsoft.com/office/drawing/2014/main" val="20007"/>
                    </a:ext>
                  </a:extLst>
                </a:gridCol>
              </a:tblGrid>
              <a:tr h="659475">
                <a:tc>
                  <a:txBody>
                    <a:bodyPr/>
                    <a:lstStyle/>
                    <a:p>
                      <a:pPr marL="0" marR="0" lvl="0" indent="0" algn="l" rtl="0">
                        <a:lnSpc>
                          <a:spcPct val="100000"/>
                        </a:lnSpc>
                        <a:spcBef>
                          <a:spcPts val="0"/>
                        </a:spcBef>
                        <a:spcAft>
                          <a:spcPts val="0"/>
                        </a:spcAft>
                        <a:buNone/>
                      </a:pPr>
                      <a:r>
                        <a:rPr lang="en-GB" sz="1400" u="none" strike="noStrike" cap="none"/>
                        <a:t>Sr.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THE 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DATE OF PUBLICATION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DOTLINK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dirty="0"/>
                        <a:t>SUMMARY</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TECHNIQUE</a:t>
                      </a:r>
                      <a:endParaRPr sz="1400" u="none" strike="noStrike" cap="none"/>
                    </a:p>
                  </a:txBody>
                  <a:tcPr marL="91450" marR="91450" marT="45725" marB="45725"/>
                </a:tc>
                <a:extLst>
                  <a:ext uri="{0D108BD9-81ED-4DB2-BD59-A6C34878D82A}">
                    <a16:rowId xmlns:a16="http://schemas.microsoft.com/office/drawing/2014/main" val="10000"/>
                  </a:ext>
                </a:extLst>
              </a:tr>
              <a:tr h="4155975">
                <a:tc>
                  <a:txBody>
                    <a:bodyPr/>
                    <a:lstStyle/>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r>
                        <a:rPr lang="en-GB"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Neural Network Based Non-Invasive Method to Detect Anemia From Images of Eye Conjunctiva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Prakhar Jain,</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Shubham Bauskar,</a:t>
                      </a:r>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 Manasi Gyanchandani</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050" u="none" strike="noStrike" cap="none"/>
                    </a:p>
                    <a:p>
                      <a:pPr marL="0" marR="0" lvl="0" indent="0" algn="l" rtl="0">
                        <a:lnSpc>
                          <a:spcPct val="100000"/>
                        </a:lnSpc>
                        <a:spcBef>
                          <a:spcPts val="0"/>
                        </a:spcBef>
                        <a:spcAft>
                          <a:spcPts val="0"/>
                        </a:spcAft>
                        <a:buNone/>
                      </a:pPr>
                      <a:r>
                        <a:rPr lang="en-GB" sz="1050" u="none" strike="noStrike" cap="none"/>
                        <a:t>International Journal of Imaging Systems and</a:t>
                      </a:r>
                      <a:endParaRPr/>
                    </a:p>
                    <a:p>
                      <a:pPr marL="0" marR="0" lvl="0" indent="0" algn="l" rtl="0">
                        <a:lnSpc>
                          <a:spcPct val="100000"/>
                        </a:lnSpc>
                        <a:spcBef>
                          <a:spcPts val="0"/>
                        </a:spcBef>
                        <a:spcAft>
                          <a:spcPts val="0"/>
                        </a:spcAft>
                        <a:buNone/>
                      </a:pPr>
                      <a:r>
                        <a:rPr lang="en-GB" sz="1050" u="none" strike="noStrike" cap="none"/>
                        <a:t>Technology</a:t>
                      </a:r>
                      <a:endParaRPr/>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July 25, 2019</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050" u="none" strike="noStrike" cap="none" dirty="0"/>
                    </a:p>
                    <a:p>
                      <a:pPr marL="0" marR="0" lvl="0" indent="0" algn="l" rtl="0">
                        <a:lnSpc>
                          <a:spcPct val="100000"/>
                        </a:lnSpc>
                        <a:spcBef>
                          <a:spcPts val="0"/>
                        </a:spcBef>
                        <a:spcAft>
                          <a:spcPts val="0"/>
                        </a:spcAft>
                        <a:buNone/>
                      </a:pPr>
                      <a:endParaRPr sz="1050" u="none" strike="noStrike" cap="none" dirty="0"/>
                    </a:p>
                    <a:p>
                      <a:pPr marL="0" marR="0" lvl="0" indent="0" algn="l" rtl="0">
                        <a:lnSpc>
                          <a:spcPct val="100000"/>
                        </a:lnSpc>
                        <a:spcBef>
                          <a:spcPts val="0"/>
                        </a:spcBef>
                        <a:spcAft>
                          <a:spcPts val="0"/>
                        </a:spcAft>
                        <a:buNone/>
                      </a:pPr>
                      <a:r>
                        <a:rPr lang="en-GB" sz="1050" u="none" strike="noStrike" cap="none" dirty="0"/>
                        <a:t>https://doi.org/10.1002/ima.22359</a:t>
                      </a:r>
                      <a:endParaRPr dirty="0"/>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A novel machine learning model using the artificial neural network is proposed to detect anemic patients from the images of eye conjunctiva and increased available training images using image augmentation techniques. The model's accuracy was 97.00% with sensitivity of 99.21% and specificity of 95.42% on the created dataset.</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Describes the process of </a:t>
                      </a:r>
                      <a:r>
                        <a:rPr lang="en-GB" sz="1050" b="0" i="0" u="none" strike="noStrike" cap="none" dirty="0" err="1">
                          <a:solidFill>
                            <a:srgbClr val="000000"/>
                          </a:solidFill>
                          <a:latin typeface="Arial"/>
                          <a:ea typeface="Arial"/>
                          <a:cs typeface="Arial"/>
                          <a:sym typeface="Arial"/>
                        </a:rPr>
                        <a:t>preprocessing</a:t>
                      </a:r>
                      <a:r>
                        <a:rPr lang="en-GB" sz="1050" b="0" i="0" u="none" strike="noStrike" cap="none" dirty="0">
                          <a:solidFill>
                            <a:srgbClr val="000000"/>
                          </a:solidFill>
                          <a:latin typeface="Arial"/>
                          <a:ea typeface="Arial"/>
                          <a:cs typeface="Arial"/>
                          <a:sym typeface="Arial"/>
                        </a:rPr>
                        <a:t> the dataset containing images of eye conjunctiva of patients and extracting the region of interest (ROI). After ROI is extracted, new images are created using image augmentation to the dataset size and predicting the result class, that is, </a:t>
                      </a:r>
                      <a:r>
                        <a:rPr lang="en-GB" sz="1050" b="0" i="0" u="none" strike="noStrike" cap="none" dirty="0" err="1">
                          <a:solidFill>
                            <a:srgbClr val="000000"/>
                          </a:solidFill>
                          <a:latin typeface="Arial"/>
                          <a:ea typeface="Arial"/>
                          <a:cs typeface="Arial"/>
                          <a:sym typeface="Arial"/>
                        </a:rPr>
                        <a:t>anemic</a:t>
                      </a:r>
                      <a:r>
                        <a:rPr lang="en-GB" sz="1050" b="0" i="0" u="none" strike="noStrike" cap="none" dirty="0">
                          <a:solidFill>
                            <a:srgbClr val="000000"/>
                          </a:solidFill>
                          <a:latin typeface="Arial"/>
                          <a:ea typeface="Arial"/>
                          <a:cs typeface="Arial"/>
                          <a:sym typeface="Arial"/>
                        </a:rPr>
                        <a:t> or non-</a:t>
                      </a:r>
                      <a:r>
                        <a:rPr lang="en-GB" sz="1050" b="0" i="0" u="none" strike="noStrike" cap="none" dirty="0" err="1">
                          <a:solidFill>
                            <a:srgbClr val="000000"/>
                          </a:solidFill>
                          <a:latin typeface="Arial"/>
                          <a:ea typeface="Arial"/>
                          <a:cs typeface="Arial"/>
                          <a:sym typeface="Arial"/>
                        </a:rPr>
                        <a:t>anemic</a:t>
                      </a:r>
                      <a:r>
                        <a:rPr lang="en-GB" sz="1050" b="0" i="0" u="none" strike="noStrike" cap="none" dirty="0">
                          <a:solidFill>
                            <a:srgbClr val="000000"/>
                          </a:solidFill>
                          <a:latin typeface="Arial"/>
                          <a:ea typeface="Arial"/>
                          <a:cs typeface="Arial"/>
                          <a:sym typeface="Arial"/>
                        </a:rPr>
                        <a:t> using the proposed model.</a:t>
                      </a: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dirty="0">
                <a:solidFill>
                  <a:schemeClr val="dk1"/>
                </a:solidFill>
                <a:latin typeface="Times New Roman"/>
                <a:ea typeface="Times New Roman"/>
                <a:cs typeface="Times New Roman"/>
                <a:sym typeface="Times New Roman"/>
              </a:rPr>
              <a:t>Literature Survey Cont..</a:t>
            </a:r>
            <a:endParaRPr dirty="0"/>
          </a:p>
        </p:txBody>
      </p:sp>
      <p:sp>
        <p:nvSpPr>
          <p:cNvPr id="133" name="Google Shape;133;p16"/>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34" name="Google Shape;134;p16"/>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35" name="Google Shape;135;p16"/>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8</a:t>
            </a:fld>
            <a:endParaRPr/>
          </a:p>
        </p:txBody>
      </p:sp>
      <p:graphicFrame>
        <p:nvGraphicFramePr>
          <p:cNvPr id="136" name="Google Shape;136;p16"/>
          <p:cNvGraphicFramePr/>
          <p:nvPr/>
        </p:nvGraphicFramePr>
        <p:xfrm>
          <a:off x="71803" y="1420544"/>
          <a:ext cx="9000400" cy="5100865"/>
        </p:xfrm>
        <a:graphic>
          <a:graphicData uri="http://schemas.openxmlformats.org/drawingml/2006/table">
            <a:tbl>
              <a:tblPr firstRow="1" bandRow="1">
                <a:noFill/>
              </a:tblPr>
              <a:tblGrid>
                <a:gridCol w="383925">
                  <a:extLst>
                    <a:ext uri="{9D8B030D-6E8A-4147-A177-3AD203B41FA5}">
                      <a16:colId xmlns:a16="http://schemas.microsoft.com/office/drawing/2014/main" val="20000"/>
                    </a:ext>
                  </a:extLst>
                </a:gridCol>
                <a:gridCol w="907075">
                  <a:extLst>
                    <a:ext uri="{9D8B030D-6E8A-4147-A177-3AD203B41FA5}">
                      <a16:colId xmlns:a16="http://schemas.microsoft.com/office/drawing/2014/main" val="20001"/>
                    </a:ext>
                  </a:extLst>
                </a:gridCol>
                <a:gridCol w="1125425">
                  <a:extLst>
                    <a:ext uri="{9D8B030D-6E8A-4147-A177-3AD203B41FA5}">
                      <a16:colId xmlns:a16="http://schemas.microsoft.com/office/drawing/2014/main" val="20002"/>
                    </a:ext>
                  </a:extLst>
                </a:gridCol>
                <a:gridCol w="1081450">
                  <a:extLst>
                    <a:ext uri="{9D8B030D-6E8A-4147-A177-3AD203B41FA5}">
                      <a16:colId xmlns:a16="http://schemas.microsoft.com/office/drawing/2014/main" val="20003"/>
                    </a:ext>
                  </a:extLst>
                </a:gridCol>
                <a:gridCol w="1248500">
                  <a:extLst>
                    <a:ext uri="{9D8B030D-6E8A-4147-A177-3AD203B41FA5}">
                      <a16:colId xmlns:a16="http://schemas.microsoft.com/office/drawing/2014/main" val="20004"/>
                    </a:ext>
                  </a:extLst>
                </a:gridCol>
                <a:gridCol w="1055075">
                  <a:extLst>
                    <a:ext uri="{9D8B030D-6E8A-4147-A177-3AD203B41FA5}">
                      <a16:colId xmlns:a16="http://schemas.microsoft.com/office/drawing/2014/main" val="20005"/>
                    </a:ext>
                  </a:extLst>
                </a:gridCol>
                <a:gridCol w="1273425">
                  <a:extLst>
                    <a:ext uri="{9D8B030D-6E8A-4147-A177-3AD203B41FA5}">
                      <a16:colId xmlns:a16="http://schemas.microsoft.com/office/drawing/2014/main" val="20006"/>
                    </a:ext>
                  </a:extLst>
                </a:gridCol>
                <a:gridCol w="1925525">
                  <a:extLst>
                    <a:ext uri="{9D8B030D-6E8A-4147-A177-3AD203B41FA5}">
                      <a16:colId xmlns:a16="http://schemas.microsoft.com/office/drawing/2014/main" val="20007"/>
                    </a:ext>
                  </a:extLst>
                </a:gridCol>
              </a:tblGrid>
              <a:tr h="659475">
                <a:tc>
                  <a:txBody>
                    <a:bodyPr/>
                    <a:lstStyle/>
                    <a:p>
                      <a:pPr marL="0" marR="0" lvl="0" indent="0" algn="l" rtl="0">
                        <a:lnSpc>
                          <a:spcPct val="100000"/>
                        </a:lnSpc>
                        <a:spcBef>
                          <a:spcPts val="0"/>
                        </a:spcBef>
                        <a:spcAft>
                          <a:spcPts val="0"/>
                        </a:spcAft>
                        <a:buNone/>
                      </a:pPr>
                      <a:r>
                        <a:rPr lang="en-GB" sz="1400" u="none" strike="noStrike" cap="none" dirty="0"/>
                        <a:t>Sr. No.</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THE 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DATE OF PUBLICATION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DOTLINK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SUMMARY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TECHNIQUE</a:t>
                      </a:r>
                      <a:endParaRPr sz="1400" u="none" strike="noStrike" cap="none"/>
                    </a:p>
                  </a:txBody>
                  <a:tcPr marL="91450" marR="91450" marT="45725" marB="45725"/>
                </a:tc>
                <a:extLst>
                  <a:ext uri="{0D108BD9-81ED-4DB2-BD59-A6C34878D82A}">
                    <a16:rowId xmlns:a16="http://schemas.microsoft.com/office/drawing/2014/main" val="10000"/>
                  </a:ext>
                </a:extLst>
              </a:tr>
              <a:tr h="4155975">
                <a:tc>
                  <a:txBody>
                    <a:bodyPr/>
                    <a:lstStyle/>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endParaRPr sz="1400" u="none" strike="noStrike" cap="none"/>
                    </a:p>
                    <a:p>
                      <a:pPr marL="0" marR="0" lvl="0" indent="0" algn="ctr" rtl="0">
                        <a:lnSpc>
                          <a:spcPct val="100000"/>
                        </a:lnSpc>
                        <a:spcBef>
                          <a:spcPts val="0"/>
                        </a:spcBef>
                        <a:spcAft>
                          <a:spcPts val="0"/>
                        </a:spcAft>
                        <a:buNone/>
                      </a:pPr>
                      <a:r>
                        <a:rPr lang="en-GB"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Arial"/>
                          <a:ea typeface="Arial"/>
                          <a:cs typeface="Arial"/>
                          <a:sym typeface="Arial"/>
                        </a:rPr>
                        <a:t>Non-Invasive Detection of Anaemia Using Digital Photographs of the Conjunctiva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Shaun Collings,</a:t>
                      </a:r>
                      <a:endParaRPr dirty="0"/>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Oliver Thompson,</a:t>
                      </a:r>
                      <a:endParaRPr dirty="0"/>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Evan Hirst,</a:t>
                      </a:r>
                      <a:endParaRPr dirty="0"/>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Louise </a:t>
                      </a:r>
                      <a:r>
                        <a:rPr lang="en-GB" sz="1050" b="0" i="0" u="none" strike="noStrike" cap="none" dirty="0" err="1">
                          <a:solidFill>
                            <a:srgbClr val="000000"/>
                          </a:solidFill>
                          <a:latin typeface="Arial"/>
                          <a:ea typeface="Arial"/>
                          <a:cs typeface="Arial"/>
                          <a:sym typeface="Arial"/>
                        </a:rPr>
                        <a:t>Goossens</a:t>
                      </a:r>
                      <a:r>
                        <a:rPr lang="en-GB" sz="1050" b="0" i="0" u="none" strike="noStrike" cap="none" dirty="0">
                          <a:solidFill>
                            <a:srgbClr val="000000"/>
                          </a:solidFill>
                          <a:latin typeface="Arial"/>
                          <a:ea typeface="Arial"/>
                          <a:cs typeface="Arial"/>
                          <a:sym typeface="Arial"/>
                        </a:rPr>
                        <a:t>,</a:t>
                      </a:r>
                      <a:endParaRPr dirty="0"/>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Anup George, </a:t>
                      </a:r>
                      <a:endParaRPr dirty="0"/>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Robert </a:t>
                      </a:r>
                      <a:r>
                        <a:rPr lang="en-GB" sz="1050" b="0" i="0" u="none" strike="noStrike" cap="none" dirty="0" err="1">
                          <a:solidFill>
                            <a:srgbClr val="000000"/>
                          </a:solidFill>
                          <a:latin typeface="Arial"/>
                          <a:ea typeface="Arial"/>
                          <a:cs typeface="Arial"/>
                          <a:sym typeface="Arial"/>
                        </a:rPr>
                        <a:t>Weinkove</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050" u="none" strike="noStrike" cap="none" dirty="0"/>
                    </a:p>
                    <a:p>
                      <a:pPr marL="0" marR="0" lvl="0" indent="0" algn="l" rtl="0">
                        <a:lnSpc>
                          <a:spcPct val="100000"/>
                        </a:lnSpc>
                        <a:spcBef>
                          <a:spcPts val="0"/>
                        </a:spcBef>
                        <a:spcAft>
                          <a:spcPts val="0"/>
                        </a:spcAft>
                        <a:buNone/>
                      </a:pPr>
                      <a:r>
                        <a:rPr lang="en-GB" sz="1050" u="none" strike="noStrike" cap="none" dirty="0"/>
                        <a:t>PLOS ONE</a:t>
                      </a:r>
                      <a:endParaRPr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April 12, 2016</a:t>
                      </a:r>
                      <a:endParaRPr sz="105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r>
                        <a:rPr lang="en-GB" sz="1400" b="0" i="0" u="sng" strike="noStrike" cap="none" dirty="0">
                          <a:solidFill>
                            <a:schemeClr val="hlink"/>
                          </a:solidFill>
                          <a:latin typeface="Times New Roman"/>
                          <a:ea typeface="Times New Roman"/>
                          <a:cs typeface="Times New Roman"/>
                          <a:sym typeface="Times New Roman"/>
                          <a:hlinkClick r:id="rId3"/>
                        </a:rPr>
                        <a:t>https://doi.org/10.1371/journal.pone.0153286</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Aimed to detect anaemia by quantifying conjunctival pallor using digital photographs, the goal was to develop a non-invasive screening test for anaemia. Using the compact camera, palpebral conjunctival EI had a sensitivity of 93% and 57% and specificity of 78% and 83% for detection of anaemia in training and internal validation sets, respectively. </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latin typeface="Arial"/>
                          <a:ea typeface="Arial"/>
                          <a:cs typeface="Arial"/>
                          <a:sym typeface="Arial"/>
                        </a:rPr>
                        <a:t>The conjunctivae of haemato-oncology in and outpatients were photographed in ambient lighting using a digital camera, and the internal rear-facing camera of a smartphone alongside an in-frame calibration card. Following image calibration, conjunctival erythema index (EI) was calculated and correlated with laboratory measured </a:t>
                      </a:r>
                      <a:r>
                        <a:rPr lang="en-GB" sz="1050" b="0" i="0" u="none" strike="noStrike" cap="none" dirty="0" err="1">
                          <a:solidFill>
                            <a:srgbClr val="000000"/>
                          </a:solidFill>
                          <a:latin typeface="Arial"/>
                          <a:ea typeface="Arial"/>
                          <a:cs typeface="Arial"/>
                          <a:sym typeface="Arial"/>
                        </a:rPr>
                        <a:t>hemoglobin</a:t>
                      </a:r>
                      <a:r>
                        <a:rPr lang="en-GB" sz="1050" b="0" i="0" u="none" strike="noStrike" cap="none" dirty="0">
                          <a:solidFill>
                            <a:srgbClr val="000000"/>
                          </a:solidFill>
                          <a:latin typeface="Arial"/>
                          <a:ea typeface="Arial"/>
                          <a:cs typeface="Arial"/>
                          <a:sym typeface="Arial"/>
                        </a:rPr>
                        <a:t> concentration. </a:t>
                      </a:r>
                      <a:endParaRPr sz="1400" u="none" strike="noStrike" cap="none"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1195550" y="2195"/>
            <a:ext cx="7948450" cy="105644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sz="2800" dirty="0">
                <a:solidFill>
                  <a:schemeClr val="dk1"/>
                </a:solidFill>
                <a:latin typeface="Times New Roman"/>
                <a:ea typeface="Times New Roman"/>
                <a:cs typeface="Times New Roman"/>
                <a:sym typeface="Times New Roman"/>
              </a:rPr>
              <a:t>Literature Survey Cont..</a:t>
            </a:r>
            <a:endParaRPr dirty="0"/>
          </a:p>
        </p:txBody>
      </p:sp>
      <p:sp>
        <p:nvSpPr>
          <p:cNvPr id="133" name="Google Shape;133;p16"/>
          <p:cNvSpPr txBox="1">
            <a:spLocks noGrp="1"/>
          </p:cNvSpPr>
          <p:nvPr>
            <p:ph type="body" idx="1"/>
          </p:nvPr>
        </p:nvSpPr>
        <p:spPr>
          <a:xfrm>
            <a:off x="381000" y="1828800"/>
            <a:ext cx="8382000" cy="5029200"/>
          </a:xfrm>
          <a:prstGeom prst="rect">
            <a:avLst/>
          </a:prstGeom>
          <a:noFill/>
          <a:ln>
            <a:noFill/>
          </a:ln>
        </p:spPr>
        <p:txBody>
          <a:bodyPr spcFirstLastPara="1" wrap="square" lIns="91425" tIns="45700" rIns="91425" bIns="45700" anchor="t" anchorCtr="0">
            <a:noAutofit/>
          </a:bodyPr>
          <a:lstStyle/>
          <a:p>
            <a:pPr marL="160020" lvl="0" indent="0" algn="l" rtl="0">
              <a:lnSpc>
                <a:spcPct val="100000"/>
              </a:lnSpc>
              <a:spcBef>
                <a:spcPts val="360"/>
              </a:spcBef>
              <a:spcAft>
                <a:spcPts val="0"/>
              </a:spcAft>
              <a:buSzPts val="1080"/>
              <a:buNone/>
            </a:pPr>
            <a:r>
              <a:rPr lang="en-GB" sz="1400">
                <a:latin typeface="Times New Roman"/>
                <a:ea typeface="Times New Roman"/>
                <a:cs typeface="Times New Roman"/>
                <a:sym typeface="Times New Roman"/>
              </a:rPr>
              <a:t> </a:t>
            </a:r>
            <a:endParaRPr/>
          </a:p>
        </p:txBody>
      </p:sp>
      <p:sp>
        <p:nvSpPr>
          <p:cNvPr id="134" name="Google Shape;134;p16"/>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GB"/>
              <a:t>Capstone</a:t>
            </a:r>
            <a:endParaRPr/>
          </a:p>
        </p:txBody>
      </p:sp>
      <p:sp>
        <p:nvSpPr>
          <p:cNvPr id="135" name="Google Shape;135;p16"/>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GB"/>
              <a:t>9</a:t>
            </a:fld>
            <a:endParaRPr/>
          </a:p>
        </p:txBody>
      </p:sp>
      <p:graphicFrame>
        <p:nvGraphicFramePr>
          <p:cNvPr id="136" name="Google Shape;136;p16"/>
          <p:cNvGraphicFramePr/>
          <p:nvPr/>
        </p:nvGraphicFramePr>
        <p:xfrm>
          <a:off x="71803" y="1420544"/>
          <a:ext cx="9000400" cy="5100865"/>
        </p:xfrm>
        <a:graphic>
          <a:graphicData uri="http://schemas.openxmlformats.org/drawingml/2006/table">
            <a:tbl>
              <a:tblPr firstRow="1" bandRow="1">
                <a:noFill/>
              </a:tblPr>
              <a:tblGrid>
                <a:gridCol w="383925">
                  <a:extLst>
                    <a:ext uri="{9D8B030D-6E8A-4147-A177-3AD203B41FA5}">
                      <a16:colId xmlns:a16="http://schemas.microsoft.com/office/drawing/2014/main" val="20000"/>
                    </a:ext>
                  </a:extLst>
                </a:gridCol>
                <a:gridCol w="907075">
                  <a:extLst>
                    <a:ext uri="{9D8B030D-6E8A-4147-A177-3AD203B41FA5}">
                      <a16:colId xmlns:a16="http://schemas.microsoft.com/office/drawing/2014/main" val="20001"/>
                    </a:ext>
                  </a:extLst>
                </a:gridCol>
                <a:gridCol w="1125425">
                  <a:extLst>
                    <a:ext uri="{9D8B030D-6E8A-4147-A177-3AD203B41FA5}">
                      <a16:colId xmlns:a16="http://schemas.microsoft.com/office/drawing/2014/main" val="20002"/>
                    </a:ext>
                  </a:extLst>
                </a:gridCol>
                <a:gridCol w="1081450">
                  <a:extLst>
                    <a:ext uri="{9D8B030D-6E8A-4147-A177-3AD203B41FA5}">
                      <a16:colId xmlns:a16="http://schemas.microsoft.com/office/drawing/2014/main" val="20003"/>
                    </a:ext>
                  </a:extLst>
                </a:gridCol>
                <a:gridCol w="1248500">
                  <a:extLst>
                    <a:ext uri="{9D8B030D-6E8A-4147-A177-3AD203B41FA5}">
                      <a16:colId xmlns:a16="http://schemas.microsoft.com/office/drawing/2014/main" val="20004"/>
                    </a:ext>
                  </a:extLst>
                </a:gridCol>
                <a:gridCol w="1055075">
                  <a:extLst>
                    <a:ext uri="{9D8B030D-6E8A-4147-A177-3AD203B41FA5}">
                      <a16:colId xmlns:a16="http://schemas.microsoft.com/office/drawing/2014/main" val="20005"/>
                    </a:ext>
                  </a:extLst>
                </a:gridCol>
                <a:gridCol w="1273425">
                  <a:extLst>
                    <a:ext uri="{9D8B030D-6E8A-4147-A177-3AD203B41FA5}">
                      <a16:colId xmlns:a16="http://schemas.microsoft.com/office/drawing/2014/main" val="20006"/>
                    </a:ext>
                  </a:extLst>
                </a:gridCol>
                <a:gridCol w="1925525">
                  <a:extLst>
                    <a:ext uri="{9D8B030D-6E8A-4147-A177-3AD203B41FA5}">
                      <a16:colId xmlns:a16="http://schemas.microsoft.com/office/drawing/2014/main" val="20007"/>
                    </a:ext>
                  </a:extLst>
                </a:gridCol>
              </a:tblGrid>
              <a:tr h="659475">
                <a:tc>
                  <a:txBody>
                    <a:bodyPr/>
                    <a:lstStyle/>
                    <a:p>
                      <a:pPr marL="0" marR="0" lvl="0" indent="0" algn="l" rtl="0">
                        <a:lnSpc>
                          <a:spcPct val="100000"/>
                        </a:lnSpc>
                        <a:spcBef>
                          <a:spcPts val="0"/>
                        </a:spcBef>
                        <a:spcAft>
                          <a:spcPts val="0"/>
                        </a:spcAft>
                        <a:buNone/>
                      </a:pPr>
                      <a:r>
                        <a:rPr lang="en-GB" sz="1400" u="none" strike="noStrike" cap="none"/>
                        <a:t>Sr.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PAPER 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THE 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NAME OF JOURNAL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DATE OF PUBLICATION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DOTLINK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SUMMARY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GB" sz="1400" u="none" strike="noStrike" cap="none"/>
                        <a:t>TECHNIQUE</a:t>
                      </a:r>
                      <a:endParaRPr sz="1400" u="none" strike="noStrike" cap="none"/>
                    </a:p>
                  </a:txBody>
                  <a:tcPr marL="91450" marR="91450" marT="45725" marB="45725"/>
                </a:tc>
                <a:extLst>
                  <a:ext uri="{0D108BD9-81ED-4DB2-BD59-A6C34878D82A}">
                    <a16:rowId xmlns:a16="http://schemas.microsoft.com/office/drawing/2014/main" val="10000"/>
                  </a:ext>
                </a:extLst>
              </a:tr>
              <a:tr h="4155975">
                <a:tc>
                  <a:txBody>
                    <a:bodyPr/>
                    <a:lstStyle/>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endParaRPr sz="1400" u="none" strike="noStrike" cap="none" dirty="0"/>
                    </a:p>
                    <a:p>
                      <a:pPr marL="0" marR="0" lvl="0" indent="0" algn="ctr" rtl="0">
                        <a:lnSpc>
                          <a:spcPct val="100000"/>
                        </a:lnSpc>
                        <a:spcBef>
                          <a:spcPts val="0"/>
                        </a:spcBef>
                        <a:spcAft>
                          <a:spcPts val="0"/>
                        </a:spcAft>
                        <a:buNone/>
                      </a:pPr>
                      <a:r>
                        <a:rPr lang="en-GB" sz="1400" u="none" strike="noStrike" cap="none" dirty="0"/>
                        <a:t>5</a:t>
                      </a:r>
                      <a:endParaRPr dirty="0"/>
                    </a:p>
                  </a:txBody>
                  <a:tcPr marL="91450" marR="91450" marT="45725" marB="45725"/>
                </a:tc>
                <a:tc>
                  <a:txBody>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GB" sz="1000" b="0" i="0" u="none" strike="noStrike" dirty="0">
                          <a:solidFill>
                            <a:srgbClr val="000000"/>
                          </a:solidFill>
                          <a:effectLst/>
                          <a:latin typeface="Arial" panose="020B0604020202020204" pitchFamily="34" charset="0"/>
                        </a:rPr>
                        <a:t>Non Evasive Blood Screening of haemoglobin using smartphone cameras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rtl="0">
                        <a:spcBef>
                          <a:spcPts val="0"/>
                        </a:spcBef>
                        <a:spcAft>
                          <a:spcPts val="0"/>
                        </a:spcAft>
                      </a:pPr>
                      <a:r>
                        <a:rPr lang="en-IN" sz="1050" b="0" i="0" u="none" strike="noStrike" dirty="0">
                          <a:solidFill>
                            <a:srgbClr val="000000"/>
                          </a:solidFill>
                          <a:effectLst/>
                          <a:latin typeface="Arial" panose="020B0604020202020204" pitchFamily="34" charset="0"/>
                        </a:rPr>
                        <a:t>1.Edward Jay Wang</a:t>
                      </a:r>
                      <a:endParaRPr lang="en-IN" sz="1050" b="0" dirty="0">
                        <a:effectLst/>
                      </a:endParaRPr>
                    </a:p>
                    <a:p>
                      <a:pPr rtl="0">
                        <a:spcBef>
                          <a:spcPts val="0"/>
                        </a:spcBef>
                        <a:spcAft>
                          <a:spcPts val="0"/>
                        </a:spcAft>
                      </a:pPr>
                      <a:br>
                        <a:rPr lang="en-IN" sz="1050" b="0" dirty="0">
                          <a:effectLst/>
                        </a:rPr>
                      </a:br>
                      <a:r>
                        <a:rPr lang="en-IN" sz="1050" b="0" i="0" u="none" strike="noStrike" dirty="0">
                          <a:solidFill>
                            <a:srgbClr val="000000"/>
                          </a:solidFill>
                          <a:effectLst/>
                          <a:latin typeface="Arial" panose="020B0604020202020204" pitchFamily="34" charset="0"/>
                        </a:rPr>
                        <a:t>2.William Li</a:t>
                      </a:r>
                      <a:endParaRPr lang="en-IN" sz="1050" b="0" dirty="0">
                        <a:effectLst/>
                      </a:endParaRPr>
                    </a:p>
                    <a:p>
                      <a:pPr rtl="0">
                        <a:spcBef>
                          <a:spcPts val="0"/>
                        </a:spcBef>
                        <a:spcAft>
                          <a:spcPts val="0"/>
                        </a:spcAft>
                      </a:pPr>
                      <a:br>
                        <a:rPr lang="en-IN" sz="1050" b="0" dirty="0">
                          <a:effectLst/>
                        </a:rPr>
                      </a:br>
                      <a:r>
                        <a:rPr lang="en-IN" sz="1050" b="0" i="0" u="none" strike="noStrike" dirty="0">
                          <a:solidFill>
                            <a:srgbClr val="000000"/>
                          </a:solidFill>
                          <a:effectLst/>
                          <a:latin typeface="Arial" panose="020B0604020202020204" pitchFamily="34" charset="0"/>
                        </a:rPr>
                        <a:t>3. Doug Hawkins</a:t>
                      </a:r>
                      <a:endParaRPr lang="en-IN" sz="1050" b="0" dirty="0">
                        <a:effectLst/>
                      </a:endParaRPr>
                    </a:p>
                    <a:p>
                      <a:pPr rtl="0">
                        <a:spcBef>
                          <a:spcPts val="0"/>
                        </a:spcBef>
                        <a:spcAft>
                          <a:spcPts val="0"/>
                        </a:spcAft>
                      </a:pPr>
                      <a:br>
                        <a:rPr lang="en-IN" sz="1050" b="0" dirty="0">
                          <a:effectLst/>
                        </a:rPr>
                      </a:br>
                      <a:r>
                        <a:rPr lang="en-IN" sz="1050" b="0" i="0" u="none" strike="noStrike" dirty="0">
                          <a:solidFill>
                            <a:srgbClr val="000000"/>
                          </a:solidFill>
                          <a:effectLst/>
                          <a:latin typeface="Arial" panose="020B0604020202020204" pitchFamily="34" charset="0"/>
                        </a:rPr>
                        <a:t>4.Terry </a:t>
                      </a:r>
                      <a:r>
                        <a:rPr lang="en-IN" sz="1050" b="0" i="0" u="none" strike="noStrike" dirty="0" err="1">
                          <a:solidFill>
                            <a:srgbClr val="000000"/>
                          </a:solidFill>
                          <a:effectLst/>
                          <a:latin typeface="Arial" panose="020B0604020202020204" pitchFamily="34" charset="0"/>
                        </a:rPr>
                        <a:t>Gernsheimer</a:t>
                      </a:r>
                      <a:endParaRPr lang="en-IN" sz="1050" b="0" dirty="0">
                        <a:effectLst/>
                      </a:endParaRPr>
                    </a:p>
                    <a:p>
                      <a:pPr rtl="0">
                        <a:spcBef>
                          <a:spcPts val="0"/>
                        </a:spcBef>
                        <a:spcAft>
                          <a:spcPts val="0"/>
                        </a:spcAft>
                      </a:pPr>
                      <a:br>
                        <a:rPr lang="en-IN" sz="1050" b="0" dirty="0">
                          <a:effectLst/>
                        </a:rPr>
                      </a:br>
                      <a:r>
                        <a:rPr lang="en-IN" sz="1050" b="0" i="0" u="none" strike="noStrike" dirty="0">
                          <a:solidFill>
                            <a:srgbClr val="000000"/>
                          </a:solidFill>
                          <a:effectLst/>
                          <a:latin typeface="Arial" panose="020B0604020202020204" pitchFamily="34" charset="0"/>
                        </a:rPr>
                        <a:t>5.Shwetak N. Patel</a:t>
                      </a:r>
                      <a:endParaRPr lang="en-IN" sz="1050" b="0" dirty="0">
                        <a:effectLst/>
                      </a:endParaRPr>
                    </a:p>
                    <a:p>
                      <a:br>
                        <a:rPr lang="en-IN" sz="1050" dirty="0"/>
                      </a:b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050" u="none" strike="noStrike" cap="none" dirty="0"/>
                    </a:p>
                    <a:p>
                      <a:pPr rtl="0">
                        <a:spcBef>
                          <a:spcPts val="0"/>
                        </a:spcBef>
                        <a:spcAft>
                          <a:spcPts val="0"/>
                        </a:spcAft>
                      </a:pPr>
                      <a:r>
                        <a:rPr lang="en-GB" sz="1050" b="0" i="0" u="none" strike="noStrike" dirty="0">
                          <a:solidFill>
                            <a:srgbClr val="000000"/>
                          </a:solidFill>
                          <a:effectLst/>
                          <a:latin typeface="Arial" panose="020B0604020202020204" pitchFamily="34" charset="0"/>
                        </a:rPr>
                        <a:t>Association for Computing Machinery</a:t>
                      </a:r>
                      <a:endParaRPr lang="en-GB" sz="1050" b="0" dirty="0">
                        <a:effectLst/>
                      </a:endParaRPr>
                    </a:p>
                    <a:p>
                      <a:pPr rtl="0">
                        <a:spcBef>
                          <a:spcPts val="0"/>
                        </a:spcBef>
                        <a:spcAft>
                          <a:spcPts val="0"/>
                        </a:spcAft>
                      </a:pPr>
                      <a:r>
                        <a:rPr lang="en-GB" sz="1050" b="0" i="0" u="none" strike="noStrike" dirty="0">
                          <a:solidFill>
                            <a:srgbClr val="000000"/>
                          </a:solidFill>
                          <a:effectLst/>
                          <a:latin typeface="Arial" panose="020B0604020202020204" pitchFamily="34" charset="0"/>
                        </a:rPr>
                        <a:t>(ACM)</a:t>
                      </a:r>
                      <a:endParaRPr lang="en-GB" sz="1050" b="0" dirty="0">
                        <a:effectLst/>
                      </a:endParaRPr>
                    </a:p>
                    <a:p>
                      <a:br>
                        <a:rPr lang="en-GB" sz="1050" dirty="0"/>
                      </a:b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endParaRPr sz="1400" u="none" strike="noStrike" cap="none" dirty="0"/>
                    </a:p>
                    <a:p>
                      <a:pPr marL="0" marR="0" lvl="0" indent="0" algn="l" rtl="0">
                        <a:lnSpc>
                          <a:spcPct val="100000"/>
                        </a:lnSpc>
                        <a:spcBef>
                          <a:spcPts val="0"/>
                        </a:spcBef>
                        <a:spcAft>
                          <a:spcPts val="0"/>
                        </a:spcAft>
                        <a:buNone/>
                      </a:pPr>
                      <a:r>
                        <a:rPr lang="en-IN" sz="1050" b="0" i="0" u="none" strike="noStrike" dirty="0">
                          <a:solidFill>
                            <a:srgbClr val="000000"/>
                          </a:solidFill>
                          <a:effectLst/>
                          <a:latin typeface="Arial" panose="020B0604020202020204" pitchFamily="34" charset="0"/>
                        </a:rPr>
                        <a:t>September 2016</a:t>
                      </a:r>
                      <a:endParaRPr sz="1050"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endParaRPr sz="1400" b="0" i="0" u="sng" strike="noStrike" cap="none" dirty="0">
                        <a:solidFill>
                          <a:schemeClr val="hlink"/>
                        </a:solidFill>
                        <a:latin typeface="Times New Roman"/>
                        <a:ea typeface="Times New Roman"/>
                        <a:cs typeface="Times New Roman"/>
                        <a:sym typeface="Times New Roman"/>
                        <a:hlinkClick r:id=""/>
                      </a:endParaRPr>
                    </a:p>
                    <a:p>
                      <a:pPr marL="0" marR="0" lvl="0" indent="0" algn="l" rtl="0">
                        <a:lnSpc>
                          <a:spcPct val="100000"/>
                        </a:lnSpc>
                        <a:spcBef>
                          <a:spcPts val="0"/>
                        </a:spcBef>
                        <a:spcAft>
                          <a:spcPts val="0"/>
                        </a:spcAft>
                        <a:buNone/>
                      </a:pPr>
                      <a:r>
                        <a:rPr lang="en-IN" sz="1400" b="0" i="1" u="none" strike="noStrike" dirty="0">
                          <a:solidFill>
                            <a:srgbClr val="000000"/>
                          </a:solidFill>
                          <a:effectLst/>
                          <a:latin typeface="Arial" panose="020B0604020202020204" pitchFamily="34" charset="0"/>
                        </a:rPr>
                        <a:t>https://dl.acm.org/doi/10.1145/2971648.2971653</a:t>
                      </a:r>
                      <a:endParaRPr sz="1050" i="1" u="none" strike="noStrike" cap="none" dirty="0"/>
                    </a:p>
                  </a:txBody>
                  <a:tcPr marL="91450" marR="91450" marT="45725" marB="45725"/>
                </a:tc>
                <a:tc>
                  <a:txBody>
                    <a:bodyPr/>
                    <a:lstStyle/>
                    <a:p>
                      <a:pPr marL="0" marR="0" lvl="0" indent="0" algn="l" rtl="0">
                        <a:lnSpc>
                          <a:spcPct val="100000"/>
                        </a:lnSpc>
                        <a:spcBef>
                          <a:spcPts val="0"/>
                        </a:spcBef>
                        <a:spcAft>
                          <a:spcPts val="0"/>
                        </a:spcAft>
                        <a:buNone/>
                      </a:pPr>
                      <a:endPar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None/>
                      </a:pPr>
                      <a:endPar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None/>
                      </a:pP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Hemoglobin</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measurement is a standard clinical tool commonly used for screening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anemia</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and assessing a patient’s response to iron supplement treatments. Given a light source shining through a patient’s finger, The research  performed a chromatic analysis,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analyzing</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the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color</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of their blood to estimate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hemoglobin</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level </a:t>
                      </a:r>
                      <a:endParaRPr sz="105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This paper presents a smartphone application that noninvasively monitors the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hemoglobin</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concentration using the smartphone’s camera and different lighting sources. Monitoring </a:t>
                      </a:r>
                      <a:r>
                        <a:rPr lang="en-GB" sz="105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hemoglobin</a:t>
                      </a:r>
                      <a:r>
                        <a:rPr lang="en-GB" sz="105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is a standard clinical tool for both screening and assessing a patient’s response to treatment. This research was evaluated on 31 patients ranging from 6 – 77 years of age using three different embodiments of our system. The first uses LEDs commonly found on smartphones. The second augments the phone with an incandescent light source. Finally, the third both augments the phone with an incandescent source and uses a custom LED setup</a:t>
                      </a:r>
                      <a:endParaRPr sz="105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15969053"/>
      </p:ext>
    </p:extLst>
  </p:cSld>
  <p:clrMapOvr>
    <a:masterClrMapping/>
  </p:clrMapOvr>
  <p:transition>
    <p:fade thruBlk="1"/>
  </p:transition>
</p:sld>
</file>

<file path=ppt/theme/theme1.xml><?xml version="1.0" encoding="utf-8"?>
<a:theme xmlns:a="http://schemas.openxmlformats.org/drawingml/2006/main" name="Blend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3063</Words>
  <Application>Microsoft Office PowerPoint</Application>
  <PresentationFormat>On-screen Show (4:3)</PresentationFormat>
  <Paragraphs>1036</Paragraphs>
  <Slides>35</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Times New Roman</vt:lpstr>
      <vt:lpstr>Tahoma</vt:lpstr>
      <vt:lpstr>Helvetica Neue</vt:lpstr>
      <vt:lpstr>Noto Sans Symbols</vt:lpstr>
      <vt:lpstr>Arial</vt:lpstr>
      <vt:lpstr>Calibri</vt:lpstr>
      <vt:lpstr>-apple-system</vt:lpstr>
      <vt:lpstr>Blends</vt:lpstr>
      <vt:lpstr>Big Data Analytics</vt:lpstr>
      <vt:lpstr>Agenda</vt:lpstr>
      <vt:lpstr>Problem Statement and Group Details</vt:lpstr>
      <vt:lpstr>Introduction</vt:lpstr>
      <vt:lpstr>Literature Survey</vt:lpstr>
      <vt:lpstr>Literature Survey Cont..</vt:lpstr>
      <vt:lpstr>Literature Survey Cont..</vt:lpstr>
      <vt:lpstr>Literature Survey Cont..</vt:lpstr>
      <vt:lpstr>Literature Survey Cont..</vt:lpstr>
      <vt:lpstr>Literature Survey Cont..</vt:lpstr>
      <vt:lpstr>Literature Survey Cont..</vt:lpstr>
      <vt:lpstr>Literature Survey Cont..</vt:lpstr>
      <vt:lpstr>Literature Survey Cont..</vt:lpstr>
      <vt:lpstr>Literature Survey Cont..</vt:lpstr>
      <vt:lpstr>Terminology</vt:lpstr>
      <vt:lpstr>Terminology</vt:lpstr>
      <vt:lpstr>HGB and EI</vt:lpstr>
      <vt:lpstr>HGB and EI</vt:lpstr>
      <vt:lpstr>Available Images Dataset</vt:lpstr>
      <vt:lpstr>Existing Dataset Values</vt:lpstr>
      <vt:lpstr>Objectives</vt:lpstr>
      <vt:lpstr>Architecture</vt:lpstr>
      <vt:lpstr>Architecture</vt:lpstr>
      <vt:lpstr>Implementation</vt:lpstr>
      <vt:lpstr>Implementation</vt:lpstr>
      <vt:lpstr> Implementation</vt:lpstr>
      <vt:lpstr> Implementation</vt:lpstr>
      <vt:lpstr> Implementation</vt:lpstr>
      <vt:lpstr> Implementation</vt:lpstr>
      <vt:lpstr> Implementation</vt:lpstr>
      <vt:lpstr> Implementation</vt:lpstr>
      <vt:lpstr> Implementation</vt:lpstr>
      <vt:lpstr>Obtained Results</vt:lpstr>
      <vt:lpstr>Limitations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dc:title>
  <cp:lastModifiedBy>Atharva Belamkar</cp:lastModifiedBy>
  <cp:revision>3</cp:revision>
  <dcterms:modified xsi:type="dcterms:W3CDTF">2022-06-03T03:47:31Z</dcterms:modified>
</cp:coreProperties>
</file>