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64" r:id="rId4"/>
    <p:sldId id="291" r:id="rId5"/>
    <p:sldId id="265" r:id="rId6"/>
    <p:sldId id="271" r:id="rId7"/>
    <p:sldId id="279" r:id="rId8"/>
    <p:sldId id="292" r:id="rId9"/>
    <p:sldId id="281" r:id="rId10"/>
    <p:sldId id="286" r:id="rId11"/>
    <p:sldId id="26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2D2D"/>
    <a:srgbClr val="D6E6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061" y="41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smtClean="0">
                <a:sym typeface="+mn-ea"/>
              </a:rPr>
              <a:t>Click to edit Master text style</a:t>
            </a:r>
            <a:endParaRPr lang="zh-CN" altLang="en-US" sz="1200" smtClean="0"/>
          </a:p>
          <a:p>
            <a:pPr lvl="1"/>
            <a:r>
              <a:rPr lang="zh-CN" altLang="en-US" sz="1200" smtClean="0">
                <a:sym typeface="+mn-ea"/>
              </a:rPr>
              <a:t>Second level</a:t>
            </a:r>
            <a:endParaRPr lang="zh-CN" altLang="en-US" sz="1200" smtClean="0"/>
          </a:p>
          <a:p>
            <a:pPr lvl="2"/>
            <a:r>
              <a:rPr lang="zh-CN" altLang="en-US" sz="1200" smtClean="0">
                <a:sym typeface="+mn-ea"/>
              </a:rPr>
              <a:t>Third level</a:t>
            </a:r>
            <a:endParaRPr lang="zh-CN" altLang="en-US" sz="1200" smtClean="0"/>
          </a:p>
          <a:p>
            <a:pPr lvl="3"/>
            <a:r>
              <a:rPr lang="zh-CN" altLang="en-US" sz="1200" smtClean="0">
                <a:sym typeface="+mn-ea"/>
              </a:rPr>
              <a:t>Fourth level</a:t>
            </a:r>
            <a:endParaRPr lang="zh-CN" altLang="en-US" sz="1200" smtClean="0"/>
          </a:p>
          <a:p>
            <a:pPr lvl="4"/>
            <a:r>
              <a:rPr lang="zh-CN" altLang="en-US" sz="1200" smtClean="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2" name="标题 1"/>
          <p:cNvSpPr>
            <a:spLocks noGrp="1"/>
          </p:cNvSpPr>
          <p:nvPr>
            <p:ph type="title"/>
          </p:nvPr>
        </p:nvSpPr>
        <p:spPr>
          <a:xfrm>
            <a:off x="1005840" y="365125"/>
            <a:ext cx="8869680" cy="671195"/>
          </a:xfrm>
        </p:spPr>
        <p:txBody>
          <a:bodyPr/>
          <a:lstStyle>
            <a:lvl1pPr>
              <a:defRPr b="1">
                <a:solidFill>
                  <a:srgbClr val="332D2D"/>
                </a:solidFill>
              </a:defRPr>
            </a:lvl1pPr>
          </a:lstStyle>
          <a:p>
            <a:r>
              <a:rPr lang="zh-CN" altLang="en-US" smtClean="0"/>
              <a:t>Click to edit Master title style</a:t>
            </a:r>
            <a:endParaRPr lang="zh-CN" altLang="en-US" smtClean="0"/>
          </a:p>
        </p:txBody>
      </p:sp>
      <p:sp>
        <p:nvSpPr>
          <p:cNvPr id="3" name="日期占位符 2"/>
          <p:cNvSpPr>
            <a:spLocks noGrp="1"/>
          </p:cNvSpPr>
          <p:nvPr>
            <p:ph type="dt" sz="half" idx="10"/>
          </p:nvPr>
        </p:nvSpPr>
        <p:spPr/>
        <p:txBody>
          <a:bodyPr/>
          <a:lstStyle/>
          <a:p>
            <a:fld id="{12711BBB-1695-42D8-9491-D28DC7CFDE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E6532C-EE3F-40F0-86BE-983BA5E621D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11BBB-1695-42D8-9491-D28DC7CFDEA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6532C-EE3F-40F0-86BE-983BA5E621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0010"/>
            <a:ext cx="12192000" cy="6858000"/>
          </a:xfrm>
          <a:prstGeom prst="rect">
            <a:avLst/>
          </a:prstGeom>
        </p:spPr>
      </p:pic>
      <p:sp>
        <p:nvSpPr>
          <p:cNvPr id="3" name="文本框 2"/>
          <p:cNvSpPr txBox="1"/>
          <p:nvPr/>
        </p:nvSpPr>
        <p:spPr>
          <a:xfrm>
            <a:off x="5464175" y="1590675"/>
            <a:ext cx="6633845" cy="2799715"/>
          </a:xfrm>
          <a:prstGeom prst="rect">
            <a:avLst/>
          </a:prstGeom>
          <a:noFill/>
        </p:spPr>
        <p:txBody>
          <a:bodyPr wrap="square" rtlCol="0">
            <a:spAutoFit/>
          </a:bodyPr>
          <a:lstStyle/>
          <a:p>
            <a:pPr algn="l"/>
            <a:r>
              <a:rPr lang="en-US" altLang="zh-CN" sz="4400" b="1" dirty="0" smtClean="0">
                <a:latin typeface="Myanmar Text" panose="020B0502040204020203" charset="0"/>
                <a:cs typeface="Myanmar Text" panose="020B0502040204020203" charset="0"/>
              </a:rPr>
              <a:t>A Dashboard visualization interface to predict the uber service data</a:t>
            </a:r>
            <a:endParaRPr lang="zh-CN" altLang="en-US" sz="4400" b="1" dirty="0">
              <a:latin typeface="Myanmar Text" panose="020B0502040204020203" charset="0"/>
              <a:cs typeface="Myanmar Text" panose="020B0502040204020203" charset="0"/>
            </a:endParaRPr>
          </a:p>
        </p:txBody>
      </p:sp>
      <p:sp>
        <p:nvSpPr>
          <p:cNvPr id="4" name="Text Placeholder 24"/>
          <p:cNvSpPr txBox="1"/>
          <p:nvPr/>
        </p:nvSpPr>
        <p:spPr>
          <a:xfrm>
            <a:off x="5464175" y="4390390"/>
            <a:ext cx="5630545" cy="6305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rPr>
              <a:t>Guided by :</a:t>
            </a:r>
            <a:r>
              <a:rPr lang="en-US" sz="1800" u="sng" dirty="0">
                <a:solidFill>
                  <a:schemeClr val="bg1"/>
                </a:solidFill>
              </a:rPr>
              <a:t> Prof. Dadasaheb Hinge</a:t>
            </a:r>
            <a:endParaRPr lang="en-US" sz="1800" b="1" u="sng" dirty="0">
              <a:solidFill>
                <a:schemeClr val="bg1"/>
              </a:solidFill>
              <a:latin typeface="Signika Negative" pitchFamily="2" charset="0"/>
            </a:endParaRPr>
          </a:p>
        </p:txBody>
      </p:sp>
      <p:sp>
        <p:nvSpPr>
          <p:cNvPr id="5" name="圆角矩形 4"/>
          <p:cNvSpPr/>
          <p:nvPr/>
        </p:nvSpPr>
        <p:spPr>
          <a:xfrm>
            <a:off x="5525135" y="929640"/>
            <a:ext cx="3227070" cy="499745"/>
          </a:xfrm>
          <a:prstGeom prst="roundRect">
            <a:avLst>
              <a:gd name="adj" fmla="val 50000"/>
            </a:avLst>
          </a:prstGeom>
          <a:solidFill>
            <a:srgbClr val="D6E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32D2D"/>
                </a:solidFill>
              </a:rPr>
              <a:t>EXL-Capstone Project</a:t>
            </a:r>
            <a:endParaRPr lang="en-US" altLang="zh-CN" sz="2000" b="1" dirty="0">
              <a:solidFill>
                <a:srgbClr val="332D2D"/>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圆角矩形 3"/>
          <p:cNvSpPr/>
          <p:nvPr/>
        </p:nvSpPr>
        <p:spPr>
          <a:xfrm>
            <a:off x="8407885" y="4511040"/>
            <a:ext cx="2849880" cy="1613243"/>
          </a:xfrm>
          <a:prstGeom prst="roundRect">
            <a:avLst>
              <a:gd name="adj" fmla="val 50000"/>
            </a:avLst>
          </a:prstGeom>
          <a:solidFill>
            <a:srgbClr val="D6E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rgbClr val="332D2D"/>
                </a:solidFill>
              </a:rPr>
              <a:t>THANK YOU</a:t>
            </a:r>
            <a:endParaRPr lang="zh-CN" altLang="en-US" sz="4000" b="1" dirty="0">
              <a:solidFill>
                <a:srgbClr val="332D2D"/>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5824855" y="2734310"/>
            <a:ext cx="5009515" cy="694690"/>
          </a:xfrm>
          <a:prstGeom prst="rect">
            <a:avLst/>
          </a:prstGeom>
          <a:noFill/>
        </p:spPr>
        <p:txBody>
          <a:bodyPr wrap="square" rtlCol="0">
            <a:noAutofit/>
          </a:bodyPr>
          <a:lstStyle/>
          <a:p>
            <a:r>
              <a:rPr lang="en-US" altLang="zh-CN" sz="3200" b="1" dirty="0" smtClean="0"/>
              <a:t>Bhagyashri Yerawar</a:t>
            </a:r>
            <a:endParaRPr lang="en-US" altLang="zh-CN" sz="3200" b="1" dirty="0"/>
          </a:p>
        </p:txBody>
      </p:sp>
      <p:sp>
        <p:nvSpPr>
          <p:cNvPr id="9" name="文本框 8"/>
          <p:cNvSpPr txBox="1"/>
          <p:nvPr/>
        </p:nvSpPr>
        <p:spPr>
          <a:xfrm>
            <a:off x="5824855" y="1583055"/>
            <a:ext cx="6367145" cy="583565"/>
          </a:xfrm>
          <a:prstGeom prst="rect">
            <a:avLst/>
          </a:prstGeom>
          <a:noFill/>
        </p:spPr>
        <p:txBody>
          <a:bodyPr wrap="square" rtlCol="0">
            <a:spAutoFit/>
          </a:bodyPr>
          <a:lstStyle/>
          <a:p>
            <a:r>
              <a:rPr lang="en-US" altLang="zh-CN" sz="3200" b="1" dirty="0" smtClean="0"/>
              <a:t>Atharva Bharambe</a:t>
            </a:r>
            <a:endParaRPr lang="en-US" altLang="zh-CN" sz="3200" b="1" dirty="0" smtClean="0"/>
          </a:p>
        </p:txBody>
      </p:sp>
      <p:sp>
        <p:nvSpPr>
          <p:cNvPr id="10" name="文本框 9"/>
          <p:cNvSpPr txBox="1"/>
          <p:nvPr/>
        </p:nvSpPr>
        <p:spPr>
          <a:xfrm>
            <a:off x="8066405" y="3314700"/>
            <a:ext cx="2642235" cy="368300"/>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BE Comp, JSPM</a:t>
            </a:r>
            <a:endParaRPr lang="en-US" altLang="zh-CN" dirty="0">
              <a:latin typeface="Arial" panose="020B0604020202020204" pitchFamily="34" charset="0"/>
              <a:cs typeface="Arial" panose="020B0604020202020204" pitchFamily="34" charset="0"/>
            </a:endParaRPr>
          </a:p>
        </p:txBody>
      </p:sp>
      <p:sp>
        <p:nvSpPr>
          <p:cNvPr id="12" name="圆角矩形 11"/>
          <p:cNvSpPr/>
          <p:nvPr/>
        </p:nvSpPr>
        <p:spPr>
          <a:xfrm>
            <a:off x="5616575" y="513715"/>
            <a:ext cx="4361815" cy="824865"/>
          </a:xfrm>
          <a:prstGeom prst="roundRect">
            <a:avLst>
              <a:gd name="adj" fmla="val 50000"/>
            </a:avLst>
          </a:prstGeom>
          <a:solidFill>
            <a:srgbClr val="D6E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rgbClr val="332D2D"/>
                </a:solidFill>
              </a:rPr>
              <a:t>Group Members</a:t>
            </a:r>
            <a:endParaRPr lang="en-US" altLang="zh-CN" sz="3600" b="1" dirty="0">
              <a:solidFill>
                <a:srgbClr val="332D2D"/>
              </a:solidFill>
            </a:endParaRPr>
          </a:p>
        </p:txBody>
      </p:sp>
      <p:sp>
        <p:nvSpPr>
          <p:cNvPr id="4" name="Text Box 3"/>
          <p:cNvSpPr txBox="1"/>
          <p:nvPr/>
        </p:nvSpPr>
        <p:spPr>
          <a:xfrm>
            <a:off x="8065770" y="2166620"/>
            <a:ext cx="3406140" cy="459105"/>
          </a:xfrm>
          <a:prstGeom prst="rect">
            <a:avLst/>
          </a:prstGeom>
          <a:noFill/>
        </p:spPr>
        <p:txBody>
          <a:bodyPr wrap="square" rtlCol="0">
            <a:noAutofit/>
          </a:bodyPr>
          <a:p>
            <a:r>
              <a:rPr lang="en-US">
                <a:latin typeface="Arial" panose="020B0604020202020204" pitchFamily="34" charset="0"/>
                <a:cs typeface="Arial" panose="020B0604020202020204" pitchFamily="34" charset="0"/>
              </a:rPr>
              <a:t>BE Comp, NBNSTIC</a:t>
            </a:r>
            <a:endParaRPr lang="en-US">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4390" y="441325"/>
            <a:ext cx="8869680" cy="671195"/>
          </a:xfrm>
        </p:spPr>
        <p:txBody>
          <a:bodyPr>
            <a:normAutofit fontScale="90000"/>
          </a:bodyPr>
          <a:p>
            <a:r>
              <a:rPr lang="en-US"/>
              <a:t>Objectives</a:t>
            </a:r>
            <a:endParaRPr lang="en-US"/>
          </a:p>
        </p:txBody>
      </p:sp>
      <p:sp>
        <p:nvSpPr>
          <p:cNvPr id="3" name="Text Box 2"/>
          <p:cNvSpPr txBox="1"/>
          <p:nvPr/>
        </p:nvSpPr>
        <p:spPr>
          <a:xfrm>
            <a:off x="834390" y="1290320"/>
            <a:ext cx="9040495" cy="5253990"/>
          </a:xfrm>
          <a:prstGeom prst="rect">
            <a:avLst/>
          </a:prstGeom>
          <a:noFill/>
        </p:spPr>
        <p:txBody>
          <a:bodyPr wrap="square" rtlCol="0">
            <a:noAutofit/>
          </a:bodyPr>
          <a:p>
            <a:pPr algn="just"/>
            <a:r>
              <a:rPr lang="en-US" b="1">
                <a:latin typeface="Arial" panose="020B0604020202020204" pitchFamily="34" charset="0"/>
                <a:cs typeface="Arial" panose="020B0604020202020204" pitchFamily="34" charset="0"/>
              </a:rPr>
              <a:t>Primary Objectives</a:t>
            </a:r>
            <a:endParaRPr lang="en-US" b="1">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The main goal of this project is to develop a dynamic and interactive dashboard that provides valuable insights into Uber service data. The dashboard will aim to showcase trends, patterns, and key metrics related to Uber's performance, helping users understand the business and make informed decisions.</a:t>
            </a:r>
            <a:endParaRPr lang="en-US">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a:p>
            <a:pPr algn="just"/>
            <a:r>
              <a:rPr lang="en-US" b="1">
                <a:latin typeface="Arial" panose="020B0604020202020204" pitchFamily="34" charset="0"/>
                <a:cs typeface="Arial" panose="020B0604020202020204" pitchFamily="34" charset="0"/>
              </a:rPr>
              <a:t>Secondary Objectives</a:t>
            </a:r>
            <a:endParaRPr lang="en-US" b="1">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In addition to the primary objectives, the dashboard will feature several secondary functionalities that enhance its usefulness and flexibility for a broader range of users.</a:t>
            </a:r>
            <a:endParaRPr lang="en-US">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a:p>
            <a:pPr algn="just"/>
            <a:r>
              <a:rPr lang="en-US" b="1">
                <a:latin typeface="Arial" panose="020B0604020202020204" pitchFamily="34" charset="0"/>
                <a:cs typeface="Arial" panose="020B0604020202020204" pitchFamily="34" charset="0"/>
              </a:rPr>
              <a:t>Technical Objectives</a:t>
            </a:r>
            <a:endParaRPr lang="en-US" b="1">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The technical implementation of the dashboard will involve several considerations to ensure scalability, security, and efficient data handling.</a:t>
            </a:r>
            <a:endParaRPr lang="en-US">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0010"/>
            <a:ext cx="12192000" cy="6858000"/>
          </a:xfrm>
          <a:prstGeom prst="rect">
            <a:avLst/>
          </a:prstGeom>
        </p:spPr>
      </p:pic>
      <p:sp>
        <p:nvSpPr>
          <p:cNvPr id="3" name="文本框 2"/>
          <p:cNvSpPr txBox="1"/>
          <p:nvPr/>
        </p:nvSpPr>
        <p:spPr>
          <a:xfrm>
            <a:off x="675005" y="1982470"/>
            <a:ext cx="5591810" cy="4081780"/>
          </a:xfrm>
          <a:prstGeom prst="rect">
            <a:avLst/>
          </a:prstGeom>
          <a:noFill/>
        </p:spPr>
        <p:txBody>
          <a:bodyPr wrap="none" rtlCol="0">
            <a:noAutofit/>
          </a:bodyPr>
          <a:lstStyle/>
          <a:p>
            <a:pPr marL="457200" indent="-457200" algn="l">
              <a:lnSpc>
                <a:spcPct val="100000"/>
              </a:lnSpc>
              <a:buFont typeface="Wingdings" panose="05000000000000000000" charset="0"/>
              <a:buChar char="v"/>
            </a:pPr>
            <a:r>
              <a:rPr lang="en-US" altLang="zh-CN" sz="2400" b="1" dirty="0"/>
              <a:t>Pyspark(Python):</a:t>
            </a:r>
            <a:endParaRPr lang="en-US" altLang="zh-CN" sz="2400" b="1" dirty="0"/>
          </a:p>
          <a:p>
            <a:pPr lvl="3" indent="0" algn="l">
              <a:lnSpc>
                <a:spcPct val="150000"/>
              </a:lnSpc>
              <a:buFont typeface="Wingdings" panose="05000000000000000000" charset="0"/>
              <a:buNone/>
            </a:pPr>
            <a:r>
              <a:rPr lang="en-US" altLang="zh-CN" sz="1600" dirty="0">
                <a:latin typeface="Arial" panose="020B0604020202020204" pitchFamily="34" charset="0"/>
                <a:cs typeface="Arial" panose="020B0604020202020204" pitchFamily="34" charset="0"/>
              </a:rPr>
              <a:t>PySpark is the Python API for Apache Spark</a:t>
            </a:r>
            <a:endParaRPr lang="en-US" altLang="zh-CN" sz="2400" b="1" dirty="0"/>
          </a:p>
          <a:p>
            <a:pPr marL="457200" indent="-457200" algn="l">
              <a:lnSpc>
                <a:spcPct val="190000"/>
              </a:lnSpc>
              <a:buFont typeface="Wingdings" panose="05000000000000000000" charset="0"/>
              <a:buChar char="v"/>
            </a:pPr>
            <a:r>
              <a:rPr lang="en-US" altLang="zh-CN" sz="2400" b="1" dirty="0"/>
              <a:t>Azure Databricks:</a:t>
            </a:r>
            <a:endParaRPr lang="en-US" altLang="zh-CN" sz="2400" b="1" dirty="0"/>
          </a:p>
          <a:p>
            <a:pPr lvl="3" indent="0" algn="l">
              <a:lnSpc>
                <a:spcPct val="100000"/>
              </a:lnSpc>
              <a:buFont typeface="Wingdings" panose="05000000000000000000" charset="0"/>
              <a:buNone/>
            </a:pPr>
            <a:r>
              <a:rPr lang="en-US" altLang="zh-CN" sz="1600" dirty="0">
                <a:latin typeface="Arial" panose="020B0604020202020204" pitchFamily="34" charset="0"/>
                <a:cs typeface="Arial" panose="020B0604020202020204" pitchFamily="34" charset="0"/>
              </a:rPr>
              <a:t>Azure Databricks is a unified analytics IDE</a:t>
            </a:r>
            <a:endParaRPr lang="en-US" altLang="zh-CN" sz="1600" dirty="0">
              <a:latin typeface="Arial" panose="020B0604020202020204" pitchFamily="34" charset="0"/>
              <a:cs typeface="Arial" panose="020B0604020202020204" pitchFamily="34" charset="0"/>
            </a:endParaRPr>
          </a:p>
          <a:p>
            <a:pPr marL="457200" indent="-457200" algn="l">
              <a:lnSpc>
                <a:spcPct val="210000"/>
              </a:lnSpc>
              <a:buFont typeface="Wingdings" panose="05000000000000000000" charset="0"/>
              <a:buChar char="v"/>
            </a:pPr>
            <a:r>
              <a:rPr lang="en-US" altLang="zh-CN" sz="2400" b="1" dirty="0"/>
              <a:t>MySQL:</a:t>
            </a:r>
            <a:endParaRPr lang="en-US" altLang="zh-CN" sz="2400" b="1" dirty="0"/>
          </a:p>
          <a:p>
            <a:pPr marL="914400" lvl="2" indent="457200" algn="l">
              <a:lnSpc>
                <a:spcPct val="120000"/>
              </a:lnSpc>
              <a:buFont typeface="Wingdings" panose="05000000000000000000" charset="0"/>
              <a:buNone/>
            </a:pPr>
            <a:r>
              <a:rPr lang="en-US" altLang="zh-CN" sz="1600" dirty="0">
                <a:latin typeface="Arial" panose="020B0604020202020204" pitchFamily="34" charset="0"/>
                <a:cs typeface="Arial" panose="020B0604020202020204" pitchFamily="34" charset="0"/>
              </a:rPr>
              <a:t>MSQL is used to view and cross-verify the data</a:t>
            </a:r>
            <a:endParaRPr lang="en-US" altLang="zh-CN" sz="2400" b="1" dirty="0"/>
          </a:p>
          <a:p>
            <a:pPr marL="342900" indent="-342900" algn="l">
              <a:lnSpc>
                <a:spcPct val="180000"/>
              </a:lnSpc>
              <a:buFont typeface="Wingdings" panose="05000000000000000000" charset="0"/>
              <a:buChar char="v"/>
            </a:pPr>
            <a:r>
              <a:rPr lang="en-US" altLang="zh-CN" sz="2400" b="1" dirty="0"/>
              <a:t> Dataset: </a:t>
            </a:r>
            <a:endParaRPr lang="en-US" altLang="zh-CN" sz="2400" b="1" dirty="0"/>
          </a:p>
          <a:p>
            <a:pPr marL="914400" lvl="2" indent="457200" algn="l">
              <a:buFont typeface="Wingdings" panose="05000000000000000000" charset="0"/>
              <a:buNone/>
            </a:pPr>
            <a:r>
              <a:rPr lang="en-US" altLang="zh-CN" sz="1600" dirty="0">
                <a:latin typeface="Arial" panose="020B0604020202020204" pitchFamily="34" charset="0"/>
                <a:cs typeface="Arial" panose="020B0604020202020204" pitchFamily="34" charset="0"/>
              </a:rPr>
              <a:t>Uber service dataset is required for this project</a:t>
            </a:r>
            <a:endParaRPr lang="en-US" altLang="zh-CN" sz="2400" b="1" dirty="0"/>
          </a:p>
          <a:p>
            <a:pPr indent="0" algn="l">
              <a:buFont typeface="Wingdings" panose="05000000000000000000" charset="0"/>
              <a:buNone/>
            </a:pPr>
            <a:endParaRPr lang="en-US" altLang="zh-CN" sz="2400" b="1" dirty="0"/>
          </a:p>
          <a:p>
            <a:pPr indent="0" algn="l">
              <a:buFont typeface="Wingdings" panose="05000000000000000000" charset="0"/>
              <a:buNone/>
            </a:pPr>
            <a:endParaRPr lang="en-US" altLang="zh-CN" sz="2400" b="1" dirty="0"/>
          </a:p>
        </p:txBody>
      </p:sp>
      <p:sp>
        <p:nvSpPr>
          <p:cNvPr id="5" name="圆角矩形 4"/>
          <p:cNvSpPr/>
          <p:nvPr/>
        </p:nvSpPr>
        <p:spPr>
          <a:xfrm>
            <a:off x="675005" y="784225"/>
            <a:ext cx="3603625" cy="1002030"/>
          </a:xfrm>
          <a:prstGeom prst="roundRect">
            <a:avLst>
              <a:gd name="adj" fmla="val 50000"/>
            </a:avLst>
          </a:prstGeom>
          <a:solidFill>
            <a:srgbClr val="D6E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332D2D"/>
                </a:solidFill>
              </a:rPr>
              <a:t>Technologies used: </a:t>
            </a:r>
            <a:endParaRPr lang="en-US" altLang="zh-CN" sz="2400" b="1" dirty="0" smtClean="0">
              <a:solidFill>
                <a:srgbClr val="332D2D"/>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Step-by-Step Process</a:t>
            </a:r>
            <a:endParaRPr lang="id-ID" dirty="0"/>
          </a:p>
        </p:txBody>
      </p:sp>
      <p:sp>
        <p:nvSpPr>
          <p:cNvPr id="3" name="Oval 2"/>
          <p:cNvSpPr/>
          <p:nvPr/>
        </p:nvSpPr>
        <p:spPr>
          <a:xfrm>
            <a:off x="1081118" y="2923114"/>
            <a:ext cx="1620000" cy="1620000"/>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Oval 3"/>
          <p:cNvSpPr/>
          <p:nvPr/>
        </p:nvSpPr>
        <p:spPr>
          <a:xfrm>
            <a:off x="2558921" y="2635114"/>
            <a:ext cx="1908000" cy="1908000"/>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Oval 4"/>
          <p:cNvSpPr/>
          <p:nvPr/>
        </p:nvSpPr>
        <p:spPr>
          <a:xfrm>
            <a:off x="4165341" y="2167114"/>
            <a:ext cx="2376000" cy="2376000"/>
          </a:xfrm>
          <a:prstGeom prst="ellipse">
            <a:avLst/>
          </a:pr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p:cNvSpPr/>
          <p:nvPr/>
        </p:nvSpPr>
        <p:spPr>
          <a:xfrm flipH="1">
            <a:off x="6151201" y="1915114"/>
            <a:ext cx="2628000" cy="2628000"/>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p:nvSpPr>
        <p:spPr>
          <a:xfrm flipH="1">
            <a:off x="8228299" y="1591114"/>
            <a:ext cx="2952000" cy="2952000"/>
          </a:xfrm>
          <a:prstGeom prst="ellipse">
            <a:avLst/>
          </a:pr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Content Placeholder 19"/>
          <p:cNvSpPr txBox="1"/>
          <p:nvPr/>
        </p:nvSpPr>
        <p:spPr>
          <a:xfrm>
            <a:off x="921994" y="5019071"/>
            <a:ext cx="2029769"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200" dirty="0">
                <a:solidFill>
                  <a:schemeClr val="tx2"/>
                </a:solidFill>
              </a:rPr>
              <a:t>Gather Uber service data and ensure it is accessible for analysis.</a:t>
            </a:r>
            <a:endParaRPr lang="id-ID" sz="1200" dirty="0">
              <a:solidFill>
                <a:schemeClr val="tx2"/>
              </a:solidFill>
            </a:endParaRPr>
          </a:p>
        </p:txBody>
      </p:sp>
      <p:sp>
        <p:nvSpPr>
          <p:cNvPr id="9" name="Content Placeholder 19"/>
          <p:cNvSpPr txBox="1"/>
          <p:nvPr/>
        </p:nvSpPr>
        <p:spPr>
          <a:xfrm>
            <a:off x="2807546" y="5019071"/>
            <a:ext cx="2029769"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id-ID" sz="1200" dirty="0">
                <a:solidFill>
                  <a:schemeClr val="tx2"/>
                </a:solidFill>
              </a:rPr>
              <a:t>Store the data in Bronze Layer inorder to keep a backup.</a:t>
            </a:r>
            <a:endParaRPr lang="en-US" altLang="id-ID" sz="1200" dirty="0">
              <a:solidFill>
                <a:schemeClr val="tx2"/>
              </a:solidFill>
            </a:endParaRPr>
          </a:p>
        </p:txBody>
      </p:sp>
      <p:sp>
        <p:nvSpPr>
          <p:cNvPr id="10" name="Content Placeholder 19"/>
          <p:cNvSpPr txBox="1"/>
          <p:nvPr/>
        </p:nvSpPr>
        <p:spPr>
          <a:xfrm>
            <a:off x="6600953" y="5019071"/>
            <a:ext cx="2029769"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id-ID" sz="1200" dirty="0">
                <a:solidFill>
                  <a:schemeClr val="tx2"/>
                </a:solidFill>
              </a:rPr>
              <a:t>With the help of Gold Layer Table data visualization takes place.</a:t>
            </a:r>
            <a:endParaRPr lang="en-US" altLang="id-ID" sz="1200" dirty="0">
              <a:solidFill>
                <a:schemeClr val="tx2"/>
              </a:solidFill>
            </a:endParaRPr>
          </a:p>
        </p:txBody>
      </p:sp>
      <p:sp>
        <p:nvSpPr>
          <p:cNvPr id="11" name="Content Placeholder 19"/>
          <p:cNvSpPr txBox="1"/>
          <p:nvPr/>
        </p:nvSpPr>
        <p:spPr>
          <a:xfrm>
            <a:off x="8880571" y="5019071"/>
            <a:ext cx="2029769"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id-ID" sz="1200" dirty="0">
                <a:solidFill>
                  <a:schemeClr val="tx2"/>
                </a:solidFill>
              </a:rPr>
              <a:t>After every visualization of data a customizable Dashboard is created.</a:t>
            </a:r>
            <a:endParaRPr lang="en-US" altLang="id-ID" sz="1200" dirty="0">
              <a:solidFill>
                <a:schemeClr val="tx2"/>
              </a:solidFill>
            </a:endParaRPr>
          </a:p>
        </p:txBody>
      </p:sp>
      <p:sp>
        <p:nvSpPr>
          <p:cNvPr id="12" name="TextBox 11"/>
          <p:cNvSpPr txBox="1"/>
          <p:nvPr/>
        </p:nvSpPr>
        <p:spPr>
          <a:xfrm>
            <a:off x="921994" y="4738613"/>
            <a:ext cx="1551940" cy="306705"/>
          </a:xfrm>
          <a:prstGeom prst="rect">
            <a:avLst/>
          </a:prstGeom>
          <a:noFill/>
        </p:spPr>
        <p:txBody>
          <a:bodyPr wrap="none" rtlCol="0">
            <a:spAutoFit/>
          </a:bodyPr>
          <a:lstStyle/>
          <a:p>
            <a:r>
              <a:rPr lang="en-US" altLang="id-ID" sz="1400" b="1" dirty="0" smtClean="0">
                <a:latin typeface="+mj-lt"/>
              </a:rPr>
              <a:t>Data Collection</a:t>
            </a:r>
            <a:endParaRPr lang="en-US" altLang="id-ID" sz="1400" b="1" dirty="0" smtClean="0">
              <a:latin typeface="+mj-lt"/>
            </a:endParaRPr>
          </a:p>
        </p:txBody>
      </p:sp>
      <p:sp>
        <p:nvSpPr>
          <p:cNvPr id="13" name="TextBox 12"/>
          <p:cNvSpPr txBox="1"/>
          <p:nvPr/>
        </p:nvSpPr>
        <p:spPr>
          <a:xfrm>
            <a:off x="2752301" y="4737343"/>
            <a:ext cx="1921510" cy="306705"/>
          </a:xfrm>
          <a:prstGeom prst="rect">
            <a:avLst/>
          </a:prstGeom>
          <a:noFill/>
        </p:spPr>
        <p:txBody>
          <a:bodyPr wrap="none" rtlCol="0">
            <a:spAutoFit/>
          </a:bodyPr>
          <a:lstStyle/>
          <a:p>
            <a:r>
              <a:rPr lang="en-US" altLang="id-ID" sz="1400" b="1" dirty="0" smtClean="0">
                <a:latin typeface="+mj-lt"/>
              </a:rPr>
              <a:t>Creating dataframe</a:t>
            </a:r>
            <a:endParaRPr lang="en-US" altLang="id-ID" sz="1400" b="1" dirty="0" smtClean="0">
              <a:latin typeface="+mj-lt"/>
            </a:endParaRPr>
          </a:p>
        </p:txBody>
      </p:sp>
      <p:sp>
        <p:nvSpPr>
          <p:cNvPr id="14" name="TextBox 13"/>
          <p:cNvSpPr txBox="1"/>
          <p:nvPr/>
        </p:nvSpPr>
        <p:spPr>
          <a:xfrm>
            <a:off x="6600953" y="4737343"/>
            <a:ext cx="1798955" cy="306705"/>
          </a:xfrm>
          <a:prstGeom prst="rect">
            <a:avLst/>
          </a:prstGeom>
          <a:noFill/>
        </p:spPr>
        <p:txBody>
          <a:bodyPr wrap="none" rtlCol="0">
            <a:spAutoFit/>
          </a:bodyPr>
          <a:lstStyle/>
          <a:p>
            <a:r>
              <a:rPr lang="en-US" altLang="id-ID" sz="1400" b="1" dirty="0" smtClean="0">
                <a:latin typeface="+mj-lt"/>
              </a:rPr>
              <a:t>Data Visualization</a:t>
            </a:r>
            <a:endParaRPr lang="en-US" altLang="id-ID" sz="1400" b="1" dirty="0" smtClean="0">
              <a:latin typeface="+mj-lt"/>
            </a:endParaRPr>
          </a:p>
        </p:txBody>
      </p:sp>
      <p:sp>
        <p:nvSpPr>
          <p:cNvPr id="15" name="TextBox 14"/>
          <p:cNvSpPr txBox="1"/>
          <p:nvPr/>
        </p:nvSpPr>
        <p:spPr>
          <a:xfrm>
            <a:off x="8880571" y="4737343"/>
            <a:ext cx="1968500" cy="306705"/>
          </a:xfrm>
          <a:prstGeom prst="rect">
            <a:avLst/>
          </a:prstGeom>
          <a:noFill/>
        </p:spPr>
        <p:txBody>
          <a:bodyPr wrap="none" rtlCol="0">
            <a:spAutoFit/>
          </a:bodyPr>
          <a:lstStyle/>
          <a:p>
            <a:r>
              <a:rPr lang="en-US" altLang="id-ID" sz="1400" b="1" dirty="0" smtClean="0">
                <a:latin typeface="+mj-lt"/>
              </a:rPr>
              <a:t>Dashboard Creation</a:t>
            </a:r>
            <a:endParaRPr lang="en-US" altLang="id-ID" sz="1400" b="1" dirty="0" smtClean="0">
              <a:latin typeface="+mj-lt"/>
            </a:endParaRPr>
          </a:p>
        </p:txBody>
      </p:sp>
      <p:sp>
        <p:nvSpPr>
          <p:cNvPr id="16" name="Content Placeholder 19"/>
          <p:cNvSpPr txBox="1"/>
          <p:nvPr/>
        </p:nvSpPr>
        <p:spPr>
          <a:xfrm>
            <a:off x="4673717" y="5019071"/>
            <a:ext cx="2029769"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id-ID" sz="1200" dirty="0">
                <a:solidFill>
                  <a:schemeClr val="tx2"/>
                </a:solidFill>
              </a:rPr>
              <a:t>Data is Cleaned in SIlver Layer Table and appended to the Gold Layer Table.</a:t>
            </a:r>
            <a:endParaRPr lang="en-US" altLang="id-ID" sz="1200" dirty="0">
              <a:solidFill>
                <a:schemeClr val="tx2"/>
              </a:solidFill>
            </a:endParaRPr>
          </a:p>
        </p:txBody>
      </p:sp>
      <p:sp>
        <p:nvSpPr>
          <p:cNvPr id="17" name="TextBox 16"/>
          <p:cNvSpPr txBox="1"/>
          <p:nvPr/>
        </p:nvSpPr>
        <p:spPr>
          <a:xfrm>
            <a:off x="4673717" y="4737343"/>
            <a:ext cx="1435735" cy="306705"/>
          </a:xfrm>
          <a:prstGeom prst="rect">
            <a:avLst/>
          </a:prstGeom>
          <a:noFill/>
        </p:spPr>
        <p:txBody>
          <a:bodyPr wrap="none" rtlCol="0">
            <a:spAutoFit/>
          </a:bodyPr>
          <a:lstStyle/>
          <a:p>
            <a:r>
              <a:rPr lang="en-US" altLang="id-ID" sz="1400" b="1" dirty="0" smtClean="0">
                <a:latin typeface="+mj-lt"/>
              </a:rPr>
              <a:t>Data Cleaning</a:t>
            </a:r>
            <a:endParaRPr lang="en-US" altLang="id-ID" sz="1400" b="1" dirty="0" smtClean="0">
              <a:latin typeface="+mj-lt"/>
            </a:endParaRPr>
          </a:p>
        </p:txBody>
      </p:sp>
      <p:grpSp>
        <p:nvGrpSpPr>
          <p:cNvPr id="18" name="Group 17"/>
          <p:cNvGrpSpPr/>
          <p:nvPr/>
        </p:nvGrpSpPr>
        <p:grpSpPr>
          <a:xfrm>
            <a:off x="1642864" y="3392488"/>
            <a:ext cx="478036" cy="629140"/>
            <a:chOff x="5081588" y="1744663"/>
            <a:chExt cx="552450" cy="727075"/>
          </a:xfrm>
          <a:solidFill>
            <a:schemeClr val="bg1"/>
          </a:solidFill>
        </p:grpSpPr>
        <p:sp>
          <p:nvSpPr>
            <p:cNvPr id="19" name="Freeform 18"/>
            <p:cNvSpPr>
              <a:spLocks noEditPoints="1"/>
            </p:cNvSpPr>
            <p:nvPr/>
          </p:nvSpPr>
          <p:spPr bwMode="auto">
            <a:xfrm>
              <a:off x="5081588" y="1744663"/>
              <a:ext cx="552450" cy="727075"/>
            </a:xfrm>
            <a:custGeom>
              <a:avLst/>
              <a:gdLst>
                <a:gd name="T0" fmla="*/ 884 w 971"/>
                <a:gd name="T1" fmla="*/ 207 h 1283"/>
                <a:gd name="T2" fmla="*/ 715 w 971"/>
                <a:gd name="T3" fmla="*/ 207 h 1283"/>
                <a:gd name="T4" fmla="*/ 715 w 971"/>
                <a:gd name="T5" fmla="*/ 192 h 1283"/>
                <a:gd name="T6" fmla="*/ 673 w 971"/>
                <a:gd name="T7" fmla="*/ 150 h 1283"/>
                <a:gd name="T8" fmla="*/ 578 w 971"/>
                <a:gd name="T9" fmla="*/ 150 h 1283"/>
                <a:gd name="T10" fmla="*/ 589 w 971"/>
                <a:gd name="T11" fmla="*/ 103 h 1283"/>
                <a:gd name="T12" fmla="*/ 485 w 971"/>
                <a:gd name="T13" fmla="*/ 0 h 1283"/>
                <a:gd name="T14" fmla="*/ 382 w 971"/>
                <a:gd name="T15" fmla="*/ 103 h 1283"/>
                <a:gd name="T16" fmla="*/ 393 w 971"/>
                <a:gd name="T17" fmla="*/ 150 h 1283"/>
                <a:gd name="T18" fmla="*/ 297 w 971"/>
                <a:gd name="T19" fmla="*/ 150 h 1283"/>
                <a:gd name="T20" fmla="*/ 255 w 971"/>
                <a:gd name="T21" fmla="*/ 192 h 1283"/>
                <a:gd name="T22" fmla="*/ 255 w 971"/>
                <a:gd name="T23" fmla="*/ 207 h 1283"/>
                <a:gd name="T24" fmla="*/ 87 w 971"/>
                <a:gd name="T25" fmla="*/ 207 h 1283"/>
                <a:gd name="T26" fmla="*/ 0 w 971"/>
                <a:gd name="T27" fmla="*/ 294 h 1283"/>
                <a:gd name="T28" fmla="*/ 0 w 971"/>
                <a:gd name="T29" fmla="*/ 1196 h 1283"/>
                <a:gd name="T30" fmla="*/ 87 w 971"/>
                <a:gd name="T31" fmla="*/ 1283 h 1283"/>
                <a:gd name="T32" fmla="*/ 884 w 971"/>
                <a:gd name="T33" fmla="*/ 1283 h 1283"/>
                <a:gd name="T34" fmla="*/ 971 w 971"/>
                <a:gd name="T35" fmla="*/ 1196 h 1283"/>
                <a:gd name="T36" fmla="*/ 971 w 971"/>
                <a:gd name="T37" fmla="*/ 294 h 1283"/>
                <a:gd name="T38" fmla="*/ 884 w 971"/>
                <a:gd name="T39" fmla="*/ 207 h 1283"/>
                <a:gd name="T40" fmla="*/ 485 w 971"/>
                <a:gd name="T41" fmla="*/ 59 h 1283"/>
                <a:gd name="T42" fmla="*/ 530 w 971"/>
                <a:gd name="T43" fmla="*/ 103 h 1283"/>
                <a:gd name="T44" fmla="*/ 485 w 971"/>
                <a:gd name="T45" fmla="*/ 148 h 1283"/>
                <a:gd name="T46" fmla="*/ 441 w 971"/>
                <a:gd name="T47" fmla="*/ 103 h 1283"/>
                <a:gd name="T48" fmla="*/ 485 w 971"/>
                <a:gd name="T49" fmla="*/ 59 h 1283"/>
                <a:gd name="T50" fmla="*/ 825 w 971"/>
                <a:gd name="T51" fmla="*/ 921 h 1283"/>
                <a:gd name="T52" fmla="*/ 659 w 971"/>
                <a:gd name="T53" fmla="*/ 921 h 1283"/>
                <a:gd name="T54" fmla="*/ 659 w 971"/>
                <a:gd name="T55" fmla="*/ 1087 h 1283"/>
                <a:gd name="T56" fmla="*/ 146 w 971"/>
                <a:gd name="T57" fmla="*/ 1087 h 1283"/>
                <a:gd name="T58" fmla="*/ 146 w 971"/>
                <a:gd name="T59" fmla="*/ 275 h 1283"/>
                <a:gd name="T60" fmla="*/ 255 w 971"/>
                <a:gd name="T61" fmla="*/ 275 h 1283"/>
                <a:gd name="T62" fmla="*/ 255 w 971"/>
                <a:gd name="T63" fmla="*/ 290 h 1283"/>
                <a:gd name="T64" fmla="*/ 297 w 971"/>
                <a:gd name="T65" fmla="*/ 332 h 1283"/>
                <a:gd name="T66" fmla="*/ 673 w 971"/>
                <a:gd name="T67" fmla="*/ 332 h 1283"/>
                <a:gd name="T68" fmla="*/ 715 w 971"/>
                <a:gd name="T69" fmla="*/ 290 h 1283"/>
                <a:gd name="T70" fmla="*/ 715 w 971"/>
                <a:gd name="T71" fmla="*/ 275 h 1283"/>
                <a:gd name="T72" fmla="*/ 825 w 971"/>
                <a:gd name="T73" fmla="*/ 275 h 1283"/>
                <a:gd name="T74" fmla="*/ 825 w 971"/>
                <a:gd name="T75" fmla="*/ 921 h 1283"/>
                <a:gd name="T76" fmla="*/ 802 w 971"/>
                <a:gd name="T77" fmla="*/ 953 h 1283"/>
                <a:gd name="T78" fmla="*/ 691 w 971"/>
                <a:gd name="T79" fmla="*/ 1065 h 1283"/>
                <a:gd name="T80" fmla="*/ 691 w 971"/>
                <a:gd name="T81" fmla="*/ 953 h 1283"/>
                <a:gd name="T82" fmla="*/ 802 w 971"/>
                <a:gd name="T83" fmla="*/ 953 h 1283"/>
                <a:gd name="T84" fmla="*/ 903 w 971"/>
                <a:gd name="T85" fmla="*/ 1196 h 1283"/>
                <a:gd name="T86" fmla="*/ 884 w 971"/>
                <a:gd name="T87" fmla="*/ 1215 h 1283"/>
                <a:gd name="T88" fmla="*/ 87 w 971"/>
                <a:gd name="T89" fmla="*/ 1215 h 1283"/>
                <a:gd name="T90" fmla="*/ 68 w 971"/>
                <a:gd name="T91" fmla="*/ 1196 h 1283"/>
                <a:gd name="T92" fmla="*/ 68 w 971"/>
                <a:gd name="T93" fmla="*/ 294 h 1283"/>
                <a:gd name="T94" fmla="*/ 87 w 971"/>
                <a:gd name="T95" fmla="*/ 275 h 1283"/>
                <a:gd name="T96" fmla="*/ 114 w 971"/>
                <a:gd name="T97" fmla="*/ 275 h 1283"/>
                <a:gd name="T98" fmla="*/ 114 w 971"/>
                <a:gd name="T99" fmla="*/ 1120 h 1283"/>
                <a:gd name="T100" fmla="*/ 681 w 971"/>
                <a:gd name="T101" fmla="*/ 1120 h 1283"/>
                <a:gd name="T102" fmla="*/ 686 w 971"/>
                <a:gd name="T103" fmla="*/ 1115 h 1283"/>
                <a:gd name="T104" fmla="*/ 852 w 971"/>
                <a:gd name="T105" fmla="*/ 948 h 1283"/>
                <a:gd name="T106" fmla="*/ 857 w 971"/>
                <a:gd name="T107" fmla="*/ 943 h 1283"/>
                <a:gd name="T108" fmla="*/ 857 w 971"/>
                <a:gd name="T109" fmla="*/ 275 h 1283"/>
                <a:gd name="T110" fmla="*/ 884 w 971"/>
                <a:gd name="T111" fmla="*/ 275 h 1283"/>
                <a:gd name="T112" fmla="*/ 903 w 971"/>
                <a:gd name="T113" fmla="*/ 294 h 1283"/>
                <a:gd name="T114" fmla="*/ 903 w 971"/>
                <a:gd name="T115" fmla="*/ 1196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1" h="1283">
                  <a:moveTo>
                    <a:pt x="884" y="207"/>
                  </a:moveTo>
                  <a:cubicBezTo>
                    <a:pt x="715" y="207"/>
                    <a:pt x="715" y="207"/>
                    <a:pt x="715" y="207"/>
                  </a:cubicBezTo>
                  <a:cubicBezTo>
                    <a:pt x="715" y="192"/>
                    <a:pt x="715" y="192"/>
                    <a:pt x="715" y="192"/>
                  </a:cubicBezTo>
                  <a:cubicBezTo>
                    <a:pt x="715" y="169"/>
                    <a:pt x="696" y="150"/>
                    <a:pt x="673" y="150"/>
                  </a:cubicBezTo>
                  <a:cubicBezTo>
                    <a:pt x="578" y="150"/>
                    <a:pt x="578" y="150"/>
                    <a:pt x="578" y="150"/>
                  </a:cubicBezTo>
                  <a:cubicBezTo>
                    <a:pt x="585" y="136"/>
                    <a:pt x="589" y="120"/>
                    <a:pt x="589" y="103"/>
                  </a:cubicBezTo>
                  <a:cubicBezTo>
                    <a:pt x="589" y="46"/>
                    <a:pt x="542" y="0"/>
                    <a:pt x="485" y="0"/>
                  </a:cubicBezTo>
                  <a:cubicBezTo>
                    <a:pt x="428" y="0"/>
                    <a:pt x="382" y="46"/>
                    <a:pt x="382" y="103"/>
                  </a:cubicBezTo>
                  <a:cubicBezTo>
                    <a:pt x="382" y="120"/>
                    <a:pt x="386" y="136"/>
                    <a:pt x="393" y="150"/>
                  </a:cubicBezTo>
                  <a:cubicBezTo>
                    <a:pt x="297" y="150"/>
                    <a:pt x="297" y="150"/>
                    <a:pt x="297" y="150"/>
                  </a:cubicBezTo>
                  <a:cubicBezTo>
                    <a:pt x="274" y="150"/>
                    <a:pt x="255" y="169"/>
                    <a:pt x="255" y="192"/>
                  </a:cubicBezTo>
                  <a:cubicBezTo>
                    <a:pt x="255" y="207"/>
                    <a:pt x="255" y="207"/>
                    <a:pt x="255" y="207"/>
                  </a:cubicBezTo>
                  <a:cubicBezTo>
                    <a:pt x="87" y="207"/>
                    <a:pt x="87" y="207"/>
                    <a:pt x="87" y="207"/>
                  </a:cubicBezTo>
                  <a:cubicBezTo>
                    <a:pt x="39" y="207"/>
                    <a:pt x="0" y="246"/>
                    <a:pt x="0" y="294"/>
                  </a:cubicBezTo>
                  <a:cubicBezTo>
                    <a:pt x="0" y="1196"/>
                    <a:pt x="0" y="1196"/>
                    <a:pt x="0" y="1196"/>
                  </a:cubicBezTo>
                  <a:cubicBezTo>
                    <a:pt x="0" y="1244"/>
                    <a:pt x="39" y="1283"/>
                    <a:pt x="87" y="1283"/>
                  </a:cubicBezTo>
                  <a:cubicBezTo>
                    <a:pt x="884" y="1283"/>
                    <a:pt x="884" y="1283"/>
                    <a:pt x="884" y="1283"/>
                  </a:cubicBezTo>
                  <a:cubicBezTo>
                    <a:pt x="932" y="1283"/>
                    <a:pt x="971" y="1244"/>
                    <a:pt x="971" y="1196"/>
                  </a:cubicBezTo>
                  <a:cubicBezTo>
                    <a:pt x="971" y="294"/>
                    <a:pt x="971" y="294"/>
                    <a:pt x="971" y="294"/>
                  </a:cubicBezTo>
                  <a:cubicBezTo>
                    <a:pt x="971" y="246"/>
                    <a:pt x="932" y="207"/>
                    <a:pt x="884" y="207"/>
                  </a:cubicBezTo>
                  <a:close/>
                  <a:moveTo>
                    <a:pt x="485" y="59"/>
                  </a:moveTo>
                  <a:cubicBezTo>
                    <a:pt x="510" y="59"/>
                    <a:pt x="530" y="79"/>
                    <a:pt x="530" y="103"/>
                  </a:cubicBezTo>
                  <a:cubicBezTo>
                    <a:pt x="530" y="128"/>
                    <a:pt x="510" y="148"/>
                    <a:pt x="485" y="148"/>
                  </a:cubicBezTo>
                  <a:cubicBezTo>
                    <a:pt x="461" y="148"/>
                    <a:pt x="441" y="128"/>
                    <a:pt x="441" y="103"/>
                  </a:cubicBezTo>
                  <a:cubicBezTo>
                    <a:pt x="441" y="79"/>
                    <a:pt x="461" y="59"/>
                    <a:pt x="485" y="59"/>
                  </a:cubicBezTo>
                  <a:close/>
                  <a:moveTo>
                    <a:pt x="825" y="921"/>
                  </a:moveTo>
                  <a:cubicBezTo>
                    <a:pt x="659" y="921"/>
                    <a:pt x="659" y="921"/>
                    <a:pt x="659" y="921"/>
                  </a:cubicBezTo>
                  <a:cubicBezTo>
                    <a:pt x="659" y="1087"/>
                    <a:pt x="659" y="1087"/>
                    <a:pt x="659" y="1087"/>
                  </a:cubicBezTo>
                  <a:cubicBezTo>
                    <a:pt x="146" y="1087"/>
                    <a:pt x="146" y="1087"/>
                    <a:pt x="146" y="1087"/>
                  </a:cubicBezTo>
                  <a:cubicBezTo>
                    <a:pt x="146" y="275"/>
                    <a:pt x="146" y="275"/>
                    <a:pt x="146" y="275"/>
                  </a:cubicBezTo>
                  <a:cubicBezTo>
                    <a:pt x="255" y="275"/>
                    <a:pt x="255" y="275"/>
                    <a:pt x="255" y="275"/>
                  </a:cubicBezTo>
                  <a:cubicBezTo>
                    <a:pt x="255" y="290"/>
                    <a:pt x="255" y="290"/>
                    <a:pt x="255" y="290"/>
                  </a:cubicBezTo>
                  <a:cubicBezTo>
                    <a:pt x="255" y="313"/>
                    <a:pt x="274" y="332"/>
                    <a:pt x="297" y="332"/>
                  </a:cubicBezTo>
                  <a:cubicBezTo>
                    <a:pt x="673" y="332"/>
                    <a:pt x="673" y="332"/>
                    <a:pt x="673" y="332"/>
                  </a:cubicBezTo>
                  <a:cubicBezTo>
                    <a:pt x="696" y="332"/>
                    <a:pt x="715" y="313"/>
                    <a:pt x="715" y="290"/>
                  </a:cubicBezTo>
                  <a:cubicBezTo>
                    <a:pt x="715" y="275"/>
                    <a:pt x="715" y="275"/>
                    <a:pt x="715" y="275"/>
                  </a:cubicBezTo>
                  <a:cubicBezTo>
                    <a:pt x="825" y="275"/>
                    <a:pt x="825" y="275"/>
                    <a:pt x="825" y="275"/>
                  </a:cubicBezTo>
                  <a:lnTo>
                    <a:pt x="825" y="921"/>
                  </a:lnTo>
                  <a:close/>
                  <a:moveTo>
                    <a:pt x="802" y="953"/>
                  </a:moveTo>
                  <a:cubicBezTo>
                    <a:pt x="770" y="985"/>
                    <a:pt x="726" y="1029"/>
                    <a:pt x="691" y="1065"/>
                  </a:cubicBezTo>
                  <a:cubicBezTo>
                    <a:pt x="691" y="953"/>
                    <a:pt x="691" y="953"/>
                    <a:pt x="691" y="953"/>
                  </a:cubicBezTo>
                  <a:lnTo>
                    <a:pt x="802" y="953"/>
                  </a:lnTo>
                  <a:close/>
                  <a:moveTo>
                    <a:pt x="903" y="1196"/>
                  </a:moveTo>
                  <a:cubicBezTo>
                    <a:pt x="903" y="1207"/>
                    <a:pt x="894" y="1215"/>
                    <a:pt x="884" y="1215"/>
                  </a:cubicBezTo>
                  <a:cubicBezTo>
                    <a:pt x="87" y="1215"/>
                    <a:pt x="87" y="1215"/>
                    <a:pt x="87" y="1215"/>
                  </a:cubicBezTo>
                  <a:cubicBezTo>
                    <a:pt x="76" y="1215"/>
                    <a:pt x="68" y="1207"/>
                    <a:pt x="68" y="1196"/>
                  </a:cubicBezTo>
                  <a:cubicBezTo>
                    <a:pt x="68" y="294"/>
                    <a:pt x="68" y="294"/>
                    <a:pt x="68" y="294"/>
                  </a:cubicBezTo>
                  <a:cubicBezTo>
                    <a:pt x="68" y="284"/>
                    <a:pt x="76" y="275"/>
                    <a:pt x="87" y="275"/>
                  </a:cubicBezTo>
                  <a:cubicBezTo>
                    <a:pt x="114" y="275"/>
                    <a:pt x="114" y="275"/>
                    <a:pt x="114" y="275"/>
                  </a:cubicBezTo>
                  <a:cubicBezTo>
                    <a:pt x="114" y="1120"/>
                    <a:pt x="114" y="1120"/>
                    <a:pt x="114" y="1120"/>
                  </a:cubicBezTo>
                  <a:cubicBezTo>
                    <a:pt x="681" y="1120"/>
                    <a:pt x="681" y="1120"/>
                    <a:pt x="681" y="1120"/>
                  </a:cubicBezTo>
                  <a:cubicBezTo>
                    <a:pt x="686" y="1115"/>
                    <a:pt x="686" y="1115"/>
                    <a:pt x="686" y="1115"/>
                  </a:cubicBezTo>
                  <a:cubicBezTo>
                    <a:pt x="732" y="1069"/>
                    <a:pt x="818" y="983"/>
                    <a:pt x="852" y="948"/>
                  </a:cubicBezTo>
                  <a:cubicBezTo>
                    <a:pt x="857" y="943"/>
                    <a:pt x="857" y="943"/>
                    <a:pt x="857" y="943"/>
                  </a:cubicBezTo>
                  <a:cubicBezTo>
                    <a:pt x="857" y="275"/>
                    <a:pt x="857" y="275"/>
                    <a:pt x="857" y="275"/>
                  </a:cubicBezTo>
                  <a:cubicBezTo>
                    <a:pt x="884" y="275"/>
                    <a:pt x="884" y="275"/>
                    <a:pt x="884" y="275"/>
                  </a:cubicBezTo>
                  <a:cubicBezTo>
                    <a:pt x="894" y="275"/>
                    <a:pt x="903" y="284"/>
                    <a:pt x="903" y="294"/>
                  </a:cubicBezTo>
                  <a:lnTo>
                    <a:pt x="903" y="1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0" name="Rectangle 19"/>
            <p:cNvSpPr>
              <a:spLocks noChangeArrowheads="1"/>
            </p:cNvSpPr>
            <p:nvPr/>
          </p:nvSpPr>
          <p:spPr bwMode="auto">
            <a:xfrm>
              <a:off x="5208588" y="2003426"/>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21" name="Rectangle 20"/>
            <p:cNvSpPr>
              <a:spLocks noChangeArrowheads="1"/>
            </p:cNvSpPr>
            <p:nvPr/>
          </p:nvSpPr>
          <p:spPr bwMode="auto">
            <a:xfrm>
              <a:off x="5208588" y="2081213"/>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22" name="Rectangle 21"/>
            <p:cNvSpPr>
              <a:spLocks noChangeArrowheads="1"/>
            </p:cNvSpPr>
            <p:nvPr/>
          </p:nvSpPr>
          <p:spPr bwMode="auto">
            <a:xfrm>
              <a:off x="5208588" y="2154238"/>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grpSp>
      <p:grpSp>
        <p:nvGrpSpPr>
          <p:cNvPr id="23" name="Group 22"/>
          <p:cNvGrpSpPr/>
          <p:nvPr/>
        </p:nvGrpSpPr>
        <p:grpSpPr>
          <a:xfrm>
            <a:off x="9257195" y="2671000"/>
            <a:ext cx="910397" cy="910399"/>
            <a:chOff x="8756835" y="3387391"/>
            <a:chExt cx="380133" cy="380134"/>
          </a:xfrm>
          <a:solidFill>
            <a:schemeClr val="bg1"/>
          </a:solidFill>
        </p:grpSpPr>
        <p:sp>
          <p:nvSpPr>
            <p:cNvPr id="24" name="Freeform 11"/>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lstStyle/>
            <a:p>
              <a:endParaRPr lang="id-ID"/>
            </a:p>
          </p:txBody>
        </p:sp>
        <p:sp>
          <p:nvSpPr>
            <p:cNvPr id="25" name="Freeform 12"/>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lstStyle/>
            <a:p>
              <a:endParaRPr lang="id-ID"/>
            </a:p>
          </p:txBody>
        </p:sp>
        <p:sp>
          <p:nvSpPr>
            <p:cNvPr id="26" name="Freeform 13"/>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lstStyle/>
            <a:p>
              <a:endParaRPr lang="id-ID"/>
            </a:p>
          </p:txBody>
        </p:sp>
      </p:grpSp>
      <p:sp>
        <p:nvSpPr>
          <p:cNvPr id="27" name="Freeform 33"/>
          <p:cNvSpPr>
            <a:spLocks noEditPoints="1"/>
          </p:cNvSpPr>
          <p:nvPr/>
        </p:nvSpPr>
        <p:spPr bwMode="auto">
          <a:xfrm rot="21545399">
            <a:off x="4969122" y="3045440"/>
            <a:ext cx="659458" cy="616512"/>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1"/>
          </a:solidFill>
          <a:ln>
            <a:noFill/>
          </a:ln>
        </p:spPr>
        <p:txBody>
          <a:bodyPr vert="horz" wrap="square" lIns="91440" tIns="45720" rIns="91440" bIns="45720" numCol="1" anchor="t" anchorCtr="0" compatLnSpc="1"/>
          <a:lstStyle/>
          <a:p>
            <a:endParaRPr lang="id-ID"/>
          </a:p>
        </p:txBody>
      </p:sp>
      <p:grpSp>
        <p:nvGrpSpPr>
          <p:cNvPr id="28" name="Group 27"/>
          <p:cNvGrpSpPr/>
          <p:nvPr/>
        </p:nvGrpSpPr>
        <p:grpSpPr>
          <a:xfrm>
            <a:off x="6974799" y="2946400"/>
            <a:ext cx="859430" cy="572356"/>
            <a:chOff x="10594976" y="2798763"/>
            <a:chExt cx="760412" cy="506412"/>
          </a:xfrm>
          <a:solidFill>
            <a:schemeClr val="bg1"/>
          </a:solidFill>
          <a:effectLst/>
        </p:grpSpPr>
        <p:sp>
          <p:nvSpPr>
            <p:cNvPr id="29" name="Freeform 5"/>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0" name="Freeform 6"/>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1" name="Freeform 7"/>
            <p:cNvSpPr>
              <a:spLocks noEditPoints="1"/>
            </p:cNvSpPr>
            <p:nvPr/>
          </p:nvSpPr>
          <p:spPr bwMode="auto">
            <a:xfrm>
              <a:off x="11107738" y="2982913"/>
              <a:ext cx="247650" cy="249237"/>
            </a:xfrm>
            <a:custGeom>
              <a:avLst/>
              <a:gdLst>
                <a:gd name="T0" fmla="*/ 60 w 65"/>
                <a:gd name="T1" fmla="*/ 30 h 65"/>
                <a:gd name="T2" fmla="*/ 63 w 65"/>
                <a:gd name="T3" fmla="*/ 20 h 65"/>
                <a:gd name="T4" fmla="*/ 57 w 65"/>
                <a:gd name="T5" fmla="*/ 18 h 65"/>
                <a:gd name="T6" fmla="*/ 58 w 65"/>
                <a:gd name="T7" fmla="*/ 12 h 65"/>
                <a:gd name="T8" fmla="*/ 49 w 65"/>
                <a:gd name="T9" fmla="*/ 9 h 65"/>
                <a:gd name="T10" fmla="*/ 44 w 65"/>
                <a:gd name="T11" fmla="*/ 6 h 65"/>
                <a:gd name="T12" fmla="*/ 37 w 65"/>
                <a:gd name="T13" fmla="*/ 0 h 65"/>
                <a:gd name="T14" fmla="*/ 32 w 65"/>
                <a:gd name="T15" fmla="*/ 4 h 65"/>
                <a:gd name="T16" fmla="*/ 28 w 65"/>
                <a:gd name="T17" fmla="*/ 0 h 65"/>
                <a:gd name="T18" fmla="*/ 20 w 65"/>
                <a:gd name="T19" fmla="*/ 6 h 65"/>
                <a:gd name="T20" fmla="*/ 16 w 65"/>
                <a:gd name="T21" fmla="*/ 9 h 65"/>
                <a:gd name="T22" fmla="*/ 6 w 65"/>
                <a:gd name="T23" fmla="*/ 12 h 65"/>
                <a:gd name="T24" fmla="*/ 8 w 65"/>
                <a:gd name="T25" fmla="*/ 18 h 65"/>
                <a:gd name="T26" fmla="*/ 2 w 65"/>
                <a:gd name="T27" fmla="*/ 20 h 65"/>
                <a:gd name="T28" fmla="*/ 4 w 65"/>
                <a:gd name="T29" fmla="*/ 30 h 65"/>
                <a:gd name="T30" fmla="*/ 4 w 65"/>
                <a:gd name="T31" fmla="*/ 35 h 65"/>
                <a:gd name="T32" fmla="*/ 2 w 65"/>
                <a:gd name="T33" fmla="*/ 45 h 65"/>
                <a:gd name="T34" fmla="*/ 8 w 65"/>
                <a:gd name="T35" fmla="*/ 46 h 65"/>
                <a:gd name="T36" fmla="*/ 6 w 65"/>
                <a:gd name="T37" fmla="*/ 52 h 65"/>
                <a:gd name="T38" fmla="*/ 16 w 65"/>
                <a:gd name="T39" fmla="*/ 55 h 65"/>
                <a:gd name="T40" fmla="*/ 20 w 65"/>
                <a:gd name="T41" fmla="*/ 58 h 65"/>
                <a:gd name="T42" fmla="*/ 28 w 65"/>
                <a:gd name="T43" fmla="*/ 65 h 65"/>
                <a:gd name="T44" fmla="*/ 32 w 65"/>
                <a:gd name="T45" fmla="*/ 61 h 65"/>
                <a:gd name="T46" fmla="*/ 37 w 65"/>
                <a:gd name="T47" fmla="*/ 65 h 65"/>
                <a:gd name="T48" fmla="*/ 44 w 65"/>
                <a:gd name="T49" fmla="*/ 58 h 65"/>
                <a:gd name="T50" fmla="*/ 49 w 65"/>
                <a:gd name="T51" fmla="*/ 55 h 65"/>
                <a:gd name="T52" fmla="*/ 58 w 65"/>
                <a:gd name="T53" fmla="*/ 52 h 65"/>
                <a:gd name="T54" fmla="*/ 57 w 65"/>
                <a:gd name="T55" fmla="*/ 46 h 65"/>
                <a:gd name="T56" fmla="*/ 63 w 65"/>
                <a:gd name="T57" fmla="*/ 45 h 65"/>
                <a:gd name="T58" fmla="*/ 60 w 65"/>
                <a:gd name="T59" fmla="*/ 35 h 65"/>
                <a:gd name="T60" fmla="*/ 40 w 65"/>
                <a:gd name="T61" fmla="*/ 46 h 65"/>
                <a:gd name="T62" fmla="*/ 24 w 65"/>
                <a:gd name="T63" fmla="*/ 46 h 65"/>
                <a:gd name="T64" fmla="*/ 16 w 65"/>
                <a:gd name="T65" fmla="*/ 32 h 65"/>
                <a:gd name="T66" fmla="*/ 24 w 65"/>
                <a:gd name="T67" fmla="*/ 18 h 65"/>
                <a:gd name="T68" fmla="*/ 40 w 65"/>
                <a:gd name="T69" fmla="*/ 18 h 65"/>
                <a:gd name="T70" fmla="*/ 48 w 65"/>
                <a:gd name="T71" fmla="*/ 32 h 65"/>
                <a:gd name="T72" fmla="*/ 40 w 65"/>
                <a:gd name="T7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5">
                  <a:moveTo>
                    <a:pt x="61" y="32"/>
                  </a:moveTo>
                  <a:cubicBezTo>
                    <a:pt x="60" y="30"/>
                    <a:pt x="60" y="30"/>
                    <a:pt x="60" y="30"/>
                  </a:cubicBezTo>
                  <a:cubicBezTo>
                    <a:pt x="62" y="29"/>
                    <a:pt x="63" y="28"/>
                    <a:pt x="65" y="28"/>
                  </a:cubicBezTo>
                  <a:cubicBezTo>
                    <a:pt x="64" y="25"/>
                    <a:pt x="64" y="22"/>
                    <a:pt x="63" y="20"/>
                  </a:cubicBezTo>
                  <a:cubicBezTo>
                    <a:pt x="61" y="20"/>
                    <a:pt x="60" y="20"/>
                    <a:pt x="58" y="20"/>
                  </a:cubicBezTo>
                  <a:cubicBezTo>
                    <a:pt x="58" y="20"/>
                    <a:pt x="57" y="19"/>
                    <a:pt x="57" y="18"/>
                  </a:cubicBezTo>
                  <a:cubicBezTo>
                    <a:pt x="56" y="17"/>
                    <a:pt x="56" y="16"/>
                    <a:pt x="55" y="16"/>
                  </a:cubicBezTo>
                  <a:cubicBezTo>
                    <a:pt x="56" y="15"/>
                    <a:pt x="57" y="13"/>
                    <a:pt x="58" y="12"/>
                  </a:cubicBezTo>
                  <a:cubicBezTo>
                    <a:pt x="57" y="10"/>
                    <a:pt x="55" y="8"/>
                    <a:pt x="52" y="6"/>
                  </a:cubicBezTo>
                  <a:cubicBezTo>
                    <a:pt x="51" y="7"/>
                    <a:pt x="50" y="8"/>
                    <a:pt x="49" y="9"/>
                  </a:cubicBezTo>
                  <a:cubicBezTo>
                    <a:pt x="48" y="8"/>
                    <a:pt x="47" y="8"/>
                    <a:pt x="46" y="8"/>
                  </a:cubicBezTo>
                  <a:cubicBezTo>
                    <a:pt x="46" y="7"/>
                    <a:pt x="45" y="7"/>
                    <a:pt x="44" y="6"/>
                  </a:cubicBezTo>
                  <a:cubicBezTo>
                    <a:pt x="44" y="5"/>
                    <a:pt x="44" y="3"/>
                    <a:pt x="45" y="2"/>
                  </a:cubicBezTo>
                  <a:cubicBezTo>
                    <a:pt x="42" y="1"/>
                    <a:pt x="39" y="0"/>
                    <a:pt x="37" y="0"/>
                  </a:cubicBezTo>
                  <a:cubicBezTo>
                    <a:pt x="36" y="1"/>
                    <a:pt x="35" y="2"/>
                    <a:pt x="35" y="4"/>
                  </a:cubicBezTo>
                  <a:cubicBezTo>
                    <a:pt x="32" y="4"/>
                    <a:pt x="32" y="4"/>
                    <a:pt x="32" y="4"/>
                  </a:cubicBezTo>
                  <a:cubicBezTo>
                    <a:pt x="30" y="4"/>
                    <a:pt x="30" y="4"/>
                    <a:pt x="30" y="4"/>
                  </a:cubicBezTo>
                  <a:cubicBezTo>
                    <a:pt x="29" y="2"/>
                    <a:pt x="28" y="1"/>
                    <a:pt x="28" y="0"/>
                  </a:cubicBezTo>
                  <a:cubicBezTo>
                    <a:pt x="25" y="0"/>
                    <a:pt x="22" y="1"/>
                    <a:pt x="20" y="2"/>
                  </a:cubicBezTo>
                  <a:cubicBezTo>
                    <a:pt x="20" y="3"/>
                    <a:pt x="20" y="5"/>
                    <a:pt x="20" y="6"/>
                  </a:cubicBezTo>
                  <a:cubicBezTo>
                    <a:pt x="20" y="7"/>
                    <a:pt x="19" y="7"/>
                    <a:pt x="18" y="8"/>
                  </a:cubicBezTo>
                  <a:cubicBezTo>
                    <a:pt x="17" y="8"/>
                    <a:pt x="16" y="8"/>
                    <a:pt x="16" y="9"/>
                  </a:cubicBezTo>
                  <a:cubicBezTo>
                    <a:pt x="15" y="8"/>
                    <a:pt x="13" y="7"/>
                    <a:pt x="12" y="6"/>
                  </a:cubicBezTo>
                  <a:cubicBezTo>
                    <a:pt x="10" y="8"/>
                    <a:pt x="8" y="10"/>
                    <a:pt x="6" y="12"/>
                  </a:cubicBezTo>
                  <a:cubicBezTo>
                    <a:pt x="7" y="13"/>
                    <a:pt x="8" y="15"/>
                    <a:pt x="9" y="16"/>
                  </a:cubicBezTo>
                  <a:cubicBezTo>
                    <a:pt x="8" y="16"/>
                    <a:pt x="8" y="17"/>
                    <a:pt x="8" y="18"/>
                  </a:cubicBezTo>
                  <a:cubicBezTo>
                    <a:pt x="7" y="19"/>
                    <a:pt x="7" y="20"/>
                    <a:pt x="6" y="20"/>
                  </a:cubicBezTo>
                  <a:cubicBezTo>
                    <a:pt x="5" y="20"/>
                    <a:pt x="3" y="20"/>
                    <a:pt x="2" y="20"/>
                  </a:cubicBezTo>
                  <a:cubicBezTo>
                    <a:pt x="1" y="22"/>
                    <a:pt x="0" y="25"/>
                    <a:pt x="0" y="28"/>
                  </a:cubicBezTo>
                  <a:cubicBezTo>
                    <a:pt x="1" y="28"/>
                    <a:pt x="2" y="29"/>
                    <a:pt x="4" y="30"/>
                  </a:cubicBezTo>
                  <a:cubicBezTo>
                    <a:pt x="4" y="32"/>
                    <a:pt x="4" y="32"/>
                    <a:pt x="4" y="32"/>
                  </a:cubicBezTo>
                  <a:cubicBezTo>
                    <a:pt x="4" y="35"/>
                    <a:pt x="4" y="35"/>
                    <a:pt x="4" y="35"/>
                  </a:cubicBezTo>
                  <a:cubicBezTo>
                    <a:pt x="2" y="35"/>
                    <a:pt x="1" y="36"/>
                    <a:pt x="0" y="37"/>
                  </a:cubicBezTo>
                  <a:cubicBezTo>
                    <a:pt x="0" y="39"/>
                    <a:pt x="1" y="42"/>
                    <a:pt x="2" y="45"/>
                  </a:cubicBezTo>
                  <a:cubicBezTo>
                    <a:pt x="3" y="44"/>
                    <a:pt x="5" y="44"/>
                    <a:pt x="6" y="44"/>
                  </a:cubicBezTo>
                  <a:cubicBezTo>
                    <a:pt x="7" y="45"/>
                    <a:pt x="7" y="46"/>
                    <a:pt x="8" y="46"/>
                  </a:cubicBezTo>
                  <a:cubicBezTo>
                    <a:pt x="8" y="47"/>
                    <a:pt x="8" y="48"/>
                    <a:pt x="9" y="49"/>
                  </a:cubicBezTo>
                  <a:cubicBezTo>
                    <a:pt x="8" y="50"/>
                    <a:pt x="7" y="51"/>
                    <a:pt x="6" y="52"/>
                  </a:cubicBezTo>
                  <a:cubicBezTo>
                    <a:pt x="8" y="55"/>
                    <a:pt x="10" y="56"/>
                    <a:pt x="12" y="58"/>
                  </a:cubicBezTo>
                  <a:cubicBezTo>
                    <a:pt x="13" y="57"/>
                    <a:pt x="15" y="56"/>
                    <a:pt x="16" y="55"/>
                  </a:cubicBezTo>
                  <a:cubicBezTo>
                    <a:pt x="16" y="56"/>
                    <a:pt x="17" y="56"/>
                    <a:pt x="18" y="57"/>
                  </a:cubicBezTo>
                  <a:cubicBezTo>
                    <a:pt x="19" y="57"/>
                    <a:pt x="20" y="58"/>
                    <a:pt x="20" y="58"/>
                  </a:cubicBezTo>
                  <a:cubicBezTo>
                    <a:pt x="20" y="59"/>
                    <a:pt x="20" y="61"/>
                    <a:pt x="20" y="63"/>
                  </a:cubicBezTo>
                  <a:cubicBezTo>
                    <a:pt x="22" y="64"/>
                    <a:pt x="25" y="64"/>
                    <a:pt x="28" y="65"/>
                  </a:cubicBezTo>
                  <a:cubicBezTo>
                    <a:pt x="28" y="63"/>
                    <a:pt x="29" y="62"/>
                    <a:pt x="30" y="60"/>
                  </a:cubicBezTo>
                  <a:cubicBezTo>
                    <a:pt x="32" y="61"/>
                    <a:pt x="32" y="61"/>
                    <a:pt x="32" y="61"/>
                  </a:cubicBezTo>
                  <a:cubicBezTo>
                    <a:pt x="35" y="60"/>
                    <a:pt x="35" y="60"/>
                    <a:pt x="35" y="60"/>
                  </a:cubicBezTo>
                  <a:cubicBezTo>
                    <a:pt x="35" y="62"/>
                    <a:pt x="36" y="63"/>
                    <a:pt x="37" y="65"/>
                  </a:cubicBezTo>
                  <a:cubicBezTo>
                    <a:pt x="39" y="64"/>
                    <a:pt x="42" y="64"/>
                    <a:pt x="45" y="63"/>
                  </a:cubicBezTo>
                  <a:cubicBezTo>
                    <a:pt x="44" y="61"/>
                    <a:pt x="44" y="59"/>
                    <a:pt x="44" y="58"/>
                  </a:cubicBezTo>
                  <a:cubicBezTo>
                    <a:pt x="45" y="58"/>
                    <a:pt x="46" y="57"/>
                    <a:pt x="46" y="57"/>
                  </a:cubicBezTo>
                  <a:cubicBezTo>
                    <a:pt x="47" y="56"/>
                    <a:pt x="48" y="56"/>
                    <a:pt x="49" y="55"/>
                  </a:cubicBezTo>
                  <a:cubicBezTo>
                    <a:pt x="50" y="56"/>
                    <a:pt x="51" y="57"/>
                    <a:pt x="52" y="58"/>
                  </a:cubicBezTo>
                  <a:cubicBezTo>
                    <a:pt x="55" y="56"/>
                    <a:pt x="57" y="55"/>
                    <a:pt x="58" y="52"/>
                  </a:cubicBezTo>
                  <a:cubicBezTo>
                    <a:pt x="57" y="51"/>
                    <a:pt x="56" y="50"/>
                    <a:pt x="55" y="49"/>
                  </a:cubicBezTo>
                  <a:cubicBezTo>
                    <a:pt x="56" y="48"/>
                    <a:pt x="56" y="47"/>
                    <a:pt x="57" y="46"/>
                  </a:cubicBezTo>
                  <a:cubicBezTo>
                    <a:pt x="57" y="46"/>
                    <a:pt x="58" y="45"/>
                    <a:pt x="58" y="44"/>
                  </a:cubicBezTo>
                  <a:cubicBezTo>
                    <a:pt x="60" y="44"/>
                    <a:pt x="61" y="44"/>
                    <a:pt x="63" y="45"/>
                  </a:cubicBezTo>
                  <a:cubicBezTo>
                    <a:pt x="64" y="42"/>
                    <a:pt x="64" y="39"/>
                    <a:pt x="65" y="37"/>
                  </a:cubicBezTo>
                  <a:cubicBezTo>
                    <a:pt x="63" y="36"/>
                    <a:pt x="62" y="35"/>
                    <a:pt x="60" y="35"/>
                  </a:cubicBezTo>
                  <a:lnTo>
                    <a:pt x="61" y="32"/>
                  </a:lnTo>
                  <a:close/>
                  <a:moveTo>
                    <a:pt x="40" y="46"/>
                  </a:moveTo>
                  <a:cubicBezTo>
                    <a:pt x="38" y="47"/>
                    <a:pt x="35" y="48"/>
                    <a:pt x="32" y="48"/>
                  </a:cubicBezTo>
                  <a:cubicBezTo>
                    <a:pt x="29" y="48"/>
                    <a:pt x="27" y="47"/>
                    <a:pt x="24" y="46"/>
                  </a:cubicBezTo>
                  <a:cubicBezTo>
                    <a:pt x="22" y="45"/>
                    <a:pt x="20" y="43"/>
                    <a:pt x="18" y="40"/>
                  </a:cubicBezTo>
                  <a:cubicBezTo>
                    <a:pt x="17" y="38"/>
                    <a:pt x="16" y="35"/>
                    <a:pt x="16" y="32"/>
                  </a:cubicBezTo>
                  <a:cubicBezTo>
                    <a:pt x="16" y="29"/>
                    <a:pt x="17" y="27"/>
                    <a:pt x="18" y="24"/>
                  </a:cubicBezTo>
                  <a:cubicBezTo>
                    <a:pt x="20" y="22"/>
                    <a:pt x="22" y="20"/>
                    <a:pt x="24" y="18"/>
                  </a:cubicBezTo>
                  <a:cubicBezTo>
                    <a:pt x="27" y="17"/>
                    <a:pt x="29" y="16"/>
                    <a:pt x="32" y="16"/>
                  </a:cubicBezTo>
                  <a:cubicBezTo>
                    <a:pt x="35" y="16"/>
                    <a:pt x="38" y="17"/>
                    <a:pt x="40" y="18"/>
                  </a:cubicBezTo>
                  <a:cubicBezTo>
                    <a:pt x="43" y="20"/>
                    <a:pt x="45" y="22"/>
                    <a:pt x="46" y="24"/>
                  </a:cubicBezTo>
                  <a:cubicBezTo>
                    <a:pt x="47" y="27"/>
                    <a:pt x="48" y="29"/>
                    <a:pt x="48" y="32"/>
                  </a:cubicBezTo>
                  <a:cubicBezTo>
                    <a:pt x="48" y="35"/>
                    <a:pt x="47" y="38"/>
                    <a:pt x="46" y="40"/>
                  </a:cubicBezTo>
                  <a:cubicBezTo>
                    <a:pt x="45" y="43"/>
                    <a:pt x="43" y="45"/>
                    <a:pt x="4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32" name="Group 31"/>
          <p:cNvGrpSpPr/>
          <p:nvPr/>
        </p:nvGrpSpPr>
        <p:grpSpPr>
          <a:xfrm>
            <a:off x="3168204" y="3288354"/>
            <a:ext cx="638037" cy="635946"/>
            <a:chOff x="3959225" y="5064125"/>
            <a:chExt cx="484188" cy="482601"/>
          </a:xfrm>
          <a:solidFill>
            <a:schemeClr val="bg1"/>
          </a:solidFill>
        </p:grpSpPr>
        <p:sp>
          <p:nvSpPr>
            <p:cNvPr id="33" name="Freeform 333"/>
            <p:cNvSpPr>
              <a:spLocks noEditPoints="1"/>
            </p:cNvSpPr>
            <p:nvPr/>
          </p:nvSpPr>
          <p:spPr bwMode="auto">
            <a:xfrm>
              <a:off x="3959225" y="5110163"/>
              <a:ext cx="442913" cy="436563"/>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4" name="Freeform 334"/>
            <p:cNvSpPr>
              <a:spLocks noEditPoints="1"/>
            </p:cNvSpPr>
            <p:nvPr/>
          </p:nvSpPr>
          <p:spPr bwMode="auto">
            <a:xfrm>
              <a:off x="4173538" y="5305425"/>
              <a:ext cx="74613" cy="74613"/>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5" name="Freeform 335"/>
            <p:cNvSpPr>
              <a:spLocks noEditPoints="1"/>
            </p:cNvSpPr>
            <p:nvPr/>
          </p:nvSpPr>
          <p:spPr bwMode="auto">
            <a:xfrm>
              <a:off x="4368800" y="5064125"/>
              <a:ext cx="74613"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6" name="Freeform 336"/>
            <p:cNvSpPr>
              <a:spLocks noEditPoints="1"/>
            </p:cNvSpPr>
            <p:nvPr/>
          </p:nvSpPr>
          <p:spPr bwMode="auto">
            <a:xfrm>
              <a:off x="4083050" y="5289550"/>
              <a:ext cx="60325"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7" name="Oval 337"/>
            <p:cNvSpPr>
              <a:spLocks noChangeArrowheads="1"/>
            </p:cNvSpPr>
            <p:nvPr/>
          </p:nvSpPr>
          <p:spPr bwMode="auto">
            <a:xfrm>
              <a:off x="4143375" y="5395913"/>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8" name="Oval 338"/>
            <p:cNvSpPr>
              <a:spLocks noChangeArrowheads="1"/>
            </p:cNvSpPr>
            <p:nvPr/>
          </p:nvSpPr>
          <p:spPr bwMode="auto">
            <a:xfrm>
              <a:off x="4384675" y="517048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anim calcmode="lin" valueType="num">
                                      <p:cBhvr>
                                        <p:cTn id="14" dur="750" fill="hold"/>
                                        <p:tgtEl>
                                          <p:spTgt spid="4"/>
                                        </p:tgtEl>
                                        <p:attrNameLst>
                                          <p:attrName>ppt_x</p:attrName>
                                        </p:attrNameLst>
                                      </p:cBhvr>
                                      <p:tavLst>
                                        <p:tav tm="0">
                                          <p:val>
                                            <p:strVal val="#ppt_x"/>
                                          </p:val>
                                        </p:tav>
                                        <p:tav tm="100000">
                                          <p:val>
                                            <p:strVal val="#ppt_x"/>
                                          </p:val>
                                        </p:tav>
                                      </p:tavLst>
                                    </p:anim>
                                    <p:anim calcmode="lin" valueType="num">
                                      <p:cBhvr>
                                        <p:cTn id="15" dur="75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750"/>
                                        <p:tgtEl>
                                          <p:spTgt spid="5"/>
                                        </p:tgtEl>
                                      </p:cBhvr>
                                    </p:animEffect>
                                    <p:anim calcmode="lin" valueType="num">
                                      <p:cBhvr>
                                        <p:cTn id="20" dur="750" fill="hold"/>
                                        <p:tgtEl>
                                          <p:spTgt spid="5"/>
                                        </p:tgtEl>
                                        <p:attrNameLst>
                                          <p:attrName>ppt_x</p:attrName>
                                        </p:attrNameLst>
                                      </p:cBhvr>
                                      <p:tavLst>
                                        <p:tav tm="0">
                                          <p:val>
                                            <p:strVal val="#ppt_x"/>
                                          </p:val>
                                        </p:tav>
                                        <p:tav tm="100000">
                                          <p:val>
                                            <p:strVal val="#ppt_x"/>
                                          </p:val>
                                        </p:tav>
                                      </p:tavLst>
                                    </p:anim>
                                    <p:anim calcmode="lin" valueType="num">
                                      <p:cBhvr>
                                        <p:cTn id="21" dur="75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ppt_x</p:attrName>
                                        </p:attrNameLst>
                                      </p:cBhvr>
                                      <p:tavLst>
                                        <p:tav tm="0">
                                          <p:val>
                                            <p:strVal val="#ppt_x"/>
                                          </p:val>
                                        </p:tav>
                                        <p:tav tm="100000">
                                          <p:val>
                                            <p:strVal val="#ppt_x"/>
                                          </p:val>
                                        </p:tav>
                                      </p:tavLst>
                                    </p:anim>
                                    <p:anim calcmode="lin" valueType="num">
                                      <p:cBhvr>
                                        <p:cTn id="27" dur="75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750"/>
                                        <p:tgtEl>
                                          <p:spTgt spid="7"/>
                                        </p:tgtEl>
                                      </p:cBhvr>
                                    </p:animEffect>
                                    <p:anim calcmode="lin" valueType="num">
                                      <p:cBhvr>
                                        <p:cTn id="32" dur="750" fill="hold"/>
                                        <p:tgtEl>
                                          <p:spTgt spid="7"/>
                                        </p:tgtEl>
                                        <p:attrNameLst>
                                          <p:attrName>ppt_x</p:attrName>
                                        </p:attrNameLst>
                                      </p:cBhvr>
                                      <p:tavLst>
                                        <p:tav tm="0">
                                          <p:val>
                                            <p:strVal val="#ppt_x"/>
                                          </p:val>
                                        </p:tav>
                                        <p:tav tm="100000">
                                          <p:val>
                                            <p:strVal val="#ppt_x"/>
                                          </p:val>
                                        </p:tav>
                                      </p:tavLst>
                                    </p:anim>
                                    <p:anim calcmode="lin" valueType="num">
                                      <p:cBhvr>
                                        <p:cTn id="33" dur="750" fill="hold"/>
                                        <p:tgtEl>
                                          <p:spTgt spid="7"/>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53" presetClass="entr" presetSubtype="16"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53"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500"/>
                                        <p:tgtEl>
                                          <p:spTgt spid="1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p:bldP spid="17" grpId="0"/>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id-ID" b="1" dirty="0" smtClean="0"/>
              <a:t>Data Flow</a:t>
            </a:r>
            <a:r>
              <a:rPr lang="id-ID" b="1" dirty="0" smtClean="0"/>
              <a:t> Diagram</a:t>
            </a:r>
            <a:endParaRPr lang="id-ID" dirty="0"/>
          </a:p>
        </p:txBody>
      </p:sp>
      <p:pic>
        <p:nvPicPr>
          <p:cNvPr id="3" name="Picture 2" descr="Flowchart (1)"/>
          <p:cNvPicPr>
            <a:picLocks noChangeAspect="1"/>
          </p:cNvPicPr>
          <p:nvPr/>
        </p:nvPicPr>
        <p:blipFill>
          <a:blip r:embed="rId1"/>
          <a:stretch>
            <a:fillRect/>
          </a:stretch>
        </p:blipFill>
        <p:spPr>
          <a:xfrm>
            <a:off x="1005840" y="1480820"/>
            <a:ext cx="8454390" cy="38963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Challenges</a:t>
            </a:r>
            <a:endParaRPr lang="en-US"/>
          </a:p>
        </p:txBody>
      </p:sp>
      <p:sp>
        <p:nvSpPr>
          <p:cNvPr id="3" name="Text Box 2"/>
          <p:cNvSpPr txBox="1"/>
          <p:nvPr/>
        </p:nvSpPr>
        <p:spPr>
          <a:xfrm>
            <a:off x="1005205" y="1301750"/>
            <a:ext cx="8870315" cy="4965065"/>
          </a:xfrm>
          <a:prstGeom prst="rect">
            <a:avLst/>
          </a:prstGeom>
          <a:noFill/>
        </p:spPr>
        <p:txBody>
          <a:bodyPr wrap="square" rtlCol="0">
            <a:noAutofit/>
          </a:bodyPr>
          <a:p>
            <a:endParaRPr lang="en-US"/>
          </a:p>
        </p:txBody>
      </p:sp>
      <p:sp>
        <p:nvSpPr>
          <p:cNvPr id="5" name="Text Box 4"/>
          <p:cNvSpPr txBox="1"/>
          <p:nvPr/>
        </p:nvSpPr>
        <p:spPr>
          <a:xfrm>
            <a:off x="1004570" y="1150620"/>
            <a:ext cx="8722995" cy="5116830"/>
          </a:xfrm>
          <a:prstGeom prst="rect">
            <a:avLst/>
          </a:prstGeom>
        </p:spPr>
        <p:txBody>
          <a:bodyPr>
            <a:noAutofit/>
          </a:bodyPr>
          <a:p>
            <a:pPr marL="342900" indent="-342900" algn="just">
              <a:buFont typeface="Wingdings" panose="05000000000000000000" charset="0"/>
              <a:buChar char="v"/>
            </a:pPr>
            <a:r>
              <a:rPr lang="en-US" altLang="zh-CN" b="1">
                <a:latin typeface="Arial" panose="020B0604020202020204" pitchFamily="34" charset="0"/>
                <a:cs typeface="Arial" panose="020B0604020202020204" pitchFamily="34" charset="0"/>
              </a:rPr>
              <a:t>Cost Management and Budgeting: </a:t>
            </a:r>
            <a:endParaRPr lang="en-US" altLang="zh-CN" b="1">
              <a:latin typeface="Arial" panose="020B0604020202020204" pitchFamily="34" charset="0"/>
              <a:cs typeface="Arial" panose="020B0604020202020204" pitchFamily="34" charset="0"/>
            </a:endParaRPr>
          </a:p>
          <a:p>
            <a:pPr lvl="1" indent="457200" algn="just">
              <a:buFont typeface="Wingdings" panose="05000000000000000000" charset="0"/>
              <a:buNone/>
            </a:pPr>
            <a:r>
              <a:rPr lang="en-US" altLang="zh-CN">
                <a:latin typeface="Arial" panose="020B0604020202020204" pitchFamily="34" charset="0"/>
                <a:cs typeface="Arial" panose="020B0604020202020204" pitchFamily="34" charset="0"/>
              </a:rPr>
              <a:t>Managing the cost associated with creating and maintaining an Azure account for the project. Azure services, including Databricks, require careful cost planning due to factors like storage, compute resources, and data processing.</a:t>
            </a:r>
            <a:endParaRPr lang="en-US" altLang="zh-CN">
              <a:latin typeface="Arial" panose="020B0604020202020204" pitchFamily="34" charset="0"/>
              <a:cs typeface="Arial" panose="020B0604020202020204" pitchFamily="34" charset="0"/>
            </a:endParaRPr>
          </a:p>
          <a:p>
            <a:pPr marL="285750" indent="-285750" algn="just">
              <a:buFont typeface="Wingdings" panose="05000000000000000000" charset="0"/>
              <a:buChar char="v"/>
            </a:pPr>
            <a:endParaRPr lang="en-US" altLang="zh-CN">
              <a:latin typeface="Arial" panose="020B0604020202020204" pitchFamily="34" charset="0"/>
              <a:cs typeface="Arial" panose="020B0604020202020204" pitchFamily="34" charset="0"/>
            </a:endParaRPr>
          </a:p>
          <a:p>
            <a:pPr marL="285750" indent="-285750" algn="just">
              <a:buFont typeface="Wingdings" panose="05000000000000000000" charset="0"/>
              <a:buChar char="v"/>
            </a:pPr>
            <a:r>
              <a:rPr lang="en-US" altLang="zh-CN" b="1">
                <a:latin typeface="Arial" panose="020B0604020202020204" pitchFamily="34" charset="0"/>
                <a:cs typeface="Arial" panose="020B0604020202020204" pitchFamily="34" charset="0"/>
              </a:rPr>
              <a:t>Data Aggregation and Transformation:</a:t>
            </a:r>
            <a:endParaRPr lang="en-US" altLang="zh-CN" b="1">
              <a:latin typeface="Arial" panose="020B0604020202020204" pitchFamily="34" charset="0"/>
              <a:cs typeface="Arial" panose="020B0604020202020204" pitchFamily="34" charset="0"/>
            </a:endParaRPr>
          </a:p>
          <a:p>
            <a:pPr marL="457200" lvl="1" indent="457200" algn="just">
              <a:buFont typeface="Wingdings" panose="05000000000000000000" charset="0"/>
              <a:buNone/>
            </a:pPr>
            <a:r>
              <a:rPr lang="en-US" altLang="zh-CN">
                <a:latin typeface="Arial" panose="020B0604020202020204" pitchFamily="34" charset="0"/>
                <a:cs typeface="Arial" panose="020B0604020202020204" pitchFamily="34" charset="0"/>
              </a:rPr>
              <a:t>Aggregating and transforming large datasets from Uber to derive meaningful insights (e.g., ride demand by region, peak hours, and customer satisfaction) can be computationally intensive. The transformation logic may need to be complex to produce accurate results for visualization.</a:t>
            </a:r>
            <a:endParaRPr lang="en-US" altLang="zh-CN">
              <a:latin typeface="Arial" panose="020B0604020202020204" pitchFamily="34" charset="0"/>
              <a:cs typeface="Arial" panose="020B0604020202020204" pitchFamily="34" charset="0"/>
            </a:endParaRPr>
          </a:p>
          <a:p>
            <a:pPr marL="285750" indent="-285750" algn="just">
              <a:buFont typeface="Wingdings" panose="05000000000000000000" charset="0"/>
              <a:buChar char="v"/>
            </a:pPr>
            <a:endParaRPr lang="en-US" altLang="zh-CN">
              <a:latin typeface="Arial" panose="020B0604020202020204" pitchFamily="34" charset="0"/>
              <a:cs typeface="Arial" panose="020B0604020202020204" pitchFamily="34" charset="0"/>
            </a:endParaRPr>
          </a:p>
          <a:p>
            <a:pPr marL="285750" indent="-285750" algn="just">
              <a:buFont typeface="Wingdings" panose="05000000000000000000" charset="0"/>
              <a:buChar char="v"/>
            </a:pPr>
            <a:r>
              <a:rPr lang="en-US" altLang="zh-CN" b="1">
                <a:latin typeface="Arial" panose="020B0604020202020204" pitchFamily="34" charset="0"/>
                <a:cs typeface="Arial" panose="020B0604020202020204" pitchFamily="34" charset="0"/>
              </a:rPr>
              <a:t>Complexity in Designing Visualizations:</a:t>
            </a:r>
            <a:endParaRPr lang="en-US" altLang="zh-CN" b="1">
              <a:latin typeface="Arial" panose="020B0604020202020204" pitchFamily="34" charset="0"/>
              <a:cs typeface="Arial" panose="020B0604020202020204" pitchFamily="34" charset="0"/>
            </a:endParaRPr>
          </a:p>
          <a:p>
            <a:pPr marL="457200" lvl="1" indent="457200" algn="just">
              <a:buFont typeface="Wingdings" panose="05000000000000000000" charset="0"/>
              <a:buNone/>
            </a:pPr>
            <a:r>
              <a:rPr lang="en-US" altLang="zh-CN">
                <a:latin typeface="Arial" panose="020B0604020202020204" pitchFamily="34" charset="0"/>
                <a:cs typeface="Arial" panose="020B0604020202020204" pitchFamily="34" charset="0"/>
              </a:rPr>
              <a:t>Designing effective, intuitive, and actionable visualizations for a wide range of metrics (e.g., ride frequency, trip duration, demand patterns) can be complex. Balancing user-friendly design with insightful data representation while avoiding information overload requires expertise in both data visualization and user experience design.</a:t>
            </a:r>
            <a:endParaRPr lang="en-US" altLang="zh-CN">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id-ID" b="1" dirty="0"/>
              <a:t>Outputs Snapshots: </a:t>
            </a:r>
            <a:endParaRPr lang="en-US" altLang="id-ID" b="1" dirty="0"/>
          </a:p>
        </p:txBody>
      </p:sp>
      <p:pic>
        <p:nvPicPr>
          <p:cNvPr id="4" name="Picture 3"/>
          <p:cNvPicPr>
            <a:picLocks noChangeAspect="1"/>
          </p:cNvPicPr>
          <p:nvPr/>
        </p:nvPicPr>
        <p:blipFill>
          <a:blip r:embed="rId1"/>
          <a:stretch>
            <a:fillRect/>
          </a:stretch>
        </p:blipFill>
        <p:spPr>
          <a:xfrm>
            <a:off x="608330" y="1196975"/>
            <a:ext cx="9267190" cy="52114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id-ID" b="1" dirty="0" smtClean="0"/>
              <a:t>Conclusion</a:t>
            </a:r>
            <a:endParaRPr lang="en-US" altLang="id-ID" b="1" dirty="0" smtClean="0"/>
          </a:p>
        </p:txBody>
      </p:sp>
      <p:sp>
        <p:nvSpPr>
          <p:cNvPr id="42" name="Text Box 41"/>
          <p:cNvSpPr txBox="1"/>
          <p:nvPr/>
        </p:nvSpPr>
        <p:spPr>
          <a:xfrm>
            <a:off x="594360" y="1366520"/>
            <a:ext cx="9281795" cy="4628515"/>
          </a:xfrm>
          <a:prstGeom prst="rect">
            <a:avLst/>
          </a:prstGeom>
          <a:noFill/>
        </p:spPr>
        <p:txBody>
          <a:bodyPr wrap="square" rtlCol="0">
            <a:noAutofit/>
          </a:bodyPr>
          <a:p>
            <a:pPr algn="just"/>
            <a:r>
              <a:rPr lang="en-US">
                <a:latin typeface="Arial" panose="020B0604020202020204" pitchFamily="34" charset="0"/>
                <a:cs typeface="Arial" panose="020B0604020202020204" pitchFamily="34" charset="0"/>
              </a:rPr>
              <a:t>The creation of a dashboard visualization interface for Uber service data highlights the transformative power of data analytics in the transportation sector. By converting raw trip data into meaningful insights, the project showcases how organizations can harness data to optimize operations, enhance user experience, and support strategic decision-making. From cleaning and preprocessing the dataset to designing interactive visualizations, each step was carefully executed to ensure the accuracy and relevance of the insights.</a:t>
            </a:r>
            <a:endParaRPr lang="en-US">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This project underscores the importance of integrating scalable and user-friendly tools for data analysis and visualization. The methodology used is not only applicable to Uber but can also be extended to other sectors that require actionable insights from large datasets. Future enhancements, such as incorporating real-time data and predictive analytics using machine learning, can further expand the dashboard’s capabilities. These additions would enable proactive decision-making, making the dashboard a critical tool for optimizing transportation services and improving customer satisfaction.</a:t>
            </a:r>
            <a:endParaRPr lang="en-US">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103">
      <a:dk1>
        <a:srgbClr val="000000"/>
      </a:dk1>
      <a:lt1>
        <a:srgbClr val="FFFFFF"/>
      </a:lt1>
      <a:dk2>
        <a:srgbClr val="5E5E5E"/>
      </a:dk2>
      <a:lt2>
        <a:srgbClr val="DDDDDD"/>
      </a:lt2>
      <a:accent1>
        <a:srgbClr val="43B4BA"/>
      </a:accent1>
      <a:accent2>
        <a:srgbClr val="A4D9AB"/>
      </a:accent2>
      <a:accent3>
        <a:srgbClr val="D6E62D"/>
      </a:accent3>
      <a:accent4>
        <a:srgbClr val="2D8A8F"/>
      </a:accent4>
      <a:accent5>
        <a:srgbClr val="332D2D"/>
      </a:accent5>
      <a:accent6>
        <a:srgbClr val="7E7D7D"/>
      </a:accent6>
      <a:hlink>
        <a:srgbClr val="F59E00"/>
      </a:hlink>
      <a:folHlink>
        <a:srgbClr val="B2B2B2"/>
      </a:folHlink>
    </a:clrScheme>
    <a:fontScheme name="微软雅黑">
      <a:majorFont>
        <a:latin typeface="微软雅黑"/>
        <a:ea typeface="Microsoft YaHei UI"/>
        <a:cs typeface=""/>
      </a:majorFont>
      <a:minorFont>
        <a:latin typeface="微软雅黑"/>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3708</Words>
  <Application>WPS Presentation</Application>
  <PresentationFormat>宽屏</PresentationFormat>
  <Paragraphs>85</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Myanmar Text</vt:lpstr>
      <vt:lpstr>Signika Negative</vt:lpstr>
      <vt:lpstr>Segoe Print</vt:lpstr>
      <vt:lpstr>Wingdings</vt:lpstr>
      <vt:lpstr>Microsoft YaHei</vt:lpstr>
      <vt:lpstr>Arial Unicode MS</vt:lpstr>
      <vt:lpstr>Calibri</vt:lpstr>
      <vt:lpstr>Office 主题</vt:lpstr>
      <vt:lpstr>PowerPoint 演示文稿</vt:lpstr>
      <vt:lpstr>PowerPoint 演示文稿</vt:lpstr>
      <vt:lpstr>Objectives</vt:lpstr>
      <vt:lpstr>PowerPoint 演示文稿</vt:lpstr>
      <vt:lpstr>Step-by-Step Process</vt:lpstr>
      <vt:lpstr>Data Flow Diagram</vt:lpstr>
      <vt:lpstr>Challenges</vt:lpstr>
      <vt:lpstr>Outputs Snapshots: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Cyborg</cp:lastModifiedBy>
  <cp:revision>43</cp:revision>
  <dcterms:created xsi:type="dcterms:W3CDTF">2015-12-24T07:33:00Z</dcterms:created>
  <dcterms:modified xsi:type="dcterms:W3CDTF">2024-11-12T10:35:42Z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1033-12.2.0.18638</vt:lpwstr>
  </property>
  <property fmtid="{D5CDD505-2E9C-101B-9397-08002B2CF9AE}" pid="3" name="ICV">
    <vt:lpwstr>CBE66F330E3E4FBABD120274905A8934_11</vt:lpwstr>
  </property>
</Properties>
</file>