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6" r:id="rId2"/>
    <p:sldId id="256" r:id="rId3"/>
    <p:sldId id="257" r:id="rId4"/>
    <p:sldId id="258" r:id="rId5"/>
    <p:sldId id="259" r:id="rId6"/>
    <p:sldId id="260" r:id="rId7"/>
    <p:sldId id="261" r:id="rId8"/>
    <p:sldId id="264" r:id="rId9"/>
    <p:sldId id="267" r:id="rId10"/>
    <p:sldId id="268" r:id="rId11"/>
    <p:sldId id="269" r:id="rId12"/>
    <p:sldId id="270" r:id="rId13"/>
    <p:sldId id="262" r:id="rId14"/>
    <p:sldId id="271" r:id="rId15"/>
    <p:sldId id="272" r:id="rId16"/>
    <p:sldId id="263"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2/16/2024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2/16/2024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8B7998-592C-4FA1-8702-92B40596A5FA}"/>
              </a:ext>
            </a:extLst>
          </p:cNvPr>
          <p:cNvSpPr>
            <a:spLocks noGrp="1"/>
          </p:cNvSpPr>
          <p:nvPr>
            <p:ph idx="1"/>
          </p:nvPr>
        </p:nvSpPr>
        <p:spPr>
          <a:xfrm>
            <a:off x="2183642" y="352467"/>
            <a:ext cx="10008358" cy="5379591"/>
          </a:xfrm>
        </p:spPr>
        <p:txBody>
          <a:bodyPr>
            <a:noAutofit/>
          </a:bodyPr>
          <a:lstStyle/>
          <a:p>
            <a:pPr marL="0" indent="0">
              <a:buNone/>
            </a:pPr>
            <a:r>
              <a:rPr lang="en-US" sz="8800" b="1" dirty="0">
                <a:solidFill>
                  <a:schemeClr val="bg1">
                    <a:lumMod val="85000"/>
                    <a:lumOff val="15000"/>
                  </a:schemeClr>
                </a:solidFill>
              </a:rPr>
              <a:t>Canteen Management              System</a:t>
            </a:r>
            <a:endParaRPr lang="en-IN" sz="8800" b="1" dirty="0">
              <a:solidFill>
                <a:schemeClr val="bg1">
                  <a:lumMod val="85000"/>
                  <a:lumOff val="15000"/>
                </a:schemeClr>
              </a:solidFill>
            </a:endParaRPr>
          </a:p>
        </p:txBody>
      </p:sp>
    </p:spTree>
    <p:extLst>
      <p:ext uri="{BB962C8B-B14F-4D97-AF65-F5344CB8AC3E}">
        <p14:creationId xmlns:p14="http://schemas.microsoft.com/office/powerpoint/2010/main" val="3873698343"/>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17B7DCA-475B-4208-9AC6-2FEE8AF9C9F5}"/>
              </a:ext>
            </a:extLst>
          </p:cNvPr>
          <p:cNvSpPr txBox="1"/>
          <p:nvPr/>
        </p:nvSpPr>
        <p:spPr>
          <a:xfrm>
            <a:off x="1212036" y="559476"/>
            <a:ext cx="10333383" cy="2339102"/>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chemeClr val="bg1"/>
                </a:solidFill>
                <a:latin typeface="Arial" panose="020B0604020202020204" pitchFamily="34" charset="0"/>
                <a:cs typeface="Arial" panose="020B0604020202020204" pitchFamily="34" charset="0"/>
              </a:rPr>
              <a:t>MySQL :</a:t>
            </a:r>
          </a:p>
          <a:p>
            <a:pPr marL="342900" indent="-342900">
              <a:buFont typeface="Arial" panose="020B0604020202020204" pitchFamily="34" charset="0"/>
              <a:buChar char="•"/>
            </a:pPr>
            <a:endParaRPr lang="en-US" sz="2400" b="1" dirty="0">
              <a:solidFill>
                <a:schemeClr val="bg1"/>
              </a:solidFill>
              <a:latin typeface="Arial" panose="020B0604020202020204" pitchFamily="34" charset="0"/>
              <a:cs typeface="Arial" panose="020B0604020202020204" pitchFamily="34" charset="0"/>
            </a:endParaRPr>
          </a:p>
          <a:p>
            <a:pPr marL="400050" indent="-400050">
              <a:buFont typeface="+mj-lt"/>
              <a:buAutoNum type="romanUcPeriod"/>
            </a:pPr>
            <a:r>
              <a:rPr lang="en-US" sz="2000" dirty="0">
                <a:latin typeface="Arial" panose="020B0604020202020204" pitchFamily="34" charset="0"/>
                <a:cs typeface="Arial" panose="020B0604020202020204" pitchFamily="34" charset="0"/>
              </a:rPr>
              <a:t>MySQL is a widely used open-source relational database management system (RDBMS).</a:t>
            </a:r>
          </a:p>
          <a:p>
            <a:r>
              <a:rPr lang="en-US" sz="2000" dirty="0">
                <a:latin typeface="Arial" panose="020B0604020202020204" pitchFamily="34" charset="0"/>
                <a:cs typeface="Arial" panose="020B0604020202020204" pitchFamily="34" charset="0"/>
              </a:rPr>
              <a:t>It is known for its reliability, performance, and ease of use, making it a popular choice for </a:t>
            </a:r>
          </a:p>
          <a:p>
            <a:r>
              <a:rPr lang="en-US" sz="2000" dirty="0">
                <a:latin typeface="Arial" panose="020B0604020202020204" pitchFamily="34" charset="0"/>
                <a:cs typeface="Arial" panose="020B0604020202020204" pitchFamily="34" charset="0"/>
              </a:rPr>
              <a:t>web applications.</a:t>
            </a:r>
          </a:p>
          <a:p>
            <a:endParaRPr lang="en-IN" dirty="0"/>
          </a:p>
        </p:txBody>
      </p:sp>
      <p:sp>
        <p:nvSpPr>
          <p:cNvPr id="7" name="TextBox 6">
            <a:extLst>
              <a:ext uri="{FF2B5EF4-FFF2-40B4-BE49-F238E27FC236}">
                <a16:creationId xmlns:a16="http://schemas.microsoft.com/office/drawing/2014/main" id="{D9E44403-BFEA-4E81-A42C-C501062A833B}"/>
              </a:ext>
            </a:extLst>
          </p:cNvPr>
          <p:cNvSpPr txBox="1"/>
          <p:nvPr/>
        </p:nvSpPr>
        <p:spPr>
          <a:xfrm>
            <a:off x="1212036" y="3429000"/>
            <a:ext cx="10471456" cy="1661993"/>
          </a:xfrm>
          <a:prstGeom prst="rect">
            <a:avLst/>
          </a:prstGeom>
          <a:noFill/>
        </p:spPr>
        <p:txBody>
          <a:bodyPr wrap="none" rtlCol="0">
            <a:spAutoFit/>
          </a:bodyPr>
          <a:lstStyle/>
          <a:p>
            <a:pPr marL="342900" indent="-342900">
              <a:buFont typeface="Arial" panose="020B0604020202020204" pitchFamily="34" charset="0"/>
              <a:buChar char="•"/>
            </a:pPr>
            <a:r>
              <a:rPr lang="en-US" sz="2400" b="1" dirty="0">
                <a:solidFill>
                  <a:schemeClr val="bg1"/>
                </a:solidFill>
                <a:latin typeface="Arial" panose="020B0604020202020204" pitchFamily="34" charset="0"/>
                <a:cs typeface="Arial" panose="020B0604020202020204" pitchFamily="34" charset="0"/>
              </a:rPr>
              <a:t>MySQL J-connector :</a:t>
            </a:r>
          </a:p>
          <a:p>
            <a:pPr marL="342900" indent="-342900">
              <a:buFont typeface="Arial" panose="020B0604020202020204" pitchFamily="34" charset="0"/>
              <a:buChar char="•"/>
            </a:pPr>
            <a:endParaRPr lang="en-US" sz="2000" b="1" dirty="0">
              <a:solidFill>
                <a:schemeClr val="bg1"/>
              </a:solidFill>
              <a:latin typeface="Arial" panose="020B0604020202020204" pitchFamily="34" charset="0"/>
              <a:cs typeface="Arial" panose="020B0604020202020204" pitchFamily="34" charset="0"/>
            </a:endParaRPr>
          </a:p>
          <a:p>
            <a:pPr marL="400050" indent="-400050">
              <a:buFont typeface="+mj-lt"/>
              <a:buAutoNum type="romanUcPeriod"/>
            </a:pPr>
            <a:r>
              <a:rPr lang="en-US" sz="2000" dirty="0">
                <a:latin typeface="Arial" panose="020B0604020202020204" pitchFamily="34" charset="0"/>
                <a:cs typeface="Arial" panose="020B0604020202020204" pitchFamily="34" charset="0"/>
              </a:rPr>
              <a:t>MySQL Connector/J is the official JDBC driver for MySQL. It enables Java applications </a:t>
            </a:r>
          </a:p>
          <a:p>
            <a:r>
              <a:rPr lang="en-US" sz="2000" dirty="0">
                <a:latin typeface="Arial" panose="020B0604020202020204" pitchFamily="34" charset="0"/>
                <a:cs typeface="Arial" panose="020B0604020202020204" pitchFamily="34" charset="0"/>
              </a:rPr>
              <a:t> to connect to and interact with MySQL databases using the JDBC API.</a:t>
            </a:r>
          </a:p>
          <a:p>
            <a:endParaRPr lang="en-IN" dirty="0"/>
          </a:p>
        </p:txBody>
      </p:sp>
    </p:spTree>
    <p:extLst>
      <p:ext uri="{BB962C8B-B14F-4D97-AF65-F5344CB8AC3E}">
        <p14:creationId xmlns:p14="http://schemas.microsoft.com/office/powerpoint/2010/main" val="385875985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532CD9-1ED3-427B-AC9E-9CD74F2BD971}"/>
              </a:ext>
            </a:extLst>
          </p:cNvPr>
          <p:cNvSpPr>
            <a:spLocks noGrp="1"/>
          </p:cNvSpPr>
          <p:nvPr>
            <p:ph idx="1"/>
          </p:nvPr>
        </p:nvSpPr>
        <p:spPr>
          <a:xfrm>
            <a:off x="1143000" y="367678"/>
            <a:ext cx="9905999" cy="2203244"/>
          </a:xfrm>
        </p:spPr>
        <p:txBody>
          <a:bodyPr>
            <a:normAutofit lnSpcReduction="10000"/>
          </a:bodyPr>
          <a:lstStyle/>
          <a:p>
            <a:r>
              <a:rPr lang="en-US" b="1" dirty="0">
                <a:solidFill>
                  <a:schemeClr val="bg1"/>
                </a:solidFill>
                <a:latin typeface="Arial" panose="020B0604020202020204" pitchFamily="34" charset="0"/>
                <a:cs typeface="Arial" panose="020B0604020202020204" pitchFamily="34" charset="0"/>
              </a:rPr>
              <a:t>Node Version 10:</a:t>
            </a:r>
          </a:p>
          <a:p>
            <a:pPr marL="514350" indent="-514350">
              <a:buFont typeface="+mj-lt"/>
              <a:buAutoNum type="romanUcPeriod"/>
            </a:pPr>
            <a:r>
              <a:rPr lang="en-US" sz="2000" dirty="0">
                <a:latin typeface="Arial" panose="020B0604020202020204" pitchFamily="34" charset="0"/>
                <a:cs typeface="Arial" panose="020B0604020202020204" pitchFamily="34" charset="0"/>
              </a:rPr>
              <a:t>Node.js is a runtime environment for executing JavaScript code outside of a web browser.</a:t>
            </a:r>
          </a:p>
          <a:p>
            <a:pPr marL="514350" indent="-514350">
              <a:buFont typeface="+mj-lt"/>
              <a:buAutoNum type="romanUcPeriod"/>
            </a:pPr>
            <a:r>
              <a:rPr lang="en-US" sz="2000" dirty="0">
                <a:latin typeface="Arial" panose="020B0604020202020204" pitchFamily="34" charset="0"/>
                <a:cs typeface="Arial" panose="020B0604020202020204" pitchFamily="34" charset="0"/>
              </a:rPr>
              <a:t>Version 10 refers to a specific release of Node.js, which includes various improvements and features.</a:t>
            </a:r>
          </a:p>
          <a:p>
            <a:endParaRPr lang="en-IN" dirty="0"/>
          </a:p>
        </p:txBody>
      </p:sp>
      <p:sp>
        <p:nvSpPr>
          <p:cNvPr id="4" name="TextBox 3">
            <a:extLst>
              <a:ext uri="{FF2B5EF4-FFF2-40B4-BE49-F238E27FC236}">
                <a16:creationId xmlns:a16="http://schemas.microsoft.com/office/drawing/2014/main" id="{6CADBDB0-EF5F-4E31-A055-F187FAD8DA2F}"/>
              </a:ext>
            </a:extLst>
          </p:cNvPr>
          <p:cNvSpPr txBox="1"/>
          <p:nvPr/>
        </p:nvSpPr>
        <p:spPr>
          <a:xfrm>
            <a:off x="1143000" y="2776331"/>
            <a:ext cx="10479157" cy="2339102"/>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chemeClr val="bg1"/>
                </a:solidFill>
                <a:latin typeface="Arial" panose="020B0604020202020204" pitchFamily="34" charset="0"/>
                <a:cs typeface="Arial" panose="020B0604020202020204" pitchFamily="34" charset="0"/>
              </a:rPr>
              <a:t>ReactJS CLI</a:t>
            </a:r>
            <a:r>
              <a:rPr lang="en-US" sz="2400" dirty="0">
                <a:solidFill>
                  <a:schemeClr val="bg1"/>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sz="2400" dirty="0">
              <a:solidFill>
                <a:schemeClr val="bg1"/>
              </a:solidFill>
              <a:latin typeface="Arial" panose="020B0604020202020204" pitchFamily="34" charset="0"/>
              <a:cs typeface="Arial" panose="020B0604020202020204" pitchFamily="34" charset="0"/>
            </a:endParaRPr>
          </a:p>
          <a:p>
            <a:pPr marL="400050" indent="-400050">
              <a:buFont typeface="+mj-lt"/>
              <a:buAutoNum type="romanUcPeriod"/>
            </a:pPr>
            <a:r>
              <a:rPr lang="en-US" sz="2000" dirty="0">
                <a:latin typeface="Arial" panose="020B0604020202020204" pitchFamily="34" charset="0"/>
                <a:cs typeface="Arial" panose="020B0604020202020204" pitchFamily="34" charset="0"/>
              </a:rPr>
              <a:t>ReactJS CLI (Command Line Interface) is a tool used for creating, building, and managing React.js applications.</a:t>
            </a:r>
          </a:p>
          <a:p>
            <a:pPr marL="400050" indent="-400050">
              <a:buFont typeface="+mj-lt"/>
              <a:buAutoNum type="romanUcPeriod"/>
            </a:pPr>
            <a:r>
              <a:rPr lang="en-US" sz="2000" dirty="0">
                <a:latin typeface="Arial" panose="020B0604020202020204" pitchFamily="34" charset="0"/>
                <a:cs typeface="Arial" panose="020B0604020202020204" pitchFamily="34" charset="0"/>
              </a:rPr>
              <a:t>It provides commands for scaffolding projects, running development servers, and building production-ready bundles.</a:t>
            </a:r>
          </a:p>
          <a:p>
            <a:endParaRPr lang="en-IN" dirty="0"/>
          </a:p>
        </p:txBody>
      </p:sp>
    </p:spTree>
    <p:extLst>
      <p:ext uri="{BB962C8B-B14F-4D97-AF65-F5344CB8AC3E}">
        <p14:creationId xmlns:p14="http://schemas.microsoft.com/office/powerpoint/2010/main" val="212773249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857F079-AD34-4734-8AFE-520B27A15748}"/>
              </a:ext>
            </a:extLst>
          </p:cNvPr>
          <p:cNvSpPr>
            <a:spLocks noGrp="1"/>
          </p:cNvSpPr>
          <p:nvPr>
            <p:ph idx="1"/>
          </p:nvPr>
        </p:nvSpPr>
        <p:spPr>
          <a:xfrm>
            <a:off x="1287462" y="539750"/>
            <a:ext cx="10109407" cy="4946650"/>
          </a:xfrm>
        </p:spPr>
        <p:txBody>
          <a:bodyPr/>
          <a:lstStyle/>
          <a:p>
            <a:r>
              <a:rPr lang="en-IN" b="1" dirty="0">
                <a:solidFill>
                  <a:schemeClr val="bg1"/>
                </a:solidFill>
                <a:latin typeface="Arial" panose="020B0604020202020204" pitchFamily="34" charset="0"/>
                <a:cs typeface="Arial" panose="020B0604020202020204" pitchFamily="34" charset="0"/>
              </a:rPr>
              <a:t>Apache Maven</a:t>
            </a:r>
          </a:p>
          <a:p>
            <a:pPr marL="514350" indent="-514350">
              <a:buFont typeface="+mj-lt"/>
              <a:buAutoNum type="romanUcPeriod"/>
            </a:pPr>
            <a:r>
              <a:rPr lang="en-US" sz="2000" dirty="0">
                <a:latin typeface="Arial" panose="020B0604020202020204" pitchFamily="34" charset="0"/>
                <a:cs typeface="Arial" panose="020B0604020202020204" pitchFamily="34" charset="0"/>
              </a:rPr>
              <a:t>Apache Maven is a powerful build automation tool primarily used for Java projects but can also be used for other languages.</a:t>
            </a:r>
          </a:p>
          <a:p>
            <a:pPr marL="514350" indent="-514350">
              <a:buFont typeface="+mj-lt"/>
              <a:buAutoNum type="romanUcPeriod"/>
            </a:pPr>
            <a:r>
              <a:rPr lang="en-US" sz="2000" dirty="0">
                <a:latin typeface="Arial" panose="020B0604020202020204" pitchFamily="34" charset="0"/>
                <a:cs typeface="Arial" panose="020B0604020202020204" pitchFamily="34" charset="0"/>
              </a:rPr>
              <a:t>It manages project dependencies, builds, reporting, and documentation from a central piece of information.</a:t>
            </a:r>
          </a:p>
          <a:p>
            <a:pPr marL="514350" indent="-514350">
              <a:buFont typeface="+mj-lt"/>
              <a:buAutoNum type="romanUcPeriod"/>
            </a:pPr>
            <a:r>
              <a:rPr lang="en-US" sz="2000" dirty="0">
                <a:latin typeface="Arial" panose="020B0604020202020204" pitchFamily="34" charset="0"/>
                <a:cs typeface="Arial" panose="020B0604020202020204" pitchFamily="34" charset="0"/>
              </a:rPr>
              <a:t>Maven uses XML files, specifically “ pom.xml ” (Project Object Model), to define the project structure, dependencies, and build configuration.</a:t>
            </a:r>
          </a:p>
          <a:p>
            <a:pPr marL="0" indent="0">
              <a:buNone/>
            </a:pPr>
            <a:endParaRPr lang="en-IN" sz="2000" dirty="0">
              <a:solidFill>
                <a:schemeClr val="bg1"/>
              </a:solidFill>
            </a:endParaRPr>
          </a:p>
        </p:txBody>
      </p:sp>
    </p:spTree>
    <p:extLst>
      <p:ext uri="{BB962C8B-B14F-4D97-AF65-F5344CB8AC3E}">
        <p14:creationId xmlns:p14="http://schemas.microsoft.com/office/powerpoint/2010/main" val="80862103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FE03A-D2E4-46BE-81C4-0C3232D3278D}"/>
              </a:ext>
            </a:extLst>
          </p:cNvPr>
          <p:cNvSpPr>
            <a:spLocks noGrp="1"/>
          </p:cNvSpPr>
          <p:nvPr>
            <p:ph type="title"/>
          </p:nvPr>
        </p:nvSpPr>
        <p:spPr>
          <a:xfrm>
            <a:off x="1143001" y="145774"/>
            <a:ext cx="9905998" cy="1060174"/>
          </a:xfrm>
        </p:spPr>
        <p:txBody>
          <a:bodyPr/>
          <a:lstStyle/>
          <a:p>
            <a:r>
              <a:rPr lang="en-US" b="1" dirty="0">
                <a:solidFill>
                  <a:schemeClr val="bg1"/>
                </a:solidFill>
                <a:latin typeface="Arial" panose="020B0604020202020204" pitchFamily="34" charset="0"/>
                <a:cs typeface="Arial" panose="020B0604020202020204" pitchFamily="34" charset="0"/>
              </a:rPr>
              <a:t>Deployment Technologies :</a:t>
            </a:r>
            <a:endParaRPr lang="en-IN" b="1"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7689F3D-90FF-40C7-95A6-CF871D026BCC}"/>
              </a:ext>
            </a:extLst>
          </p:cNvPr>
          <p:cNvSpPr>
            <a:spLocks noGrp="1"/>
          </p:cNvSpPr>
          <p:nvPr>
            <p:ph idx="1"/>
          </p:nvPr>
        </p:nvSpPr>
        <p:spPr>
          <a:xfrm>
            <a:off x="1143001" y="1369721"/>
            <a:ext cx="10430300" cy="3625359"/>
          </a:xfrm>
        </p:spPr>
        <p:txBody>
          <a:bodyPr>
            <a:normAutofit fontScale="77500" lnSpcReduction="20000"/>
          </a:bodyPr>
          <a:lstStyle/>
          <a:p>
            <a:r>
              <a:rPr lang="en-US" sz="2800" b="1" dirty="0">
                <a:solidFill>
                  <a:schemeClr val="bg1"/>
                </a:solidFill>
                <a:latin typeface="Arial" panose="020B0604020202020204" pitchFamily="34" charset="0"/>
                <a:cs typeface="Arial" panose="020B0604020202020204" pitchFamily="34" charset="0"/>
              </a:rPr>
              <a:t>Spring Boot:</a:t>
            </a:r>
          </a:p>
          <a:p>
            <a:pPr marL="514350" indent="-514350">
              <a:buFont typeface="+mj-lt"/>
              <a:buAutoNum type="romanUcPeriod"/>
            </a:pPr>
            <a:r>
              <a:rPr lang="en-US" dirty="0">
                <a:latin typeface="Arial" panose="020B0604020202020204" pitchFamily="34" charset="0"/>
                <a:cs typeface="Arial" panose="020B0604020202020204" pitchFamily="34" charset="0"/>
              </a:rPr>
              <a:t>Spring Boot is a popular framework for building Java applications with minimal configuration.</a:t>
            </a:r>
          </a:p>
          <a:p>
            <a:pPr marL="514350" indent="-514350">
              <a:buFont typeface="+mj-lt"/>
              <a:buAutoNum type="romanUcPeriod"/>
            </a:pPr>
            <a:r>
              <a:rPr lang="en-US" dirty="0">
                <a:latin typeface="Arial" panose="020B0604020202020204" pitchFamily="34" charset="0"/>
                <a:cs typeface="Arial" panose="020B0604020202020204" pitchFamily="34" charset="0"/>
              </a:rPr>
              <a:t>It includes an embedded servlet container (e.g., Tomcat, Jetty) by default, allowing you to package your application as an executable JAR file.</a:t>
            </a:r>
          </a:p>
          <a:p>
            <a:pPr marL="514350" indent="-514350">
              <a:buFont typeface="+mj-lt"/>
              <a:buAutoNum type="romanUcPeriod"/>
            </a:pPr>
            <a:r>
              <a:rPr lang="en-US" dirty="0">
                <a:latin typeface="Arial" panose="020B0604020202020204" pitchFamily="34" charset="0"/>
                <a:cs typeface="Arial" panose="020B0604020202020204" pitchFamily="34" charset="0"/>
              </a:rPr>
              <a:t>Spring Boot applications are self-contained and do not require a separate application server for deployment.</a:t>
            </a:r>
          </a:p>
          <a:p>
            <a:pPr marL="514350" indent="-514350">
              <a:buFont typeface="+mj-lt"/>
              <a:buAutoNum type="romanUcPeriod"/>
            </a:pPr>
            <a:r>
              <a:rPr lang="en-US" dirty="0">
                <a:latin typeface="Arial" panose="020B0604020202020204" pitchFamily="34" charset="0"/>
                <a:cs typeface="Arial" panose="020B0604020202020204" pitchFamily="34" charset="0"/>
              </a:rPr>
              <a:t>You can deploy Spring Boot applications to any environment that supports Java, making it a flexible choice for microservices, cloud-native, and containerized applications .</a:t>
            </a:r>
          </a:p>
          <a:p>
            <a:endParaRPr lang="en-IN" dirty="0"/>
          </a:p>
        </p:txBody>
      </p:sp>
    </p:spTree>
    <p:extLst>
      <p:ext uri="{BB962C8B-B14F-4D97-AF65-F5344CB8AC3E}">
        <p14:creationId xmlns:p14="http://schemas.microsoft.com/office/powerpoint/2010/main" val="37853588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9BE8E4-16ED-4ED5-BD55-293378DF8453}"/>
              </a:ext>
            </a:extLst>
          </p:cNvPr>
          <p:cNvSpPr>
            <a:spLocks noGrp="1"/>
          </p:cNvSpPr>
          <p:nvPr>
            <p:ph idx="1"/>
          </p:nvPr>
        </p:nvSpPr>
        <p:spPr>
          <a:xfrm>
            <a:off x="1340195" y="1295330"/>
            <a:ext cx="9905999" cy="3541714"/>
          </a:xfrm>
        </p:spPr>
        <p:txBody>
          <a:bodyPr>
            <a:normAutofit fontScale="85000" lnSpcReduction="20000"/>
          </a:bodyPr>
          <a:lstStyle/>
          <a:p>
            <a:r>
              <a:rPr lang="en-US" sz="2800" b="1" dirty="0">
                <a:solidFill>
                  <a:schemeClr val="bg1"/>
                </a:solidFill>
                <a:latin typeface="Arial" panose="020B0604020202020204" pitchFamily="34" charset="0"/>
                <a:cs typeface="Arial" panose="020B0604020202020204" pitchFamily="34" charset="0"/>
              </a:rPr>
              <a:t>Docker:</a:t>
            </a:r>
            <a:endParaRPr lang="en-US" sz="2800" dirty="0">
              <a:solidFill>
                <a:schemeClr val="bg1"/>
              </a:solidFill>
              <a:latin typeface="Arial" panose="020B0604020202020204" pitchFamily="34" charset="0"/>
              <a:cs typeface="Arial" panose="020B0604020202020204" pitchFamily="34" charset="0"/>
            </a:endParaRPr>
          </a:p>
          <a:p>
            <a:pPr marL="514350" indent="-514350">
              <a:buFont typeface="+mj-lt"/>
              <a:buAutoNum type="romanUcPeriod"/>
            </a:pPr>
            <a:r>
              <a:rPr lang="en-US" dirty="0">
                <a:latin typeface="Arial" panose="020B0604020202020204" pitchFamily="34" charset="0"/>
                <a:cs typeface="Arial" panose="020B0604020202020204" pitchFamily="34" charset="0"/>
              </a:rPr>
              <a:t>Docker is a containerization platform that allows you to package your application and its dependencies into a lightweight, portable container image.</a:t>
            </a:r>
          </a:p>
          <a:p>
            <a:pPr marL="514350" indent="-514350">
              <a:buFont typeface="+mj-lt"/>
              <a:buAutoNum type="romanUcPeriod"/>
            </a:pPr>
            <a:r>
              <a:rPr lang="en-US" dirty="0">
                <a:latin typeface="Arial" panose="020B0604020202020204" pitchFamily="34" charset="0"/>
                <a:cs typeface="Arial" panose="020B0604020202020204" pitchFamily="34" charset="0"/>
              </a:rPr>
              <a:t>You define a Docker file to specify the environment and dependencies required for your application.</a:t>
            </a:r>
          </a:p>
          <a:p>
            <a:pPr marL="514350" indent="-514350">
              <a:buFont typeface="+mj-lt"/>
              <a:buAutoNum type="romanUcPeriod"/>
            </a:pPr>
            <a:r>
              <a:rPr lang="en-US" dirty="0">
                <a:latin typeface="Arial" panose="020B0604020202020204" pitchFamily="34" charset="0"/>
                <a:cs typeface="Arial" panose="020B0604020202020204" pitchFamily="34" charset="0"/>
              </a:rPr>
              <a:t>Docker containers can be deployed consistently across different environments, including development, testing, and production.</a:t>
            </a:r>
          </a:p>
          <a:p>
            <a:pPr marL="514350" indent="-514350">
              <a:buFont typeface="+mj-lt"/>
              <a:buAutoNum type="romanUcPeriod"/>
            </a:pPr>
            <a:r>
              <a:rPr lang="en-US" dirty="0">
                <a:latin typeface="Arial" panose="020B0604020202020204" pitchFamily="34" charset="0"/>
                <a:cs typeface="Arial" panose="020B0604020202020204" pitchFamily="34" charset="0"/>
              </a:rPr>
              <a:t>Docker is commonly used in conjunction with orchestration tools like Kubernetes for managing and scaling containerized applications in production</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467399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CE2A11-543E-4B16-8A71-37BE8B028E63}"/>
              </a:ext>
            </a:extLst>
          </p:cNvPr>
          <p:cNvSpPr>
            <a:spLocks noGrp="1"/>
          </p:cNvSpPr>
          <p:nvPr>
            <p:ph idx="1"/>
          </p:nvPr>
        </p:nvSpPr>
        <p:spPr>
          <a:xfrm>
            <a:off x="1143000" y="1070043"/>
            <a:ext cx="10479157" cy="3740496"/>
          </a:xfrm>
        </p:spPr>
        <p:txBody>
          <a:bodyPr>
            <a:normAutofit/>
          </a:bodyPr>
          <a:lstStyle/>
          <a:p>
            <a:r>
              <a:rPr lang="en-US" b="1" dirty="0">
                <a:solidFill>
                  <a:schemeClr val="bg1"/>
                </a:solidFill>
                <a:latin typeface="Arial" panose="020B0604020202020204" pitchFamily="34" charset="0"/>
                <a:cs typeface="Arial" panose="020B0604020202020204" pitchFamily="34" charset="0"/>
              </a:rPr>
              <a:t>Cloud Platforms (e.g., AWS, Azure, Google Cloud Platform) :</a:t>
            </a:r>
            <a:endParaRPr lang="en-US" dirty="0">
              <a:solidFill>
                <a:schemeClr val="bg1"/>
              </a:solidFill>
              <a:latin typeface="Arial" panose="020B0604020202020204" pitchFamily="34" charset="0"/>
              <a:cs typeface="Arial" panose="020B0604020202020204" pitchFamily="34" charset="0"/>
            </a:endParaRPr>
          </a:p>
          <a:p>
            <a:pPr marL="514350" indent="-514350">
              <a:buFont typeface="+mj-lt"/>
              <a:buAutoNum type="romanUcPeriod"/>
            </a:pPr>
            <a:r>
              <a:rPr lang="en-US" sz="2000" dirty="0">
                <a:latin typeface="Arial" panose="020B0604020202020204" pitchFamily="34" charset="0"/>
                <a:cs typeface="Arial" panose="020B0604020202020204" pitchFamily="34" charset="0"/>
              </a:rPr>
              <a:t>Cloud providers offer platform-as-a-service (PaaS) and infrastructure-as-a-service (IaaS) solutions for deploying and running Java applications in the cloud.</a:t>
            </a:r>
          </a:p>
          <a:p>
            <a:pPr marL="514350" indent="-514350">
              <a:buFont typeface="+mj-lt"/>
              <a:buAutoNum type="romanUcPeriod"/>
            </a:pPr>
            <a:r>
              <a:rPr lang="en-US" sz="2000" dirty="0">
                <a:latin typeface="Arial" panose="020B0604020202020204" pitchFamily="34" charset="0"/>
                <a:cs typeface="Arial" panose="020B0604020202020204" pitchFamily="34" charset="0"/>
              </a:rPr>
              <a:t>You can deploy your application to cloud-based virtual machines, containers, or serverless environments, depending on your requirements.</a:t>
            </a:r>
          </a:p>
          <a:p>
            <a:pPr marL="514350" indent="-514350">
              <a:buFont typeface="+mj-lt"/>
              <a:buAutoNum type="romanUcPeriod"/>
            </a:pPr>
            <a:r>
              <a:rPr lang="en-US" sz="2000" dirty="0">
                <a:latin typeface="Arial" panose="020B0604020202020204" pitchFamily="34" charset="0"/>
                <a:cs typeface="Arial" panose="020B0604020202020204" pitchFamily="34" charset="0"/>
              </a:rPr>
              <a:t>Cloud platforms provide scalability, high availability, monitoring, and management tools to simplify deployment and operations.</a:t>
            </a:r>
          </a:p>
          <a:p>
            <a:endParaRPr lang="en-IN" dirty="0"/>
          </a:p>
        </p:txBody>
      </p:sp>
    </p:spTree>
    <p:extLst>
      <p:ext uri="{BB962C8B-B14F-4D97-AF65-F5344CB8AC3E}">
        <p14:creationId xmlns:p14="http://schemas.microsoft.com/office/powerpoint/2010/main" val="382457662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108C3-8609-479C-A46B-EF5C0F905DC9}"/>
              </a:ext>
            </a:extLst>
          </p:cNvPr>
          <p:cNvSpPr>
            <a:spLocks noGrp="1"/>
          </p:cNvSpPr>
          <p:nvPr>
            <p:ph type="title"/>
          </p:nvPr>
        </p:nvSpPr>
        <p:spPr>
          <a:xfrm>
            <a:off x="1141413" y="0"/>
            <a:ext cx="9905998" cy="1478570"/>
          </a:xfrm>
        </p:spPr>
        <p:txBody>
          <a:bodyPr/>
          <a:lstStyle/>
          <a:p>
            <a:r>
              <a:rPr lang="en-US" b="1" dirty="0">
                <a:solidFill>
                  <a:schemeClr val="bg1"/>
                </a:solidFill>
                <a:latin typeface="Arial" panose="020B0604020202020204" pitchFamily="34" charset="0"/>
                <a:cs typeface="Arial" panose="020B0604020202020204" pitchFamily="34" charset="0"/>
              </a:rPr>
              <a:t>Future Scope :</a:t>
            </a:r>
            <a:endParaRPr lang="en-IN" b="1"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B7B9471-833F-4DDA-9C58-9A6FE0BA701C}"/>
              </a:ext>
            </a:extLst>
          </p:cNvPr>
          <p:cNvSpPr>
            <a:spLocks noGrp="1"/>
          </p:cNvSpPr>
          <p:nvPr>
            <p:ph idx="1"/>
          </p:nvPr>
        </p:nvSpPr>
        <p:spPr>
          <a:xfrm>
            <a:off x="1141413" y="1293040"/>
            <a:ext cx="9905999" cy="3541714"/>
          </a:xfrm>
        </p:spPr>
        <p:txBody>
          <a:bodyPr>
            <a:normAutofit/>
          </a:bodyPr>
          <a:lstStyle/>
          <a:p>
            <a:endParaRPr lang="en-US" dirty="0"/>
          </a:p>
          <a:p>
            <a:r>
              <a:rPr lang="en-US" b="0" i="0" dirty="0">
                <a:solidFill>
                  <a:srgbClr val="0D0D0D"/>
                </a:solidFill>
                <a:effectLst/>
                <a:latin typeface="Söhne"/>
              </a:rPr>
              <a:t>Utilization of Artificial Intelligence to offer food recommendations to students, with the goal of enhancing the services provided by the canteen manager</a:t>
            </a:r>
          </a:p>
          <a:p>
            <a:r>
              <a:rPr lang="en-US" dirty="0">
                <a:solidFill>
                  <a:srgbClr val="0D0D0D"/>
                </a:solidFill>
                <a:latin typeface="Söhne"/>
              </a:rPr>
              <a:t>Chatbot</a:t>
            </a:r>
          </a:p>
          <a:p>
            <a:endParaRPr lang="en-IN" dirty="0"/>
          </a:p>
        </p:txBody>
      </p:sp>
    </p:spTree>
    <p:extLst>
      <p:ext uri="{BB962C8B-B14F-4D97-AF65-F5344CB8AC3E}">
        <p14:creationId xmlns:p14="http://schemas.microsoft.com/office/powerpoint/2010/main" val="10032981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B75DFC-FC89-4809-B055-456AFED4014A}"/>
              </a:ext>
            </a:extLst>
          </p:cNvPr>
          <p:cNvSpPr>
            <a:spLocks noGrp="1"/>
          </p:cNvSpPr>
          <p:nvPr>
            <p:ph idx="1"/>
          </p:nvPr>
        </p:nvSpPr>
        <p:spPr>
          <a:xfrm>
            <a:off x="2890700" y="1658143"/>
            <a:ext cx="9905999" cy="3541714"/>
          </a:xfrm>
        </p:spPr>
        <p:txBody>
          <a:bodyPr>
            <a:normAutofit/>
          </a:bodyPr>
          <a:lstStyle/>
          <a:p>
            <a:pPr marL="0" indent="0">
              <a:buNone/>
            </a:pPr>
            <a:r>
              <a:rPr lang="en-US" sz="6600" b="1" dirty="0">
                <a:solidFill>
                  <a:schemeClr val="bg1"/>
                </a:solidFill>
                <a:latin typeface="Arial Black" panose="020B0A04020102020204" pitchFamily="34" charset="0"/>
              </a:rPr>
              <a:t>Thank You</a:t>
            </a:r>
            <a:endParaRPr lang="en-IN" sz="6600" b="1"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2177019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8C3FAD5-4B19-428D-84C9-495A3603731B}"/>
              </a:ext>
            </a:extLst>
          </p:cNvPr>
          <p:cNvSpPr>
            <a:spLocks noGrp="1"/>
          </p:cNvSpPr>
          <p:nvPr>
            <p:ph type="subTitle" idx="1"/>
          </p:nvPr>
        </p:nvSpPr>
        <p:spPr>
          <a:xfrm>
            <a:off x="2260737" y="302245"/>
            <a:ext cx="8791575" cy="5581720"/>
          </a:xfrm>
        </p:spPr>
        <p:txBody>
          <a:bodyPr>
            <a:normAutofit/>
          </a:bodyPr>
          <a:lstStyle/>
          <a:p>
            <a:r>
              <a:rPr lang="en-US" sz="3600" b="1" dirty="0">
                <a:solidFill>
                  <a:schemeClr val="bg1"/>
                </a:solidFill>
                <a:latin typeface="Arial" panose="020B0604020202020204" pitchFamily="34" charset="0"/>
                <a:cs typeface="Arial" panose="020B0604020202020204" pitchFamily="34" charset="0"/>
              </a:rPr>
              <a:t>Presentation Outline</a:t>
            </a:r>
            <a:r>
              <a:rPr lang="en-US" b="1" dirty="0">
                <a:solidFill>
                  <a:schemeClr val="bg1"/>
                </a:solidFill>
                <a:latin typeface="Arial" panose="020B0604020202020204" pitchFamily="34" charset="0"/>
                <a:cs typeface="Arial" panose="020B0604020202020204" pitchFamily="34" charset="0"/>
              </a:rPr>
              <a:t> :</a:t>
            </a:r>
          </a:p>
          <a:p>
            <a:pPr marL="457200" indent="-457200">
              <a:buFont typeface="+mj-lt"/>
              <a:buAutoNum type="arabicPeriod"/>
            </a:pPr>
            <a:r>
              <a:rPr lang="en-US" dirty="0" err="1">
                <a:solidFill>
                  <a:schemeClr val="bg1"/>
                </a:solidFill>
                <a:latin typeface="Arial" panose="020B0604020202020204" pitchFamily="34" charset="0"/>
                <a:cs typeface="Arial" panose="020B0604020202020204" pitchFamily="34" charset="0"/>
              </a:rPr>
              <a:t>ProbleM</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Defination</a:t>
            </a:r>
            <a:endParaRPr lang="en-US" dirty="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US" dirty="0">
                <a:solidFill>
                  <a:schemeClr val="bg1"/>
                </a:solidFill>
                <a:latin typeface="Arial" panose="020B0604020202020204" pitchFamily="34" charset="0"/>
                <a:cs typeface="Arial" panose="020B0604020202020204" pitchFamily="34" charset="0"/>
              </a:rPr>
              <a:t>Proposed Solution</a:t>
            </a:r>
          </a:p>
          <a:p>
            <a:pPr marL="457200" indent="-457200">
              <a:buFont typeface="+mj-lt"/>
              <a:buAutoNum type="arabicPeriod"/>
            </a:pPr>
            <a:r>
              <a:rPr lang="en-US" dirty="0">
                <a:solidFill>
                  <a:schemeClr val="bg1"/>
                </a:solidFill>
                <a:latin typeface="Arial" panose="020B0604020202020204" pitchFamily="34" charset="0"/>
                <a:cs typeface="Arial" panose="020B0604020202020204" pitchFamily="34" charset="0"/>
              </a:rPr>
              <a:t>Objective of the solution</a:t>
            </a:r>
          </a:p>
          <a:p>
            <a:pPr marL="457200" indent="-457200">
              <a:buFont typeface="+mj-lt"/>
              <a:buAutoNum type="arabicPeriod"/>
            </a:pPr>
            <a:r>
              <a:rPr lang="en-US" dirty="0">
                <a:solidFill>
                  <a:schemeClr val="bg1"/>
                </a:solidFill>
                <a:latin typeface="Arial" panose="020B0604020202020204" pitchFamily="34" charset="0"/>
                <a:cs typeface="Arial" panose="020B0604020202020204" pitchFamily="34" charset="0"/>
              </a:rPr>
              <a:t>Features</a:t>
            </a:r>
          </a:p>
          <a:p>
            <a:pPr marL="457200" indent="-457200">
              <a:buFont typeface="+mj-lt"/>
              <a:buAutoNum type="arabicPeriod"/>
            </a:pPr>
            <a:r>
              <a:rPr lang="en-US" dirty="0">
                <a:solidFill>
                  <a:schemeClr val="bg1"/>
                </a:solidFill>
                <a:latin typeface="Arial" panose="020B0604020202020204" pitchFamily="34" charset="0"/>
                <a:cs typeface="Arial" panose="020B0604020202020204" pitchFamily="34" charset="0"/>
              </a:rPr>
              <a:t>Development Technologies</a:t>
            </a:r>
          </a:p>
          <a:p>
            <a:pPr marL="457200" indent="-457200">
              <a:buFont typeface="+mj-lt"/>
              <a:buAutoNum type="arabicPeriod"/>
            </a:pPr>
            <a:r>
              <a:rPr lang="en-US" dirty="0">
                <a:solidFill>
                  <a:schemeClr val="bg1"/>
                </a:solidFill>
                <a:latin typeface="Arial" panose="020B0604020202020204" pitchFamily="34" charset="0"/>
                <a:cs typeface="Arial" panose="020B0604020202020204" pitchFamily="34" charset="0"/>
              </a:rPr>
              <a:t>Information About development technologies used</a:t>
            </a:r>
          </a:p>
          <a:p>
            <a:pPr marL="457200" indent="-457200">
              <a:buFont typeface="+mj-lt"/>
              <a:buAutoNum type="arabicPeriod"/>
            </a:pPr>
            <a:r>
              <a:rPr lang="en-US" dirty="0">
                <a:solidFill>
                  <a:schemeClr val="bg1"/>
                </a:solidFill>
                <a:latin typeface="Arial" panose="020B0604020202020204" pitchFamily="34" charset="0"/>
                <a:cs typeface="Arial" panose="020B0604020202020204" pitchFamily="34" charset="0"/>
              </a:rPr>
              <a:t>Deployment Technology</a:t>
            </a:r>
          </a:p>
          <a:p>
            <a:pPr marL="457200" indent="-457200">
              <a:buFont typeface="+mj-lt"/>
              <a:buAutoNum type="arabicPeriod"/>
            </a:pPr>
            <a:r>
              <a:rPr lang="en-US" dirty="0">
                <a:solidFill>
                  <a:schemeClr val="bg1"/>
                </a:solidFill>
                <a:latin typeface="Arial" panose="020B0604020202020204" pitchFamily="34" charset="0"/>
                <a:cs typeface="Arial" panose="020B0604020202020204" pitchFamily="34" charset="0"/>
              </a:rPr>
              <a:t>Future Scope</a:t>
            </a:r>
          </a:p>
          <a:p>
            <a:pPr marL="457200" indent="-457200">
              <a:buFont typeface="+mj-lt"/>
              <a:buAutoNum type="arabicPeriod"/>
            </a:pPr>
            <a:endParaRPr lang="en-IN" dirty="0">
              <a:solidFill>
                <a:schemeClr val="bg1"/>
              </a:solidFill>
            </a:endParaRPr>
          </a:p>
        </p:txBody>
      </p:sp>
    </p:spTree>
    <p:extLst>
      <p:ext uri="{BB962C8B-B14F-4D97-AF65-F5344CB8AC3E}">
        <p14:creationId xmlns:p14="http://schemas.microsoft.com/office/powerpoint/2010/main" val="160034801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E553-9835-4EA9-A01A-ED99DEB39A45}"/>
              </a:ext>
            </a:extLst>
          </p:cNvPr>
          <p:cNvSpPr>
            <a:spLocks noGrp="1"/>
          </p:cNvSpPr>
          <p:nvPr>
            <p:ph type="title"/>
          </p:nvPr>
        </p:nvSpPr>
        <p:spPr>
          <a:xfrm>
            <a:off x="1141414" y="0"/>
            <a:ext cx="9905998" cy="1007165"/>
          </a:xfrm>
        </p:spPr>
        <p:txBody>
          <a:bodyPr/>
          <a:lstStyle/>
          <a:p>
            <a:r>
              <a:rPr lang="en-US" b="1" dirty="0">
                <a:solidFill>
                  <a:schemeClr val="bg1"/>
                </a:solidFill>
                <a:latin typeface="Arial" panose="020B0604020202020204" pitchFamily="34" charset="0"/>
                <a:cs typeface="Arial" panose="020B0604020202020204" pitchFamily="34" charset="0"/>
              </a:rPr>
              <a:t>Problem Definition : </a:t>
            </a:r>
            <a:endParaRPr lang="en-IN" b="1"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F9C143F-242F-46B3-A255-7BF75D1F1DDB}"/>
              </a:ext>
            </a:extLst>
          </p:cNvPr>
          <p:cNvSpPr>
            <a:spLocks noGrp="1"/>
          </p:cNvSpPr>
          <p:nvPr>
            <p:ph idx="1"/>
          </p:nvPr>
        </p:nvSpPr>
        <p:spPr>
          <a:xfrm>
            <a:off x="821636" y="1154559"/>
            <a:ext cx="10522226" cy="5484780"/>
          </a:xfrm>
        </p:spPr>
        <p:txBody>
          <a:bodyPr>
            <a:normAutofit fontScale="77500" lnSpcReduction="20000"/>
          </a:bodyPr>
          <a:lstStyle/>
          <a:p>
            <a:r>
              <a:rPr lang="en-US" sz="3400" b="1" dirty="0">
                <a:solidFill>
                  <a:schemeClr val="bg2"/>
                </a:solidFill>
                <a:latin typeface="Arial" panose="020B0604020202020204" pitchFamily="34" charset="0"/>
                <a:cs typeface="Arial" panose="020B0604020202020204" pitchFamily="34" charset="0"/>
              </a:rPr>
              <a:t>Traditional Canteen Systems has many limitations such as :</a:t>
            </a:r>
          </a:p>
          <a:p>
            <a:pPr marL="457200" indent="-457200">
              <a:buFont typeface="+mj-lt"/>
              <a:buAutoNum type="arabicPeriod"/>
            </a:pPr>
            <a:r>
              <a:rPr lang="en-US" sz="2600" dirty="0">
                <a:latin typeface="Arial" panose="020B0604020202020204" pitchFamily="34" charset="0"/>
                <a:cs typeface="Arial" panose="020B0604020202020204" pitchFamily="34" charset="0"/>
              </a:rPr>
              <a:t>Manual Ordering taking lead to long queue and delays.</a:t>
            </a:r>
          </a:p>
          <a:p>
            <a:pPr marL="457200" indent="-457200">
              <a:buFont typeface="+mj-lt"/>
              <a:buAutoNum type="arabicPeriod"/>
            </a:pPr>
            <a:r>
              <a:rPr lang="en-US" sz="2600" dirty="0">
                <a:latin typeface="Arial" panose="020B0604020202020204" pitchFamily="34" charset="0"/>
                <a:cs typeface="Arial" panose="020B0604020202020204" pitchFamily="34" charset="0"/>
              </a:rPr>
              <a:t>Cash Handling is time consuming and prone to errors.</a:t>
            </a:r>
          </a:p>
          <a:p>
            <a:pPr marL="457200" indent="-457200">
              <a:buFont typeface="+mj-lt"/>
              <a:buAutoNum type="arabicPeriod"/>
            </a:pPr>
            <a:r>
              <a:rPr lang="en-US" sz="2600" dirty="0">
                <a:latin typeface="Arial" panose="020B0604020202020204" pitchFamily="34" charset="0"/>
                <a:cs typeface="Arial" panose="020B0604020202020204" pitchFamily="34" charset="0"/>
              </a:rPr>
              <a:t>Limited Menu visibility makes it difficult for customers to access up-to-date information.</a:t>
            </a:r>
          </a:p>
          <a:p>
            <a:pPr marL="457200" indent="-457200">
              <a:buFont typeface="+mj-lt"/>
              <a:buAutoNum type="arabicPeriod"/>
            </a:pPr>
            <a:r>
              <a:rPr lang="en-US" sz="2600" dirty="0">
                <a:latin typeface="Arial" panose="020B0604020202020204" pitchFamily="34" charset="0"/>
                <a:cs typeface="Arial" panose="020B0604020202020204" pitchFamily="34" charset="0"/>
              </a:rPr>
              <a:t>Also it is difficult to canteen manager to keep track on data such as all orders, Sells about specific food category .</a:t>
            </a:r>
            <a:endParaRPr lang="en-US" dirty="0">
              <a:latin typeface="Arial" panose="020B0604020202020204" pitchFamily="34" charset="0"/>
              <a:cs typeface="Arial" panose="020B0604020202020204" pitchFamily="34" charset="0"/>
            </a:endParaRPr>
          </a:p>
          <a:p>
            <a:endParaRPr lang="en-US" dirty="0"/>
          </a:p>
          <a:p>
            <a:pPr marL="0" indent="0">
              <a:buNone/>
            </a:pPr>
            <a:r>
              <a:rPr lang="en-US" sz="2600" dirty="0">
                <a:latin typeface="Arial" panose="020B0604020202020204" pitchFamily="34" charset="0"/>
                <a:cs typeface="Arial" panose="020B0604020202020204" pitchFamily="34" charset="0"/>
              </a:rPr>
              <a:t>      While we were pursuing PG-DAC course we faced many problems while going for breakfast, lunch and dinner. Whenever we want to order something we had to wait in queue two times first when ordering and second time while getting the food. </a:t>
            </a:r>
            <a:r>
              <a:rPr lang="en-US" sz="2600" b="0" i="0" dirty="0">
                <a:effectLst/>
                <a:latin typeface="Arial" panose="020B0604020202020204" pitchFamily="34" charset="0"/>
                <a:cs typeface="Arial" panose="020B0604020202020204" pitchFamily="34" charset="0"/>
              </a:rPr>
              <a:t>The rigorous schedule at C-DAC has been posing significant challenges for all students, leading to undue stress and difficulties. In response, we have taken the initiative to develop a student-centric canteen management system aimed at alleviating these issues and fostering a more conducive environment.</a:t>
            </a:r>
            <a:endParaRPr lang="en-IN"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9792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34C26-4513-4A79-B545-CED7D5A66401}"/>
              </a:ext>
            </a:extLst>
          </p:cNvPr>
          <p:cNvSpPr>
            <a:spLocks noGrp="1"/>
          </p:cNvSpPr>
          <p:nvPr>
            <p:ph type="title"/>
          </p:nvPr>
        </p:nvSpPr>
        <p:spPr>
          <a:xfrm>
            <a:off x="1141412" y="0"/>
            <a:ext cx="9905998" cy="1086678"/>
          </a:xfrm>
        </p:spPr>
        <p:txBody>
          <a:bodyPr/>
          <a:lstStyle/>
          <a:p>
            <a:r>
              <a:rPr lang="en-US" b="1" dirty="0">
                <a:solidFill>
                  <a:schemeClr val="bg1"/>
                </a:solidFill>
                <a:latin typeface="Arial" panose="020B0604020202020204" pitchFamily="34" charset="0"/>
                <a:cs typeface="Arial" panose="020B0604020202020204" pitchFamily="34" charset="0"/>
              </a:rPr>
              <a:t>Proposed Solution :</a:t>
            </a:r>
            <a:endParaRPr lang="en-IN" b="1"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4A1D7E0-57E8-4C22-BB54-947323C40682}"/>
              </a:ext>
            </a:extLst>
          </p:cNvPr>
          <p:cNvSpPr>
            <a:spLocks noGrp="1"/>
          </p:cNvSpPr>
          <p:nvPr>
            <p:ph idx="1"/>
          </p:nvPr>
        </p:nvSpPr>
        <p:spPr>
          <a:xfrm>
            <a:off x="1313690" y="1478570"/>
            <a:ext cx="9905999" cy="3541714"/>
          </a:xfrm>
        </p:spPr>
        <p:txBody>
          <a:bodyPr>
            <a:normAutofit fontScale="92500" lnSpcReduction="10000"/>
          </a:bodyPr>
          <a:lstStyle/>
          <a:p>
            <a:r>
              <a:rPr lang="en-US" dirty="0">
                <a:latin typeface="Arial" panose="020B0604020202020204" pitchFamily="34" charset="0"/>
                <a:cs typeface="Arial" panose="020B0604020202020204" pitchFamily="34" charset="0"/>
              </a:rPr>
              <a:t>We have created a Canteen Management System on which student will be able to place his order for food by sitting in the classroom. Students can pay through different platforms like Google pay, Cards and also with Wallet System.</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The canteen manger will also be provided with a dashboard so he can have eyes on all the pending orders, fulfilled orders so it will also help canteen manager to provide best service possible.</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8704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00A6D-C8ED-4E9E-B734-4C17ABB17487}"/>
              </a:ext>
            </a:extLst>
          </p:cNvPr>
          <p:cNvSpPr>
            <a:spLocks noGrp="1"/>
          </p:cNvSpPr>
          <p:nvPr>
            <p:ph type="title"/>
          </p:nvPr>
        </p:nvSpPr>
        <p:spPr>
          <a:xfrm>
            <a:off x="1143001" y="0"/>
            <a:ext cx="9905998" cy="1478570"/>
          </a:xfrm>
        </p:spPr>
        <p:txBody>
          <a:bodyPr/>
          <a:lstStyle/>
          <a:p>
            <a:r>
              <a:rPr lang="en-US" b="1" dirty="0">
                <a:solidFill>
                  <a:schemeClr val="bg1"/>
                </a:solidFill>
                <a:latin typeface="Arial" panose="020B0604020202020204" pitchFamily="34" charset="0"/>
                <a:cs typeface="Arial" panose="020B0604020202020204" pitchFamily="34" charset="0"/>
              </a:rPr>
              <a:t>Objective of the solution :</a:t>
            </a:r>
            <a:endParaRPr lang="en-IN" b="1"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52DA624-BDC3-4363-9A71-98768C57DD99}"/>
              </a:ext>
            </a:extLst>
          </p:cNvPr>
          <p:cNvSpPr>
            <a:spLocks noGrp="1"/>
          </p:cNvSpPr>
          <p:nvPr>
            <p:ph idx="1"/>
          </p:nvPr>
        </p:nvSpPr>
        <p:spPr>
          <a:xfrm>
            <a:off x="1143001" y="1209736"/>
            <a:ext cx="9905998" cy="5495864"/>
          </a:xfrm>
        </p:spPr>
        <p:txBody>
          <a:bodyPr>
            <a:normAutofit fontScale="85000" lnSpcReduction="20000"/>
          </a:bodyPr>
          <a:lstStyle/>
          <a:p>
            <a:r>
              <a:rPr lang="en-US" dirty="0"/>
              <a:t>The proposed solution aims to help student to not wait in queue to place their orders online, through a dedicated website. They can browse through the available menu, select their desired items through the available men, select their desired items, through applying different filters, and proceed to payment process. The system accepts various payment methods, including cashless options like digital wallets, ensuring hassle-free transaction experience.</a:t>
            </a:r>
            <a:endParaRPr lang="en-IN" dirty="0"/>
          </a:p>
          <a:p>
            <a:r>
              <a:rPr lang="en-US" dirty="0"/>
              <a:t>The Canteen Management System helps the canteen manager to manage the canteen more efficiently and effectively , by computerizing meal ordering, billing and inventory controls.</a:t>
            </a:r>
          </a:p>
          <a:p>
            <a:r>
              <a:rPr lang="en-US" dirty="0"/>
              <a:t>The system processes transactions and stores the resulting data that will help the manager generate reports in order to make appropriate business decisions for the canteen. For example, knowing the number of customers for a particular time interval, manager can decide many things that will provide better experience for customers, and the manager can see daily expenditure and sales.</a:t>
            </a:r>
          </a:p>
          <a:p>
            <a:r>
              <a:rPr lang="en-US" dirty="0"/>
              <a:t>Implementing this system will lead to analyzing the feedback to improve the quality of service and  will also require less staff to manage the things. This system will also help customers to order food anytime without standing in queue.</a:t>
            </a:r>
            <a:br>
              <a:rPr lang="en-US" dirty="0"/>
            </a:br>
            <a:endParaRPr lang="en-US" dirty="0"/>
          </a:p>
        </p:txBody>
      </p:sp>
    </p:spTree>
    <p:extLst>
      <p:ext uri="{BB962C8B-B14F-4D97-AF65-F5344CB8AC3E}">
        <p14:creationId xmlns:p14="http://schemas.microsoft.com/office/powerpoint/2010/main" val="11924131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3247B-B68F-4851-AF26-E3DBAA924610}"/>
              </a:ext>
            </a:extLst>
          </p:cNvPr>
          <p:cNvSpPr>
            <a:spLocks noGrp="1"/>
          </p:cNvSpPr>
          <p:nvPr>
            <p:ph type="title"/>
          </p:nvPr>
        </p:nvSpPr>
        <p:spPr>
          <a:xfrm>
            <a:off x="1141414" y="42048"/>
            <a:ext cx="9905998" cy="1478570"/>
          </a:xfrm>
        </p:spPr>
        <p:txBody>
          <a:bodyPr/>
          <a:lstStyle/>
          <a:p>
            <a:r>
              <a:rPr lang="en-US" b="1" dirty="0">
                <a:solidFill>
                  <a:schemeClr val="bg1"/>
                </a:solidFill>
                <a:latin typeface="Arial" panose="020B0604020202020204" pitchFamily="34" charset="0"/>
                <a:cs typeface="Arial" panose="020B0604020202020204" pitchFamily="34" charset="0"/>
              </a:rPr>
              <a:t>Features :</a:t>
            </a:r>
            <a:endParaRPr lang="en-IN" b="1"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F820CEB-B3B2-41ED-8F59-59726BA5B225}"/>
              </a:ext>
            </a:extLst>
          </p:cNvPr>
          <p:cNvSpPr>
            <a:spLocks noGrp="1"/>
          </p:cNvSpPr>
          <p:nvPr>
            <p:ph idx="1"/>
          </p:nvPr>
        </p:nvSpPr>
        <p:spPr>
          <a:xfrm>
            <a:off x="1141413" y="1520618"/>
            <a:ext cx="9905999" cy="3541714"/>
          </a:xfrm>
        </p:spPr>
        <p:txBody>
          <a:bodyPr>
            <a:normAutofit lnSpcReduction="10000"/>
          </a:bodyPr>
          <a:lstStyle/>
          <a:p>
            <a:r>
              <a:rPr lang="en-US" dirty="0"/>
              <a:t>This System will allow students to order food from the canteen, add balance, and check order history and to use some filters according to their requirement and also give feedback about the food.</a:t>
            </a:r>
          </a:p>
          <a:p>
            <a:r>
              <a:rPr lang="en-US" dirty="0"/>
              <a:t> It will allow the canteen manager to set the menu visible to customers, see the details of net food ordered, frequency of order, and allow the admin to add/remove customers and get reports of the canteen operation and also to see the feedback provided by customers to analyze and improve the service provided.</a:t>
            </a:r>
            <a:endParaRPr lang="en-IN" dirty="0"/>
          </a:p>
        </p:txBody>
      </p:sp>
    </p:spTree>
    <p:extLst>
      <p:ext uri="{BB962C8B-B14F-4D97-AF65-F5344CB8AC3E}">
        <p14:creationId xmlns:p14="http://schemas.microsoft.com/office/powerpoint/2010/main" val="6591648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8C336-22F6-4064-84F0-4C099D2EAA39}"/>
              </a:ext>
            </a:extLst>
          </p:cNvPr>
          <p:cNvSpPr>
            <a:spLocks noGrp="1"/>
          </p:cNvSpPr>
          <p:nvPr>
            <p:ph type="title"/>
          </p:nvPr>
        </p:nvSpPr>
        <p:spPr>
          <a:xfrm>
            <a:off x="1141412" y="0"/>
            <a:ext cx="9905998" cy="1478570"/>
          </a:xfrm>
        </p:spPr>
        <p:txBody>
          <a:bodyPr/>
          <a:lstStyle/>
          <a:p>
            <a:r>
              <a:rPr lang="en-US" b="1" dirty="0">
                <a:solidFill>
                  <a:schemeClr val="bg1"/>
                </a:solidFill>
                <a:latin typeface="Arial" panose="020B0604020202020204" pitchFamily="34" charset="0"/>
                <a:cs typeface="Arial" panose="020B0604020202020204" pitchFamily="34" charset="0"/>
              </a:rPr>
              <a:t>Development Technologies :</a:t>
            </a:r>
            <a:endParaRPr lang="en-IN" b="1"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4005B7C-8102-4117-AB84-4151F6F68EE4}"/>
              </a:ext>
            </a:extLst>
          </p:cNvPr>
          <p:cNvSpPr>
            <a:spLocks noGrp="1"/>
          </p:cNvSpPr>
          <p:nvPr>
            <p:ph idx="1"/>
          </p:nvPr>
        </p:nvSpPr>
        <p:spPr>
          <a:xfrm>
            <a:off x="1247430" y="1173770"/>
            <a:ext cx="9905999" cy="4908978"/>
          </a:xfrm>
        </p:spPr>
        <p:txBody>
          <a:bodyPr/>
          <a:lstStyle/>
          <a:p>
            <a:pPr marL="0" indent="0">
              <a:buNone/>
            </a:pPr>
            <a:r>
              <a:rPr lang="en-US" b="1" dirty="0">
                <a:solidFill>
                  <a:schemeClr val="bg2"/>
                </a:solidFill>
              </a:rPr>
              <a:t>Backend Technologies : </a:t>
            </a:r>
          </a:p>
          <a:p>
            <a:pPr marL="0" indent="0">
              <a:buNone/>
            </a:pPr>
            <a:r>
              <a:rPr lang="en-US" dirty="0"/>
              <a:t>         Java, Spring Boot, </a:t>
            </a:r>
            <a:r>
              <a:rPr lang="en-US" dirty="0" err="1"/>
              <a:t>MySql</a:t>
            </a:r>
            <a:endParaRPr lang="en-US" dirty="0"/>
          </a:p>
          <a:p>
            <a:pPr marL="0" indent="0">
              <a:buNone/>
            </a:pPr>
            <a:r>
              <a:rPr lang="en-US" b="1" dirty="0">
                <a:solidFill>
                  <a:schemeClr val="bg2"/>
                </a:solidFill>
              </a:rPr>
              <a:t>Frontend Technologies :</a:t>
            </a:r>
          </a:p>
          <a:p>
            <a:pPr marL="0" indent="0">
              <a:buNone/>
            </a:pPr>
            <a:r>
              <a:rPr lang="en-US" b="1" dirty="0">
                <a:solidFill>
                  <a:schemeClr val="bg2"/>
                </a:solidFill>
              </a:rPr>
              <a:t>         </a:t>
            </a:r>
            <a:r>
              <a:rPr lang="en-US" dirty="0"/>
              <a:t>JavaScript</a:t>
            </a:r>
            <a:r>
              <a:rPr lang="en-US" b="1" dirty="0">
                <a:solidFill>
                  <a:schemeClr val="bg2"/>
                </a:solidFill>
              </a:rPr>
              <a:t>, </a:t>
            </a:r>
            <a:r>
              <a:rPr lang="en-US" dirty="0"/>
              <a:t>React.JS, Bootstrap, Material UI.</a:t>
            </a:r>
          </a:p>
          <a:p>
            <a:pPr marL="0" indent="0">
              <a:buNone/>
            </a:pPr>
            <a:r>
              <a:rPr lang="en-US" b="1" dirty="0">
                <a:solidFill>
                  <a:schemeClr val="bg2"/>
                </a:solidFill>
              </a:rPr>
              <a:t>IDEs:</a:t>
            </a:r>
          </a:p>
          <a:p>
            <a:pPr marL="0" indent="0">
              <a:buNone/>
            </a:pPr>
            <a:r>
              <a:rPr lang="en-US" dirty="0"/>
              <a:t>         Spring Tool Suite (STS), Vs Code.</a:t>
            </a:r>
          </a:p>
          <a:p>
            <a:endParaRPr lang="en-US" dirty="0"/>
          </a:p>
          <a:p>
            <a:endParaRPr lang="en-US" dirty="0"/>
          </a:p>
          <a:p>
            <a:endParaRPr lang="en-IN" dirty="0"/>
          </a:p>
        </p:txBody>
      </p:sp>
    </p:spTree>
    <p:extLst>
      <p:ext uri="{BB962C8B-B14F-4D97-AF65-F5344CB8AC3E}">
        <p14:creationId xmlns:p14="http://schemas.microsoft.com/office/powerpoint/2010/main" val="35031982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FEE67-91FA-464E-B490-D99D875BA044}"/>
              </a:ext>
            </a:extLst>
          </p:cNvPr>
          <p:cNvSpPr>
            <a:spLocks noGrp="1"/>
          </p:cNvSpPr>
          <p:nvPr>
            <p:ph type="title"/>
          </p:nvPr>
        </p:nvSpPr>
        <p:spPr>
          <a:xfrm>
            <a:off x="1141413" y="0"/>
            <a:ext cx="9905998" cy="1478570"/>
          </a:xfrm>
        </p:spPr>
        <p:txBody>
          <a:bodyPr/>
          <a:lstStyle/>
          <a:p>
            <a:r>
              <a:rPr lang="en-US" b="1" dirty="0">
                <a:solidFill>
                  <a:schemeClr val="bg1"/>
                </a:solidFill>
              </a:rPr>
              <a:t>Software needed to run CMS :</a:t>
            </a:r>
            <a:endParaRPr lang="en-IN" b="1" dirty="0">
              <a:solidFill>
                <a:schemeClr val="bg1"/>
              </a:solidFill>
            </a:endParaRPr>
          </a:p>
        </p:txBody>
      </p:sp>
      <p:sp>
        <p:nvSpPr>
          <p:cNvPr id="3" name="Content Placeholder 2">
            <a:extLst>
              <a:ext uri="{FF2B5EF4-FFF2-40B4-BE49-F238E27FC236}">
                <a16:creationId xmlns:a16="http://schemas.microsoft.com/office/drawing/2014/main" id="{981D94FB-E6BB-4D23-A62B-A2200B69FCE8}"/>
              </a:ext>
            </a:extLst>
          </p:cNvPr>
          <p:cNvSpPr>
            <a:spLocks noGrp="1"/>
          </p:cNvSpPr>
          <p:nvPr>
            <p:ph idx="1"/>
          </p:nvPr>
        </p:nvSpPr>
        <p:spPr>
          <a:xfrm>
            <a:off x="1141413" y="1878425"/>
            <a:ext cx="9905999" cy="4138061"/>
          </a:xfrm>
        </p:spPr>
        <p:txBody>
          <a:bodyPr>
            <a:normAutofit fontScale="92500" lnSpcReduction="10000"/>
          </a:bodyPr>
          <a:lstStyle/>
          <a:p>
            <a:pPr marL="457200" indent="-457200">
              <a:buFont typeface="+mj-lt"/>
              <a:buAutoNum type="arabicPeriod"/>
            </a:pPr>
            <a:r>
              <a:rPr lang="en-US" dirty="0"/>
              <a:t>Sprint tool suites or Eclipse IDE</a:t>
            </a:r>
          </a:p>
          <a:p>
            <a:pPr marL="457200" indent="-457200">
              <a:buFont typeface="+mj-lt"/>
              <a:buAutoNum type="arabicPeriod"/>
            </a:pPr>
            <a:r>
              <a:rPr lang="en-US" dirty="0"/>
              <a:t>JDK 1.8: To run this project you have JDK 1.8 version</a:t>
            </a:r>
          </a:p>
          <a:p>
            <a:pPr marL="457200" indent="-457200">
              <a:buFont typeface="+mj-lt"/>
              <a:buAutoNum type="arabicPeriod"/>
            </a:pPr>
            <a:r>
              <a:rPr lang="en-US" dirty="0"/>
              <a:t> Tomcat 8: This project runs over the tomcat 8 server</a:t>
            </a:r>
          </a:p>
          <a:p>
            <a:pPr marL="457200" indent="-457200">
              <a:buFont typeface="+mj-lt"/>
              <a:buAutoNum type="arabicPeriod"/>
            </a:pPr>
            <a:r>
              <a:rPr lang="en-US" dirty="0"/>
              <a:t>MySQL: You need </a:t>
            </a:r>
            <a:r>
              <a:rPr lang="en-US" dirty="0" err="1"/>
              <a:t>mysql</a:t>
            </a:r>
            <a:r>
              <a:rPr lang="en-US" dirty="0"/>
              <a:t> database for running this project.</a:t>
            </a:r>
          </a:p>
          <a:p>
            <a:pPr marL="457200" indent="-457200">
              <a:buFont typeface="+mj-lt"/>
              <a:buAutoNum type="arabicPeriod"/>
            </a:pPr>
            <a:r>
              <a:rPr lang="en-US" dirty="0"/>
              <a:t> MySQL </a:t>
            </a:r>
            <a:r>
              <a:rPr lang="en-US" dirty="0" err="1"/>
              <a:t>JConnector</a:t>
            </a:r>
            <a:r>
              <a:rPr lang="en-US" dirty="0"/>
              <a:t>: For making the connection from </a:t>
            </a:r>
            <a:r>
              <a:rPr lang="en-US" dirty="0" err="1"/>
              <a:t>mysql</a:t>
            </a:r>
            <a:r>
              <a:rPr lang="en-US" dirty="0"/>
              <a:t> and java, we need it.</a:t>
            </a:r>
          </a:p>
          <a:p>
            <a:pPr marL="457200" indent="-457200">
              <a:buFont typeface="+mj-lt"/>
              <a:buAutoNum type="arabicPeriod"/>
            </a:pPr>
            <a:r>
              <a:rPr lang="en-US" dirty="0"/>
              <a:t> Node Version 10 : For configuring react.JS project.</a:t>
            </a:r>
          </a:p>
          <a:p>
            <a:pPr marL="457200" indent="-457200">
              <a:buFont typeface="+mj-lt"/>
              <a:buAutoNum type="arabicPeriod"/>
            </a:pPr>
            <a:r>
              <a:rPr lang="en-US" dirty="0"/>
              <a:t> ReactJS CLI: For running the </a:t>
            </a:r>
            <a:r>
              <a:rPr lang="en-US" dirty="0" err="1"/>
              <a:t>reactS</a:t>
            </a:r>
            <a:r>
              <a:rPr lang="en-US" dirty="0"/>
              <a:t> project.</a:t>
            </a:r>
          </a:p>
          <a:p>
            <a:pPr marL="457200" indent="-457200">
              <a:buFont typeface="+mj-lt"/>
              <a:buAutoNum type="arabicPeriod"/>
            </a:pPr>
            <a:r>
              <a:rPr lang="en-US" dirty="0"/>
              <a:t>Configuration</a:t>
            </a:r>
            <a:r>
              <a:rPr lang="en-US" dirty="0">
                <a:solidFill>
                  <a:srgbClr val="FFFF00"/>
                </a:solidFill>
              </a:rPr>
              <a:t> </a:t>
            </a:r>
            <a:r>
              <a:rPr lang="en-US" dirty="0"/>
              <a:t>management</a:t>
            </a:r>
            <a:r>
              <a:rPr lang="en-US" dirty="0">
                <a:solidFill>
                  <a:srgbClr val="FFFF00"/>
                </a:solidFill>
              </a:rPr>
              <a:t> </a:t>
            </a:r>
            <a:r>
              <a:rPr lang="en-US" dirty="0"/>
              <a:t>tool.</a:t>
            </a:r>
            <a:endParaRPr lang="en-IN" dirty="0"/>
          </a:p>
        </p:txBody>
      </p:sp>
    </p:spTree>
    <p:extLst>
      <p:ext uri="{BB962C8B-B14F-4D97-AF65-F5344CB8AC3E}">
        <p14:creationId xmlns:p14="http://schemas.microsoft.com/office/powerpoint/2010/main" val="37368146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DD191-69ED-4780-85FE-D9AFE8294554}"/>
              </a:ext>
            </a:extLst>
          </p:cNvPr>
          <p:cNvSpPr>
            <a:spLocks noGrp="1"/>
          </p:cNvSpPr>
          <p:nvPr>
            <p:ph type="title"/>
          </p:nvPr>
        </p:nvSpPr>
        <p:spPr>
          <a:xfrm>
            <a:off x="1247430" y="101684"/>
            <a:ext cx="9905998" cy="955108"/>
          </a:xfrm>
        </p:spPr>
        <p:txBody>
          <a:bodyPr/>
          <a:lstStyle/>
          <a:p>
            <a:r>
              <a:rPr lang="en-US" b="1" dirty="0">
                <a:solidFill>
                  <a:schemeClr val="bg1"/>
                </a:solidFill>
              </a:rPr>
              <a:t>Information About Software’s Used : </a:t>
            </a:r>
            <a:endParaRPr lang="en-IN" b="1" dirty="0">
              <a:solidFill>
                <a:schemeClr val="bg1"/>
              </a:solidFill>
            </a:endParaRPr>
          </a:p>
        </p:txBody>
      </p:sp>
      <p:sp>
        <p:nvSpPr>
          <p:cNvPr id="3" name="Content Placeholder 2">
            <a:extLst>
              <a:ext uri="{FF2B5EF4-FFF2-40B4-BE49-F238E27FC236}">
                <a16:creationId xmlns:a16="http://schemas.microsoft.com/office/drawing/2014/main" id="{926F1AE3-0757-46A0-9A4E-9BB8233AD725}"/>
              </a:ext>
            </a:extLst>
          </p:cNvPr>
          <p:cNvSpPr>
            <a:spLocks noGrp="1"/>
          </p:cNvSpPr>
          <p:nvPr>
            <p:ph idx="1"/>
          </p:nvPr>
        </p:nvSpPr>
        <p:spPr>
          <a:xfrm>
            <a:off x="781879" y="1229070"/>
            <a:ext cx="11025810" cy="3064634"/>
          </a:xfrm>
        </p:spPr>
        <p:txBody>
          <a:bodyPr>
            <a:normAutofit fontScale="92500" lnSpcReduction="10000"/>
          </a:bodyPr>
          <a:lstStyle/>
          <a:p>
            <a:r>
              <a:rPr lang="en-US" sz="2600" b="1" dirty="0">
                <a:solidFill>
                  <a:schemeClr val="bg1"/>
                </a:solidFill>
                <a:latin typeface="Arial" panose="020B0604020202020204" pitchFamily="34" charset="0"/>
                <a:cs typeface="Arial" panose="020B0604020202020204" pitchFamily="34" charset="0"/>
              </a:rPr>
              <a:t>Sprint Tool Suites or Eclipse IDE</a:t>
            </a:r>
            <a:r>
              <a:rPr lang="en-US" sz="2600" dirty="0">
                <a:solidFill>
                  <a:schemeClr val="bg1"/>
                </a:solidFill>
                <a:latin typeface="Arial" panose="020B0604020202020204" pitchFamily="34" charset="0"/>
                <a:cs typeface="Arial" panose="020B0604020202020204" pitchFamily="34" charset="0"/>
              </a:rPr>
              <a:t>:</a:t>
            </a:r>
          </a:p>
          <a:p>
            <a:pPr marL="514350" indent="-514350">
              <a:buFont typeface="+mj-lt"/>
              <a:buAutoNum type="romanUcPeriod"/>
            </a:pPr>
            <a:r>
              <a:rPr lang="en-US" sz="2200" dirty="0">
                <a:latin typeface="Arial" panose="020B0604020202020204" pitchFamily="34" charset="0"/>
                <a:cs typeface="Arial" panose="020B0604020202020204" pitchFamily="34" charset="0"/>
              </a:rPr>
              <a:t>Both Sprint Tool Suites (STS) and Eclipse IDE are popular Integrated Development Environments (IDEs) primarily used for Java development.</a:t>
            </a:r>
          </a:p>
          <a:p>
            <a:pPr marL="514350" indent="-514350">
              <a:buFont typeface="+mj-lt"/>
              <a:buAutoNum type="romanUcPeriod"/>
            </a:pPr>
            <a:r>
              <a:rPr lang="en-US" sz="2200" dirty="0">
                <a:latin typeface="Arial" panose="020B0604020202020204" pitchFamily="34" charset="0"/>
                <a:cs typeface="Arial" panose="020B0604020202020204" pitchFamily="34" charset="0"/>
              </a:rPr>
              <a:t>STS is a specialized IDE based on Eclipse, tailored specifically for Spring Framework development, providing features like project templates, Spring Boot support, and more.</a:t>
            </a:r>
          </a:p>
          <a:p>
            <a:pPr marL="514350" indent="-514350">
              <a:buFont typeface="+mj-lt"/>
              <a:buAutoNum type="romanUcPeriod"/>
            </a:pPr>
            <a:r>
              <a:rPr lang="en-US" sz="2200" dirty="0">
                <a:latin typeface="Arial" panose="020B0604020202020204" pitchFamily="34" charset="0"/>
                <a:cs typeface="Arial" panose="020B0604020202020204" pitchFamily="34" charset="0"/>
              </a:rPr>
              <a:t>Eclipse IDE, on the other hand, is a versatile platform with a wide range of plugins and extensions for various programming languages and frameworks, including Java.</a:t>
            </a:r>
          </a:p>
          <a:p>
            <a:endParaRPr lang="en-IN" dirty="0"/>
          </a:p>
        </p:txBody>
      </p:sp>
      <p:sp>
        <p:nvSpPr>
          <p:cNvPr id="4" name="TextBox 3">
            <a:extLst>
              <a:ext uri="{FF2B5EF4-FFF2-40B4-BE49-F238E27FC236}">
                <a16:creationId xmlns:a16="http://schemas.microsoft.com/office/drawing/2014/main" id="{AD8F19F6-5BC4-4BC9-B9A6-4C658A3B2065}"/>
              </a:ext>
            </a:extLst>
          </p:cNvPr>
          <p:cNvSpPr txBox="1"/>
          <p:nvPr/>
        </p:nvSpPr>
        <p:spPr>
          <a:xfrm>
            <a:off x="1022143" y="4465982"/>
            <a:ext cx="10387979" cy="2031325"/>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chemeClr val="bg1"/>
                </a:solidFill>
                <a:latin typeface="Arial" panose="020B0604020202020204" pitchFamily="34" charset="0"/>
                <a:cs typeface="Arial" panose="020B0604020202020204" pitchFamily="34" charset="0"/>
              </a:rPr>
              <a:t>JDK 1.8</a:t>
            </a:r>
            <a:r>
              <a:rPr lang="en-US" sz="2400" dirty="0">
                <a:solidFill>
                  <a:schemeClr val="bg1"/>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sz="2400" dirty="0">
              <a:solidFill>
                <a:schemeClr val="bg1"/>
              </a:solidFill>
              <a:latin typeface="Arial" panose="020B0604020202020204" pitchFamily="34" charset="0"/>
              <a:cs typeface="Arial" panose="020B0604020202020204" pitchFamily="34" charset="0"/>
            </a:endParaRPr>
          </a:p>
          <a:p>
            <a:pPr marL="400050" indent="-400050">
              <a:buFont typeface="+mj-lt"/>
              <a:buAutoNum type="romanUcPeriod"/>
            </a:pPr>
            <a:r>
              <a:rPr lang="en-US" sz="2000" dirty="0">
                <a:latin typeface="Arial" panose="020B0604020202020204" pitchFamily="34" charset="0"/>
                <a:cs typeface="Arial" panose="020B0604020202020204" pitchFamily="34" charset="0"/>
              </a:rPr>
              <a:t>JDK (Java Development Kit) 1.8 refers to Java SE 8, which is a widely used version of the Java platform. It includes tools and libraries necessary for developing and running Java applications</a:t>
            </a:r>
            <a:r>
              <a:rPr lang="en-US" sz="2000" dirty="0"/>
              <a:t>.</a:t>
            </a:r>
          </a:p>
          <a:p>
            <a:endParaRPr lang="en-IN" dirty="0"/>
          </a:p>
        </p:txBody>
      </p:sp>
    </p:spTree>
    <p:extLst>
      <p:ext uri="{BB962C8B-B14F-4D97-AF65-F5344CB8AC3E}">
        <p14:creationId xmlns:p14="http://schemas.microsoft.com/office/powerpoint/2010/main" val="134380393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168</TotalTime>
  <Words>1349</Words>
  <Application>Microsoft Office PowerPoint</Application>
  <PresentationFormat>Widescreen</PresentationFormat>
  <Paragraphs>95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Black</vt:lpstr>
      <vt:lpstr>Söhne</vt:lpstr>
      <vt:lpstr>Trebuchet MS</vt:lpstr>
      <vt:lpstr>Tw Cen MT</vt:lpstr>
      <vt:lpstr>Circuit</vt:lpstr>
      <vt:lpstr>PowerPoint Presentation</vt:lpstr>
      <vt:lpstr>PowerPoint Presentation</vt:lpstr>
      <vt:lpstr>Problem Definition : </vt:lpstr>
      <vt:lpstr>Proposed Solution :</vt:lpstr>
      <vt:lpstr>Objective of the solution :</vt:lpstr>
      <vt:lpstr>Features :</vt:lpstr>
      <vt:lpstr>Development Technologies :</vt:lpstr>
      <vt:lpstr>Software needed to run CMS :</vt:lpstr>
      <vt:lpstr>Information About Software’s Used : </vt:lpstr>
      <vt:lpstr>PowerPoint Presentation</vt:lpstr>
      <vt:lpstr>PowerPoint Presentation</vt:lpstr>
      <vt:lpstr>PowerPoint Presentation</vt:lpstr>
      <vt:lpstr>Deployment Technologies :</vt:lpstr>
      <vt:lpstr>PowerPoint Presentation</vt:lpstr>
      <vt:lpstr>PowerPoint Presentation</vt:lpstr>
      <vt:lpstr>Future Scope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20</cp:revision>
  <dcterms:created xsi:type="dcterms:W3CDTF">2024-02-13T05:41:10Z</dcterms:created>
  <dcterms:modified xsi:type="dcterms:W3CDTF">2024-02-16T14:05:30Z</dcterms:modified>
</cp:coreProperties>
</file>