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media/image2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" name="Shape 5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" name="Shape 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Unlike penetration testing – which is typically focused on exploiting vulnerabilities – red teams assess the entire state of a network by emulating real adversaries, including their techniques, tactics, procedures, and goals.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Shape 1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Anyone want to guess what CNE is? And CNA?</a:t>
            </a:r>
          </a:p>
          <a:p>
            <a:pPr/>
          </a:p>
          <a:p>
            <a:pPr/>
            <a:r>
              <a:t>CNA: Disrupt, deny, degrade, destroy, or deceive</a:t>
            </a:r>
          </a:p>
          <a:p>
            <a:pPr/>
            <a:r>
              <a:t>CNE: Low and slow hacking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CNA: You should know </a:t>
            </a:r>
            <a:r>
              <a:rPr i="1"/>
              <a:t>something</a:t>
            </a:r>
            <a:r>
              <a:t> happened by now. Maybe not the goal, but it should be evident something occurred.</a:t>
            </a:r>
          </a:p>
          <a:p>
            <a:pPr/>
            <a:r>
              <a:t>CNE: Good luck. </a:t>
            </a:r>
          </a:p>
          <a:p>
            <a:pPr/>
          </a:p>
          <a:p>
            <a:pPr/>
            <a:r>
              <a:t>Detection: Exile, any movement, credential usage at odd hours. You need to know what’s “normal” on your network. Network capturing.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8" name="Shape 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Examples:</a:t>
            </a:r>
          </a:p>
          <a:p>
            <a:pPr marL="140368" indent="-140368">
              <a:buSzPct val="100000"/>
              <a:buChar char="*"/>
            </a:pPr>
            <a:r>
              <a:t>Website logs</a:t>
            </a:r>
          </a:p>
          <a:p>
            <a:pPr marL="140368" indent="-140368">
              <a:buSzPct val="100000"/>
              <a:buChar char="*"/>
            </a:pPr>
            <a:r>
              <a:t>Browser analytics — do UAS’s look normal?</a:t>
            </a:r>
          </a:p>
          <a:p>
            <a:pPr marL="140368" indent="-140368">
              <a:buSzPct val="100000"/>
              <a:buChar char="*"/>
            </a:pPr>
            <a:r>
              <a:t>Search history on any public-facing websites</a:t>
            </a:r>
          </a:p>
          <a:p>
            <a:pPr marL="140368" indent="-140368">
              <a:buSzPct val="100000"/>
              <a:buChar char="*"/>
            </a:pPr>
            <a:r>
              <a:t>Querying Google’s Trends</a:t>
            </a:r>
          </a:p>
          <a:p>
            <a:pPr marL="140368" indent="-140368">
              <a:buSzPct val="100000"/>
              <a:buChar char="*"/>
            </a:pPr>
            <a:r>
              <a:t>Build new detections into existing tools (i.e., Snort, Suricate, Zeek…) based on behaviors</a:t>
            </a:r>
          </a:p>
          <a:p>
            <a:pPr marL="140368" indent="-140368">
              <a:buSzPct val="100000"/>
              <a:buChar char="*"/>
            </a:pPr>
            <a:r>
              <a:t>Build/use existing detections based on rules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think people still use YARA?</a:t>
            </a:r>
          </a:p>
          <a:p>
            <a:pPr/>
          </a:p>
          <a:p>
            <a:pPr/>
            <a:r>
              <a:t>Legal things may apply here. I am not saying go hack back.</a:t>
            </a:r>
          </a:p>
          <a:p>
            <a:pPr/>
          </a:p>
          <a:p>
            <a:pPr/>
            <a:r>
              <a:t>Tools are made by people. People are lazy.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2" name="Shape 1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Sending a payload via the Internet to a target’s infrax</a:t>
            </a:r>
          </a:p>
          <a:p>
            <a:pPr/>
            <a:r>
              <a:t>Phishing email</a:t>
            </a:r>
          </a:p>
          <a:p>
            <a:pPr/>
            <a:r>
              <a:t>Malicious USB</a:t>
            </a:r>
          </a:p>
          <a:p>
            <a:pPr/>
            <a:r>
              <a:t>Compromising a website</a:t>
            </a:r>
          </a:p>
          <a:p>
            <a:pPr/>
            <a:r>
              <a:t>Compromising a human :)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Adversary triggers an exploit in a server, for instance.</a:t>
            </a:r>
          </a:p>
          <a:p>
            <a:pPr/>
            <a:r>
              <a:t>Victims trigger exploits when clicking links, opening email attachments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7" name="Shape 1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People hacking: user training and phishing tests</a:t>
            </a:r>
          </a:p>
          <a:p>
            <a:pPr/>
            <a:r>
              <a:t>Secure coding best practices, code reviews, etc. for development (implement as part of SDLC)</a:t>
            </a:r>
          </a:p>
          <a:p>
            <a:pPr/>
            <a:r>
              <a:t>Vuln. Scanning (e.g., Nessus) and penetration tests (internal, external)</a:t>
            </a:r>
          </a:p>
          <a:p>
            <a:pPr/>
            <a:r>
              <a:t>Hardening — like Brandon mentioned</a:t>
            </a:r>
          </a:p>
          <a:p>
            <a:pPr/>
            <a:r>
              <a:t>Principle of Least Privilege</a:t>
            </a:r>
          </a:p>
          <a:p>
            <a:pPr/>
            <a:r>
              <a:t>EDR?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kinds of persistence are you familiar with?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0" name="Shape 1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Prevention: HIPS</a:t>
            </a:r>
          </a:p>
          <a:p>
            <a:pPr/>
            <a:r>
              <a:t>Malware -&gt; Privileges? User or root?</a:t>
            </a:r>
          </a:p>
          <a:p>
            <a:pPr/>
            <a:r>
              <a:t>Any certs w/ the malware?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Detection:</a:t>
            </a:r>
          </a:p>
          <a:p>
            <a:pPr/>
            <a:r>
              <a:t>Malware analysis leads to C2 instances</a:t>
            </a:r>
          </a:p>
          <a:p>
            <a:pPr/>
            <a:r>
              <a:t>How to signature C2? Network comms, server side port, protocol…</a:t>
            </a:r>
          </a:p>
          <a:p>
            <a:pPr/>
          </a:p>
          <a:p>
            <a:pPr/>
            <a:r>
              <a:t>Prevention:</a:t>
            </a:r>
          </a:p>
          <a:p>
            <a:pPr/>
            <a:r>
              <a:t>Hardening (HIDS, NIDS), traffic logging, and potentially proxying</a:t>
            </a:r>
          </a:p>
          <a:p>
            <a:pPr/>
            <a:r>
              <a:t>DNS sink holing — this is how WannaCry was stopped</a:t>
            </a:r>
          </a:p>
          <a:p>
            <a:pPr/>
            <a:r>
              <a:t>NS poisoning — can be used by both good and bad guys </a:t>
            </a:r>
          </a:p>
          <a:p>
            <a:pPr/>
          </a:p>
          <a:p>
            <a:pPr/>
            <a:r>
              <a:t>OSINT to find similar infrax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0;p6"/>
          <p:cNvSpPr/>
          <p:nvPr/>
        </p:nvSpPr>
        <p:spPr>
          <a:xfrm>
            <a:off x="-9621" y="-9623"/>
            <a:ext cx="12211244" cy="6877245"/>
          </a:xfrm>
          <a:prstGeom prst="rect">
            <a:avLst/>
          </a:prstGeom>
          <a:solidFill>
            <a:srgbClr val="DC440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914162" y="2977163"/>
            <a:ext cx="10360501" cy="1083278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1828324" y="4079676"/>
            <a:ext cx="8532178" cy="1327822"/>
          </a:xfrm>
          <a:prstGeom prst="rect">
            <a:avLst/>
          </a:prstGeom>
        </p:spPr>
        <p:txBody>
          <a:bodyPr/>
          <a:lstStyle>
            <a:lvl1pPr marL="431800" indent="-406400" algn="ctr">
              <a:lnSpc>
                <a:spcPct val="130000"/>
              </a:lnSpc>
              <a:spcBef>
                <a:spcPts val="500"/>
              </a:spcBef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1pPr>
            <a:lvl2pPr marL="431800" indent="76200" algn="ctr">
              <a:lnSpc>
                <a:spcPct val="130000"/>
              </a:lnSpc>
              <a:spcBef>
                <a:spcPts val="500"/>
              </a:spcBef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2pPr>
            <a:lvl3pPr marL="431800" indent="558800" algn="ctr">
              <a:lnSpc>
                <a:spcPct val="130000"/>
              </a:lnSpc>
              <a:spcBef>
                <a:spcPts val="500"/>
              </a:spcBef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3pPr>
            <a:lvl4pPr marL="431800" indent="1041400" algn="ctr">
              <a:lnSpc>
                <a:spcPct val="130000"/>
              </a:lnSpc>
              <a:spcBef>
                <a:spcPts val="500"/>
              </a:spcBef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4pPr>
            <a:lvl5pPr marL="431800" indent="1498600" algn="ctr">
              <a:lnSpc>
                <a:spcPct val="130000"/>
              </a:lnSpc>
              <a:spcBef>
                <a:spcPts val="500"/>
              </a:spcBef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Google Shape;13;p6"/>
          <p:cNvSpPr txBox="1"/>
          <p:nvPr/>
        </p:nvSpPr>
        <p:spPr>
          <a:xfrm>
            <a:off x="732133" y="6075181"/>
            <a:ext cx="3031556" cy="33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COLLEGE OF ENGINEERING</a:t>
            </a:r>
          </a:p>
        </p:txBody>
      </p:sp>
      <p:sp>
        <p:nvSpPr>
          <p:cNvPr id="16" name="Google Shape;14;p6"/>
          <p:cNvSpPr txBox="1"/>
          <p:nvPr/>
        </p:nvSpPr>
        <p:spPr>
          <a:xfrm>
            <a:off x="4553261" y="6075181"/>
            <a:ext cx="6907823" cy="33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School of Electrical Engineering and Computer Science</a:t>
            </a:r>
          </a:p>
        </p:txBody>
      </p:sp>
      <p:sp>
        <p:nvSpPr>
          <p:cNvPr id="17" name="Google Shape;15;p6"/>
          <p:cNvSpPr/>
          <p:nvPr/>
        </p:nvSpPr>
        <p:spPr>
          <a:xfrm>
            <a:off x="786200" y="6027384"/>
            <a:ext cx="10622364" cy="1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18" name="Google Shape;16;p6" descr="Google Shape;16;p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7760" y="467916"/>
            <a:ext cx="1953305" cy="20574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5886661" y="6356350"/>
            <a:ext cx="2841838" cy="386050"/>
          </a:xfrm>
          <a:prstGeom prst="rect">
            <a:avLst/>
          </a:prstGeom>
        </p:spPr>
        <p:txBody>
          <a:bodyPr lIns="91424" tIns="91424" rIns="91424" bIns="91424"/>
          <a:lstStyle>
            <a:lvl1pPr algn="r">
              <a:defRPr sz="13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xfrm>
            <a:off x="912978" y="1250844"/>
            <a:ext cx="10362868" cy="1193115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xfrm>
            <a:off x="912978" y="2443958"/>
            <a:ext cx="10362868" cy="368220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31;p9" descr="Google Shape;31;p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85643" y="324699"/>
            <a:ext cx="2805113" cy="802299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5;p8" descr="Google Shape;25;p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85643" y="324699"/>
            <a:ext cx="2805113" cy="80229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927889" y="2832443"/>
            <a:ext cx="10362867" cy="1193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735325" y="6356351"/>
            <a:ext cx="394763" cy="3708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>
            <a:spAutoFit/>
          </a:bodyPr>
          <a:lstStyle>
            <a:lvl1pPr>
              <a:defRPr sz="18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608965" y="1600200"/>
            <a:ext cx="1096137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DC4400"/>
          </a:solidFill>
          <a:uFillTx/>
          <a:latin typeface="Impact"/>
          <a:ea typeface="Impact"/>
          <a:cs typeface="Impact"/>
          <a:sym typeface="Impac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DC4400"/>
          </a:solidFill>
          <a:uFillTx/>
          <a:latin typeface="Impact"/>
          <a:ea typeface="Impact"/>
          <a:cs typeface="Impact"/>
          <a:sym typeface="Impac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DC4400"/>
          </a:solidFill>
          <a:uFillTx/>
          <a:latin typeface="Impact"/>
          <a:ea typeface="Impact"/>
          <a:cs typeface="Impact"/>
          <a:sym typeface="Impac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DC4400"/>
          </a:solidFill>
          <a:uFillTx/>
          <a:latin typeface="Impact"/>
          <a:ea typeface="Impact"/>
          <a:cs typeface="Impact"/>
          <a:sym typeface="Impac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DC4400"/>
          </a:solidFill>
          <a:uFillTx/>
          <a:latin typeface="Impact"/>
          <a:ea typeface="Impact"/>
          <a:cs typeface="Impact"/>
          <a:sym typeface="Impac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DC4400"/>
          </a:solidFill>
          <a:uFillTx/>
          <a:latin typeface="Impact"/>
          <a:ea typeface="Impact"/>
          <a:cs typeface="Impact"/>
          <a:sym typeface="Impac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DC4400"/>
          </a:solidFill>
          <a:uFillTx/>
          <a:latin typeface="Impact"/>
          <a:ea typeface="Impact"/>
          <a:cs typeface="Impact"/>
          <a:sym typeface="Impac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DC4400"/>
          </a:solidFill>
          <a:uFillTx/>
          <a:latin typeface="Impact"/>
          <a:ea typeface="Impact"/>
          <a:cs typeface="Impact"/>
          <a:sym typeface="Impac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DC4400"/>
          </a:solidFill>
          <a:uFillTx/>
          <a:latin typeface="Impact"/>
          <a:ea typeface="Impact"/>
          <a:cs typeface="Impact"/>
          <a:sym typeface="Impact"/>
        </a:defRPr>
      </a:lvl9pPr>
    </p:titleStyle>
    <p:bodyStyle>
      <a:lvl1pPr marL="457200" marR="0" indent="-4318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1pPr>
      <a:lvl2pPr marL="972457" marR="0" indent="-464457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2pPr>
      <a:lvl3pPr marL="1498600" marR="0" indent="-508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3pPr>
      <a:lvl4pPr marL="2042160" marR="0" indent="-56896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4pPr>
      <a:lvl5pPr marL="2499360" marR="0" indent="-56896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5pPr>
      <a:lvl6pPr marL="2956560" marR="0" indent="-56896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6pPr>
      <a:lvl7pPr marL="3413759" marR="0" indent="-56895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7pPr>
      <a:lvl8pPr marL="3870959" marR="0" indent="-56895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8pPr>
      <a:lvl9pPr marL="4328159" marR="0" indent="-56895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ockheedmartin.com/content/dam/lockheed-martin/rms/documents/cyber/Gaining_the_Advantage_Cyber_Kill_Chain.pdf" TargetMode="External"/><Relationship Id="rId3" Type="http://schemas.openxmlformats.org/officeDocument/2006/relationships/hyperlink" Target="https://www.mitre.org/sites/default/files/publications/characterizing-effects-cyber-adversary-13-4173.pdf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video" Target="https://www.youtube.com/embed/msX4oAXpvUE?feature=oembed" TargetMode="External"/><Relationship Id="rId3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video" Target="https://www.youtube.com/embed/dFUlAQZB9Ng?feature=oembed" TargetMode="External"/><Relationship Id="rId3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39;p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 499/CS 579: Enterprise Defense</a:t>
            </a:r>
          </a:p>
        </p:txBody>
      </p:sp>
      <p:sp>
        <p:nvSpPr>
          <p:cNvPr id="54" name="Google Shape;40;p1"/>
          <p:cNvSpPr txBox="1"/>
          <p:nvPr>
            <p:ph type="subTitle" sz="quarter" idx="1"/>
          </p:nvPr>
        </p:nvSpPr>
        <p:spPr>
          <a:xfrm>
            <a:off x="1828324" y="4079676"/>
            <a:ext cx="8532178" cy="132782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</a:lvl1pPr>
          </a:lstStyle>
          <a:p>
            <a:pPr/>
            <a:r>
              <a:t>Red Teaming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tep 1 - Reconnaissance (Defensiv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 1 - Reconnaissance (Defensive)</a:t>
            </a:r>
          </a:p>
        </p:txBody>
      </p:sp>
      <p:sp>
        <p:nvSpPr>
          <p:cNvPr id="95" name="How do defenders detect thi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defenders detect this?</a:t>
            </a:r>
          </a:p>
          <a:p>
            <a:pPr/>
            <a:r>
              <a:t>What should be collected?</a:t>
            </a:r>
          </a:p>
          <a:p>
            <a:pPr/>
            <a:r>
              <a:t>How to identify the behavior, and prevent it in the future?</a:t>
            </a: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tep 2 - Weaponization (Offensiv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 2 - Weaponization (Offensive)</a:t>
            </a:r>
          </a:p>
        </p:txBody>
      </p:sp>
      <p:sp>
        <p:nvSpPr>
          <p:cNvPr id="101" name="CONOP time —&gt; decide ‘how’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CONOP time —&gt; decide ‘how’</a:t>
            </a:r>
          </a:p>
          <a:p>
            <a:pPr lvl="1" marL="939800" indent="-431800">
              <a:buChar char="•"/>
            </a:pPr>
            <a:r>
              <a:t>What tool will we use? </a:t>
            </a:r>
          </a:p>
          <a:p>
            <a:pPr lvl="1" marL="939800" indent="-431800">
              <a:buChar char="•"/>
            </a:pPr>
            <a:r>
              <a:t>Beaconing v. Non-beaconing Implant</a:t>
            </a:r>
          </a:p>
          <a:p>
            <a:pPr lvl="1" marL="939800" indent="-431800">
              <a:buChar char="•"/>
            </a:pPr>
            <a:r>
              <a:t>File-based (dropper) v. Fileless</a:t>
            </a:r>
          </a:p>
          <a:p>
            <a:pPr lvl="1" marL="939800" indent="-431800">
              <a:buChar char="•"/>
            </a:pPr>
            <a:r>
              <a:t>How will we do C2? Usually a big discussion</a:t>
            </a:r>
          </a:p>
          <a:p>
            <a:pPr lvl="1" marL="939800" indent="-431800">
              <a:buChar char="•"/>
            </a:pPr>
            <a:r>
              <a:t>Does it require a wrapper?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tep 2 - Weaponization (Offensiv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 2 - Weaponization (Offensive)</a:t>
            </a:r>
          </a:p>
        </p:txBody>
      </p:sp>
      <p:sp>
        <p:nvSpPr>
          <p:cNvPr id="105" name="Tooling ti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Tooling time</a:t>
            </a:r>
          </a:p>
          <a:p>
            <a:pPr lvl="1" marL="939800" indent="-431800">
              <a:buChar char="•"/>
            </a:pPr>
            <a:r>
              <a:t>Acquire a toolkit</a:t>
            </a:r>
          </a:p>
          <a:p>
            <a:pPr lvl="2" marL="1422400" indent="-431800"/>
            <a:r>
              <a:t>1st party — Build Your Own</a:t>
            </a:r>
          </a:p>
          <a:p>
            <a:pPr lvl="2" marL="1422400" indent="-431800"/>
            <a:r>
              <a:t>2nd party — Buy one… misattributably</a:t>
            </a:r>
          </a:p>
          <a:p>
            <a:pPr lvl="2" marL="1422400" indent="-431800"/>
            <a:r>
              <a:t>3rd party — Steal one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tep 2 - Weaponization (Defensiv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 2 - Weaponization (Defensive)</a:t>
            </a:r>
          </a:p>
        </p:txBody>
      </p:sp>
      <p:sp>
        <p:nvSpPr>
          <p:cNvPr id="109" name="Post-mortem incident respons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2336" indent="-379984" defTabSz="804672">
              <a:spcBef>
                <a:spcPts val="500"/>
              </a:spcBef>
              <a:buSzPts val="2800"/>
              <a:defRPr sz="2816"/>
            </a:pPr>
            <a:r>
              <a:t>Post-mortem incident response</a:t>
            </a:r>
          </a:p>
          <a:p>
            <a:pPr lvl="1" marL="827024" indent="-379984" defTabSz="804672">
              <a:spcBef>
                <a:spcPts val="500"/>
              </a:spcBef>
              <a:buSzPts val="2800"/>
              <a:buChar char="•"/>
              <a:defRPr sz="2816"/>
            </a:pPr>
            <a:r>
              <a:t>Understand the </a:t>
            </a:r>
            <a:r>
              <a:rPr i="1"/>
              <a:t>why</a:t>
            </a:r>
            <a:r>
              <a:t>, not just the </a:t>
            </a:r>
            <a:r>
              <a:rPr i="1"/>
              <a:t>what</a:t>
            </a:r>
          </a:p>
          <a:p>
            <a:pPr lvl="1" marL="827024" indent="-379984" defTabSz="804672">
              <a:spcBef>
                <a:spcPts val="500"/>
              </a:spcBef>
              <a:buSzPts val="2800"/>
              <a:buChar char="•"/>
              <a:defRPr sz="2816"/>
            </a:pPr>
            <a:r>
              <a:t>Build a timeline</a:t>
            </a:r>
          </a:p>
          <a:p>
            <a:pPr marL="402336" indent="-379984" defTabSz="804672">
              <a:spcBef>
                <a:spcPts val="500"/>
              </a:spcBef>
              <a:buSzPts val="2800"/>
              <a:defRPr sz="2816"/>
            </a:pPr>
            <a:r>
              <a:t>Full malware analysis</a:t>
            </a:r>
          </a:p>
          <a:p>
            <a:pPr lvl="1" marL="827024" indent="-379984" defTabSz="804672">
              <a:spcBef>
                <a:spcPts val="500"/>
              </a:spcBef>
              <a:buSzPts val="2800"/>
              <a:buChar char="•"/>
              <a:defRPr sz="2816"/>
            </a:pPr>
            <a:r>
              <a:t>Static (more than just Ghidra/IDA Pro disassembly)</a:t>
            </a:r>
          </a:p>
          <a:p>
            <a:pPr lvl="1" marL="827024" indent="-379984" defTabSz="804672">
              <a:spcBef>
                <a:spcPts val="500"/>
              </a:spcBef>
              <a:buSzPts val="2800"/>
              <a:buChar char="•"/>
              <a:defRPr sz="2816"/>
            </a:pPr>
            <a:r>
              <a:t>Dynamic (run it in a VM, look for anti-forensics techniques)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tep 2 - Weaponization (Defensiv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 2 - Weaponization (Defensive)</a:t>
            </a:r>
          </a:p>
        </p:txBody>
      </p:sp>
      <p:sp>
        <p:nvSpPr>
          <p:cNvPr id="113" name="After analyzing malware, create new signatures (e.g., YARA rule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After analyzing malware, create new signatures (e.g., YARA rules)</a:t>
            </a:r>
          </a:p>
          <a:p>
            <a:pPr/>
            <a:r>
              <a:t>Search out identical signatures*</a:t>
            </a:r>
          </a:p>
          <a:p>
            <a:pPr lvl="1" marL="939800" indent="-431800">
              <a:buChar char="•"/>
            </a:pPr>
            <a:r>
              <a:t>Sometimes code re-use occurs from tool-to-tool</a:t>
            </a:r>
          </a:p>
          <a:p>
            <a:pPr lvl="1" marL="939800" indent="-431800">
              <a:buChar char="•"/>
            </a:pPr>
            <a:r>
              <a:t>Tool re-use </a:t>
            </a:r>
            <a:r>
              <a:rPr i="1"/>
              <a:t>definitely</a:t>
            </a:r>
            <a:r>
              <a:t> occurs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tep 3 - Delivery (Offensiv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 3 - Delivery (Offensive)</a:t>
            </a:r>
          </a:p>
        </p:txBody>
      </p:sp>
      <p:sp>
        <p:nvSpPr>
          <p:cNvPr id="119" name="How are we going to deliver our malware package to the target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are we going to deliver our malware package to the target?</a:t>
            </a:r>
          </a:p>
          <a:p>
            <a:pPr/>
            <a:r>
              <a:t>Examples?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tep 3 - Delivery (Defensiv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 3 - Delivery (Defensive)</a:t>
            </a:r>
          </a:p>
        </p:txBody>
      </p:sp>
      <p:sp>
        <p:nvSpPr>
          <p:cNvPr id="125" name="Typically first ‘real’ time defenders can stop an attac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Typically first ‘real’ time defenders can stop an attack</a:t>
            </a:r>
          </a:p>
          <a:p>
            <a:pPr/>
            <a:r>
              <a:t>Retroactively understand how payload was delivered </a:t>
            </a:r>
          </a:p>
          <a:p>
            <a:pPr/>
            <a:r>
              <a:t>Reverse engineer binaries, net flows, look for artifacts</a:t>
            </a: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tep 4 - Exploitation (Offensive) [4]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 4 - Exploitation (Offensive) [4]</a:t>
            </a:r>
          </a:p>
        </p:txBody>
      </p:sp>
      <p:sp>
        <p:nvSpPr>
          <p:cNvPr id="129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7779" y="2529009"/>
            <a:ext cx="6243742" cy="35121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tep 4 - Exploitation (Offensiv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 4 - Exploitation (Offensive)</a:t>
            </a:r>
          </a:p>
        </p:txBody>
      </p:sp>
      <p:sp>
        <p:nvSpPr>
          <p:cNvPr id="134" name="Hack… something (i.e., take advantage of vulnerabilities)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Hack… something (i.e., take advantage of vulnerabilities):</a:t>
            </a:r>
          </a:p>
          <a:p>
            <a:pPr lvl="1" marL="939800" indent="-431800">
              <a:buChar char="•"/>
            </a:pPr>
            <a:r>
              <a:t>Physically</a:t>
            </a:r>
          </a:p>
          <a:p>
            <a:pPr lvl="1" marL="939800" indent="-431800">
              <a:buChar char="•"/>
            </a:pPr>
            <a:r>
              <a:t>Digitally</a:t>
            </a:r>
          </a:p>
          <a:p>
            <a:pPr lvl="1" marL="939800" indent="-431800">
              <a:buChar char="•"/>
            </a:pPr>
            <a:r>
              <a:t>Human-ly</a:t>
            </a:r>
          </a:p>
          <a:p>
            <a:pPr/>
            <a:r>
              <a:t>Known or zero day vulnerability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tep 4 - Exploitation (Offensiv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 4 - Exploitation (Offensive)</a:t>
            </a:r>
          </a:p>
        </p:txBody>
      </p:sp>
      <p:sp>
        <p:nvSpPr>
          <p:cNvPr id="138" name="Two triggering mechanism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triggering mechanisms:</a:t>
            </a:r>
          </a:p>
          <a:p>
            <a:pPr lvl="1" marL="939800" indent="-431800">
              <a:buChar char="•"/>
            </a:pPr>
            <a:r>
              <a:t>Adversary, or</a:t>
            </a:r>
          </a:p>
          <a:p>
            <a:pPr lvl="1" marL="939800" indent="-431800">
              <a:buChar char="•"/>
            </a:pPr>
            <a:r>
              <a:t>Victim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45;p2"/>
          <p:cNvSpPr txBox="1"/>
          <p:nvPr>
            <p:ph type="title"/>
          </p:nvPr>
        </p:nvSpPr>
        <p:spPr>
          <a:xfrm>
            <a:off x="912978" y="1250844"/>
            <a:ext cx="10362869" cy="1193115"/>
          </a:xfrm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58" name="Google Shape;46;p2"/>
          <p:cNvSpPr txBox="1"/>
          <p:nvPr>
            <p:ph type="body" idx="1"/>
          </p:nvPr>
        </p:nvSpPr>
        <p:spPr>
          <a:xfrm>
            <a:off x="912978" y="2443958"/>
            <a:ext cx="10362869" cy="3682207"/>
          </a:xfrm>
          <a:prstGeom prst="rect">
            <a:avLst/>
          </a:prstGeom>
        </p:spPr>
        <p:txBody>
          <a:bodyPr/>
          <a:lstStyle/>
          <a:p>
            <a:pPr marL="320842" indent="-320842">
              <a:buClrTx/>
              <a:buSzPct val="100000"/>
              <a:buFontTx/>
            </a:pPr>
            <a:r>
              <a:t>Introduction to Red Teaming</a:t>
            </a:r>
          </a:p>
          <a:p>
            <a:pPr marL="320842" indent="-320842">
              <a:buClrTx/>
              <a:buSzPct val="100000"/>
              <a:buFontTx/>
            </a:pPr>
            <a:r>
              <a:t>Demo!</a:t>
            </a:r>
          </a:p>
          <a:p>
            <a:pPr marL="320842" indent="-320842">
              <a:buClrTx/>
              <a:buSzPct val="100000"/>
              <a:buFontTx/>
            </a:pPr>
            <a:r>
              <a:t>Exam Review</a:t>
            </a:r>
          </a:p>
        </p:txBody>
      </p:sp>
      <p:sp>
        <p:nvSpPr>
          <p:cNvPr id="59" name="Google Shape;47;p2"/>
          <p:cNvSpPr txBox="1"/>
          <p:nvPr>
            <p:ph type="sldNum" sz="quarter" idx="2"/>
          </p:nvPr>
        </p:nvSpPr>
        <p:spPr>
          <a:xfrm>
            <a:off x="8735325" y="6356351"/>
            <a:ext cx="249432" cy="370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tep 4 - Exploitation (Defensiv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 4 - Exploitation (Defensive)</a:t>
            </a:r>
          </a:p>
        </p:txBody>
      </p:sp>
      <p:sp>
        <p:nvSpPr>
          <p:cNvPr id="144" name="How do we prevent people hacking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we prevent people hacking?</a:t>
            </a:r>
          </a:p>
          <a:p>
            <a:pPr/>
            <a:r>
              <a:t>How do we prevent RCE and other, related vulnerabilities?</a:t>
            </a:r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tep 5 - Installation (Offensiv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 5 - Installation (Offensive)</a:t>
            </a:r>
          </a:p>
        </p:txBody>
      </p:sp>
      <p:sp>
        <p:nvSpPr>
          <p:cNvPr id="150" name="Remember that weird term implant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Remember that weird term </a:t>
            </a:r>
            <a:r>
              <a:rPr i="1"/>
              <a:t>implant</a:t>
            </a:r>
            <a:r>
              <a:t>?</a:t>
            </a:r>
          </a:p>
          <a:p>
            <a:pPr lvl="1" marL="939800" indent="-431800">
              <a:buChar char="•"/>
            </a:pPr>
            <a:r>
              <a:t>Maintain access via installing something</a:t>
            </a:r>
          </a:p>
          <a:p>
            <a:pPr lvl="1" marL="939800" indent="-431800">
              <a:buChar char="•"/>
            </a:pPr>
            <a:r>
              <a:t>Persistence</a:t>
            </a:r>
          </a:p>
          <a:p>
            <a:pPr/>
            <a:r>
              <a:t>Time stomping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05262" y="3662344"/>
            <a:ext cx="4854888" cy="27257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tep 5 - Installation (Defensiv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 5 - Installation (Defensive)</a:t>
            </a:r>
          </a:p>
        </p:txBody>
      </p:sp>
      <p:sp>
        <p:nvSpPr>
          <p:cNvPr id="157" name="How do we develop an understanding of malware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we develop an understanding of malware?</a:t>
            </a:r>
          </a:p>
          <a:p>
            <a:pPr/>
            <a:r>
              <a:t>What should we be looking for?</a:t>
            </a:r>
          </a:p>
          <a:p>
            <a:pPr/>
            <a:r>
              <a:t>What can we install in the future to prevent this?</a:t>
            </a: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tep 6 - Command and Control (C2) (Offensiv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4268"/>
            </a:lvl1pPr>
          </a:lstStyle>
          <a:p>
            <a:pPr/>
            <a:r>
              <a:t>Step 6 - Command and Control (C2) (Offensive)</a:t>
            </a:r>
          </a:p>
        </p:txBody>
      </p:sp>
      <p:sp>
        <p:nvSpPr>
          <p:cNvPr id="163" name="Communications!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Communications!</a:t>
            </a:r>
          </a:p>
          <a:p>
            <a:pPr lvl="1" marL="939800" indent="-431800">
              <a:buChar char="•"/>
            </a:pPr>
            <a:r>
              <a:t>Typically bidirectional C2</a:t>
            </a:r>
          </a:p>
          <a:p>
            <a:pPr/>
            <a:r>
              <a:t>C2 can be done over HTTP(S), DNS, email, FTP, SSH, web services</a:t>
            </a:r>
          </a:p>
          <a:p>
            <a:pPr/>
            <a:r>
              <a:t>C2 instance may be adversary-owned, another victim, or an unwitting third party</a:t>
            </a:r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tep 6 - Command and Control (C2) (Defensiv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sz="4224"/>
            </a:lvl1pPr>
          </a:lstStyle>
          <a:p>
            <a:pPr/>
            <a:r>
              <a:t>Step 6 - Command and Control (C2) (Defensive)</a:t>
            </a:r>
          </a:p>
        </p:txBody>
      </p:sp>
      <p:sp>
        <p:nvSpPr>
          <p:cNvPr id="167" name="Remember WannaCry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9800" indent="-431800">
              <a:buChar char="•"/>
            </a:lvl2pPr>
          </a:lstStyle>
          <a:p>
            <a:pPr/>
            <a:r>
              <a:t>Remember WannaCry?</a:t>
            </a:r>
          </a:p>
          <a:p>
            <a:pPr lvl="1"/>
            <a:r>
              <a:t>What did Marcus do to stop it?</a:t>
            </a:r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73250" y="3701328"/>
            <a:ext cx="4032801" cy="27195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tep 7 - Actions on Objectives (Offensiv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 7 - Actions on Objectives (Offensive)</a:t>
            </a:r>
          </a:p>
        </p:txBody>
      </p:sp>
      <p:sp>
        <p:nvSpPr>
          <p:cNvPr id="174" name="CNE v. CN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CNE v. CNA</a:t>
            </a:r>
          </a:p>
          <a:p>
            <a:pPr/>
            <a:r>
              <a:t>Gather up all the things</a:t>
            </a:r>
          </a:p>
          <a:p>
            <a:pPr/>
            <a:r>
              <a:t>Priv. Esc.</a:t>
            </a:r>
          </a:p>
          <a:p>
            <a:pPr/>
            <a:r>
              <a:t>Movement</a:t>
            </a: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tep 7 - Actions on Objectives (Defensiv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 7 - Actions on Objectives (Defensive)</a:t>
            </a:r>
          </a:p>
        </p:txBody>
      </p:sp>
      <p:sp>
        <p:nvSpPr>
          <p:cNvPr id="180" name="Unless you’ve succeeded before attackers have reached this point… it’s game over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Unless you’ve succeeded before attackers have reached this point… it’s game over. </a:t>
            </a:r>
          </a:p>
        </p:txBody>
      </p:sp>
      <p:sp>
        <p:nvSpPr>
          <p:cNvPr id="1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Demo Time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 Time!</a:t>
            </a:r>
          </a:p>
        </p:txBody>
      </p:sp>
      <p:sp>
        <p:nvSpPr>
          <p:cNvPr id="1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Break Time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Break Time!</a:t>
            </a:r>
          </a:p>
        </p:txBody>
      </p:sp>
      <p:sp>
        <p:nvSpPr>
          <p:cNvPr id="1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Exam Logist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 Logistics</a:t>
            </a:r>
          </a:p>
        </p:txBody>
      </p:sp>
      <p:sp>
        <p:nvSpPr>
          <p:cNvPr id="192" name="50 ques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6052" indent="-392938" defTabSz="832104">
              <a:spcBef>
                <a:spcPts val="500"/>
              </a:spcBef>
              <a:buSzPts val="2900"/>
              <a:defRPr sz="2912"/>
            </a:pPr>
            <a:r>
              <a:t>50 questions</a:t>
            </a:r>
          </a:p>
          <a:p>
            <a:pPr marL="416052" indent="-392938" defTabSz="832104">
              <a:spcBef>
                <a:spcPts val="500"/>
              </a:spcBef>
              <a:buSzPts val="2900"/>
              <a:defRPr sz="2912"/>
            </a:pPr>
            <a:r>
              <a:t>2 points each</a:t>
            </a:r>
          </a:p>
          <a:p>
            <a:pPr marL="416052" indent="-392938" defTabSz="832104">
              <a:spcBef>
                <a:spcPts val="500"/>
              </a:spcBef>
              <a:buSzPts val="2900"/>
              <a:defRPr sz="2912"/>
            </a:pPr>
            <a:r>
              <a:t>1 hr, 45 minute time limit*</a:t>
            </a:r>
          </a:p>
          <a:p>
            <a:pPr lvl="1" marL="855218" indent="-392938" defTabSz="832104">
              <a:spcBef>
                <a:spcPts val="500"/>
              </a:spcBef>
              <a:buSzPts val="2900"/>
              <a:buChar char="•"/>
              <a:defRPr sz="2912"/>
            </a:pPr>
            <a:r>
              <a:t>Excluding those with accommodations</a:t>
            </a:r>
          </a:p>
          <a:p>
            <a:pPr marL="416052" indent="-392938" defTabSz="832104">
              <a:spcBef>
                <a:spcPts val="500"/>
              </a:spcBef>
              <a:buSzPts val="2900"/>
              <a:defRPr sz="2912"/>
            </a:pPr>
            <a:r>
              <a:t>Code will be given in class at start of class</a:t>
            </a:r>
          </a:p>
          <a:p>
            <a:pPr marL="416052" indent="-392938" defTabSz="832104">
              <a:spcBef>
                <a:spcPts val="500"/>
              </a:spcBef>
              <a:buSzPts val="2900"/>
              <a:defRPr sz="2912"/>
            </a:pPr>
            <a:r>
              <a:t>Via Canvas</a:t>
            </a:r>
          </a:p>
          <a:p>
            <a:pPr marL="416052" indent="-392938" defTabSz="832104">
              <a:spcBef>
                <a:spcPts val="500"/>
              </a:spcBef>
              <a:buSzPts val="2900"/>
              <a:defRPr sz="2912"/>
            </a:pPr>
            <a:r>
              <a:t>Multiple choice &amp; multiple answer</a:t>
            </a:r>
          </a:p>
        </p:txBody>
      </p:sp>
      <p:sp>
        <p:nvSpPr>
          <p:cNvPr id="1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What is Red Teaming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Red Teaming?</a:t>
            </a:r>
          </a:p>
        </p:txBody>
      </p:sp>
      <p:sp>
        <p:nvSpPr>
          <p:cNvPr id="62" name="Penetration Test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Penetration Testing</a:t>
            </a:r>
          </a:p>
          <a:p>
            <a:pPr lvl="1" marL="939800" indent="-431800">
              <a:buChar char="•"/>
            </a:pPr>
            <a:r>
              <a:t>Focus on exploits</a:t>
            </a:r>
          </a:p>
          <a:p>
            <a:pPr lvl="1" marL="939800" indent="-431800">
              <a:buChar char="•"/>
            </a:pPr>
            <a:r>
              <a:t>Loud</a:t>
            </a:r>
          </a:p>
          <a:p>
            <a:pPr/>
            <a:r>
              <a:t>Red Teaming</a:t>
            </a:r>
          </a:p>
          <a:p>
            <a:pPr lvl="1" marL="939800" indent="-431800">
              <a:buChar char="•"/>
            </a:pPr>
            <a:r>
              <a:t>APT emulation (via TTPs)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xfrm>
            <a:off x="8735325" y="6356351"/>
            <a:ext cx="249432" cy="370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196" name="[1] YouTub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8620" indent="-367030" defTabSz="777240">
              <a:spcBef>
                <a:spcPts val="500"/>
              </a:spcBef>
              <a:buSzPts val="2700"/>
              <a:defRPr sz="2720"/>
            </a:pPr>
            <a:r>
              <a:t>[1] YouTube</a:t>
            </a:r>
          </a:p>
          <a:p>
            <a:pPr marL="388620" indent="-367030" defTabSz="777240">
              <a:spcBef>
                <a:spcPts val="500"/>
              </a:spcBef>
              <a:buSzPts val="2700"/>
              <a:defRPr sz="2720"/>
            </a:pPr>
            <a:r>
              <a:t>[2]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https://www.lockheedmartin.com/content/dam/lockheed-martin/rms/documents/cyber/Gaining_the_Advantage_Cyber_Kill_Chain.pdf</a:t>
            </a:r>
          </a:p>
          <a:p>
            <a:pPr marL="388620" indent="-367030" defTabSz="777240">
              <a:spcBef>
                <a:spcPts val="500"/>
              </a:spcBef>
              <a:buSzPts val="2700"/>
              <a:defRPr sz="2720"/>
            </a:pPr>
            <a:r>
              <a:t>[3]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https://www.mitre.org/sites/default/files/publications/characterizing-effects-cyber-adversary-13-4173.pdf</a:t>
            </a:r>
          </a:p>
          <a:p>
            <a:pPr marL="388620" indent="-367030" defTabSz="777240">
              <a:spcBef>
                <a:spcPts val="500"/>
              </a:spcBef>
              <a:buSzPts val="2700"/>
              <a:defRPr sz="2720"/>
            </a:pPr>
            <a:r>
              <a:t>[4] KnowYourMeme</a:t>
            </a:r>
          </a:p>
        </p:txBody>
      </p:sp>
      <p:sp>
        <p:nvSpPr>
          <p:cNvPr id="1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Hacking [1]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Hacking [1]</a:t>
            </a:r>
          </a:p>
        </p:txBody>
      </p:sp>
      <p:sp>
        <p:nvSpPr>
          <p:cNvPr id="68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xfrm>
            <a:off x="8735325" y="6356351"/>
            <a:ext cx="249432" cy="370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" name="NCIS hacking" descr="NCIS hacking"/>
          <p:cNvPicPr>
            <a:picLocks noChangeAspect="0"/>
          </p:cNvPicPr>
          <p:nvPr>
            <a:videoFile xmlns:mc="http://schemas.openxmlformats.org/markup-compatibility/2006" xmlns:aiw="http://developer.apple.com/namespaces/iwork" r:link="rId2" mc:Ignorable="aiw" aiw:title="NCIS hacking" aiw:author="Splavodo69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3269073" y="2169629"/>
            <a:ext cx="5641154" cy="423086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80000">
                <p:cTn id="7" fill="hold" display="0">
                  <p:stCondLst>
                    <p:cond delay="indefinite"/>
                  </p:stCondLst>
                </p:cTn>
                <p:tgtEl>
                  <p:spTgt spid="70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70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70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52;p3"/>
          <p:cNvSpPr txBox="1"/>
          <p:nvPr>
            <p:ph type="title"/>
          </p:nvPr>
        </p:nvSpPr>
        <p:spPr>
          <a:xfrm>
            <a:off x="912978" y="1250844"/>
            <a:ext cx="10362869" cy="1193115"/>
          </a:xfrm>
          <a:prstGeom prst="rect">
            <a:avLst/>
          </a:prstGeom>
        </p:spPr>
        <p:txBody>
          <a:bodyPr/>
          <a:lstStyle/>
          <a:p>
            <a:pPr/>
            <a:r>
              <a:t>Also Hacking [1]</a:t>
            </a:r>
          </a:p>
        </p:txBody>
      </p:sp>
      <p:sp>
        <p:nvSpPr>
          <p:cNvPr id="73" name="Google Shape;53;p3"/>
          <p:cNvSpPr txBox="1"/>
          <p:nvPr>
            <p:ph type="body" idx="1"/>
          </p:nvPr>
        </p:nvSpPr>
        <p:spPr>
          <a:xfrm>
            <a:off x="912978" y="2443958"/>
            <a:ext cx="10362869" cy="368220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</a:pPr>
          </a:p>
        </p:txBody>
      </p:sp>
      <p:sp>
        <p:nvSpPr>
          <p:cNvPr id="74" name="Google Shape;54;p3"/>
          <p:cNvSpPr txBox="1"/>
          <p:nvPr>
            <p:ph type="sldNum" sz="quarter" idx="2"/>
          </p:nvPr>
        </p:nvSpPr>
        <p:spPr>
          <a:xfrm>
            <a:off x="8735325" y="6356351"/>
            <a:ext cx="249432" cy="370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5" name="It's a Unix system" descr="It's a Unix system"/>
          <p:cNvPicPr>
            <a:picLocks noChangeAspect="0"/>
          </p:cNvPicPr>
          <p:nvPr>
            <a:videoFile xmlns:mc="http://schemas.openxmlformats.org/markup-compatibility/2006" xmlns:aiw="http://developer.apple.com/namespaces/iwork" r:link="rId2" mc:Ignorable="aiw" aiw:title="It's a Unix system" aiw:author="helgi27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3290346" y="2185583"/>
            <a:ext cx="5638801" cy="42291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80000">
                <p:cTn id="7" fill="hold" display="0">
                  <p:stCondLst>
                    <p:cond delay="indefinite"/>
                  </p:stCondLst>
                </p:cTn>
                <p:tgtEl>
                  <p:spTgt spid="75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75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7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Introducing the Cyber Kill Cha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Introducing the Cyber Kill Chain</a:t>
            </a:r>
          </a:p>
        </p:txBody>
      </p:sp>
      <p:sp>
        <p:nvSpPr>
          <p:cNvPr id="78" name="Created by Lockheed Marti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Created by Lockheed Martin</a:t>
            </a:r>
          </a:p>
          <a:p>
            <a:pPr/>
            <a:r>
              <a:t>Purpose: understanding any adversary’s tactics, techniques, and procedures (TTPs)</a:t>
            </a:r>
          </a:p>
          <a:p>
            <a:pPr/>
            <a:r>
              <a:t>Specifically for Advanced Persistent Threats (APTs)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xfrm>
            <a:off x="8735325" y="6356351"/>
            <a:ext cx="249432" cy="370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yber Kill Chain (cont.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Cyber Kill Chain (cont.)</a:t>
            </a:r>
          </a:p>
        </p:txBody>
      </p:sp>
      <p:sp>
        <p:nvSpPr>
          <p:cNvPr id="82" name="7 critical step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7 critical steps</a:t>
            </a:r>
          </a:p>
          <a:p>
            <a:pPr/>
            <a:r>
              <a:t>Intruder succeeds in step 7 if and only if 1-6 are successful</a:t>
            </a:r>
          </a:p>
          <a:p>
            <a:pPr/>
            <a:r>
              <a:t>Defender’s ability to detect various stages can be nearly impossible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xfrm>
            <a:off x="8735325" y="6356351"/>
            <a:ext cx="249432" cy="370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KC [2]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CKC [2]</a:t>
            </a:r>
          </a:p>
        </p:txBody>
      </p:sp>
      <p:sp>
        <p:nvSpPr>
          <p:cNvPr id="86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xfrm>
            <a:off x="8735325" y="6356351"/>
            <a:ext cx="249432" cy="370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24901" y="1644918"/>
            <a:ext cx="4529498" cy="52802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tep 1 - Reconnaissance (Offensiv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 1 - Reconnaissance (Offensive)</a:t>
            </a:r>
          </a:p>
        </p:txBody>
      </p:sp>
      <p:sp>
        <p:nvSpPr>
          <p:cNvPr id="91" name="Researching, targeting, identify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Researching, targeting, identifying</a:t>
            </a:r>
          </a:p>
          <a:p>
            <a:pPr/>
            <a:r>
              <a:t>May be searching for companies, people, or devices</a:t>
            </a:r>
          </a:p>
          <a:p>
            <a:pPr/>
            <a:r>
              <a:t>Collecting any and all kinds of OSINT pertaining to target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8735325" y="6356351"/>
            <a:ext cx="249432" cy="370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