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0"/>
  </p:notesMasterIdLst>
  <p:sldIdLst>
    <p:sldId id="256" r:id="rId2"/>
    <p:sldId id="257" r:id="rId3"/>
    <p:sldId id="258" r:id="rId4"/>
    <p:sldId id="261" r:id="rId5"/>
    <p:sldId id="282" r:id="rId6"/>
    <p:sldId id="277" r:id="rId7"/>
    <p:sldId id="278" r:id="rId8"/>
    <p:sldId id="279" r:id="rId9"/>
    <p:sldId id="280" r:id="rId10"/>
    <p:sldId id="262" r:id="rId11"/>
    <p:sldId id="263" r:id="rId12"/>
    <p:sldId id="264" r:id="rId13"/>
    <p:sldId id="281" r:id="rId14"/>
    <p:sldId id="284" r:id="rId15"/>
    <p:sldId id="267" r:id="rId16"/>
    <p:sldId id="273" r:id="rId17"/>
    <p:sldId id="271" r:id="rId18"/>
    <p:sldId id="272" r:id="rId19"/>
    <p:sldId id="274" r:id="rId20"/>
    <p:sldId id="283" r:id="rId21"/>
    <p:sldId id="275" r:id="rId22"/>
    <p:sldId id="276" r:id="rId23"/>
    <p:sldId id="286" r:id="rId24"/>
    <p:sldId id="287" r:id="rId25"/>
    <p:sldId id="265" r:id="rId26"/>
    <p:sldId id="259" r:id="rId27"/>
    <p:sldId id="260" r:id="rId28"/>
    <p:sldId id="285" r:id="rId29"/>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86">
          <p15:clr>
            <a:srgbClr val="A4A3A4"/>
          </p15:clr>
        </p15:guide>
        <p15:guide id="2" orient="horz" pos="347">
          <p15:clr>
            <a:srgbClr val="A4A3A4"/>
          </p15:clr>
        </p15:guide>
        <p15:guide id="3" orient="horz" pos="2160">
          <p15:clr>
            <a:srgbClr val="A4A3A4"/>
          </p15:clr>
        </p15:guide>
        <p15:guide id="4" pos="7112">
          <p15:clr>
            <a:srgbClr val="A4A3A4"/>
          </p15:clr>
        </p15:guide>
        <p15:guide id="5"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dj+5rf1I+onsg8tAqmf2yBCcN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71"/>
    <p:restoredTop sz="79251"/>
  </p:normalViewPr>
  <p:slideViewPr>
    <p:cSldViewPr snapToGrid="0">
      <p:cViewPr varScale="1">
        <p:scale>
          <a:sx n="94" d="100"/>
          <a:sy n="94" d="100"/>
        </p:scale>
        <p:origin x="2088" y="192"/>
      </p:cViewPr>
      <p:guideLst>
        <p:guide orient="horz" pos="3986"/>
        <p:guide orient="horz" pos="347"/>
        <p:guide orient="horz" pos="2160"/>
        <p:guide pos="7112"/>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Overarching goal: What is the bare minimum my computer needs to do such that I can browse to https://</a:t>
            </a:r>
            <a:r>
              <a:rPr lang="en-US" dirty="0" err="1"/>
              <a:t>www.xyz.com</a:t>
            </a:r>
            <a:r>
              <a:rPr lang="en-US" dirty="0"/>
              <a:t>? </a:t>
            </a:r>
            <a:endParaRPr dirty="0"/>
          </a:p>
        </p:txBody>
      </p:sp>
      <p:sp>
        <p:nvSpPr>
          <p:cNvPr id="37" name="Google Shape;37;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Starting with the Network Interface Layer – this handles communications between two hosts on the same network. Hardware connects directly to a network medium, such as coaxial cable, fiber optic, or various Ethernet cables (twisted-pair, crossover).</a:t>
            </a:r>
          </a:p>
          <a:p>
            <a:r>
              <a:rPr lang="en-US" dirty="0"/>
              <a:t>Internet Layer – Sending packets occurs here. Routing protocols and network address management exist at this layer. IP is a protocol at this layer.</a:t>
            </a:r>
          </a:p>
          <a:p>
            <a:r>
              <a:rPr lang="en-US" dirty="0"/>
              <a:t>Transport Layer – Flow of data (how much and rate) exists here. May correct errors and ensures the sequence of data is correct. TCP and UDP are common Transport Layer protocols.</a:t>
            </a:r>
          </a:p>
          <a:p>
            <a:r>
              <a:rPr lang="en-US" dirty="0"/>
              <a:t>Application Layer – Closest to the user of the system, involves software for the user to use. </a:t>
            </a:r>
          </a:p>
          <a:p>
            <a:endParaRPr lang="en-US" dirty="0"/>
          </a:p>
        </p:txBody>
      </p:sp>
    </p:spTree>
    <p:extLst>
      <p:ext uri="{BB962C8B-B14F-4D97-AF65-F5344CB8AC3E}">
        <p14:creationId xmlns:p14="http://schemas.microsoft.com/office/powerpoint/2010/main" val="261549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Imagine you ship a notional item overseas. You have the address of the recipient. You put the notional item in a box, put the label on it, and send it.</a:t>
            </a:r>
          </a:p>
          <a:p>
            <a:r>
              <a:rPr lang="en-US" dirty="0"/>
              <a:t>The shipping service puts it in a truck, drives it to a plane, where it gets loaded into a bigger box. It flies to another country, then… rinse and repeat. </a:t>
            </a:r>
          </a:p>
        </p:txBody>
      </p:sp>
    </p:spTree>
    <p:extLst>
      <p:ext uri="{BB962C8B-B14F-4D97-AF65-F5344CB8AC3E}">
        <p14:creationId xmlns:p14="http://schemas.microsoft.com/office/powerpoint/2010/main" val="1933257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Goal: Using the TCP/IP Suite, how does our computer request an HTTP(S) webpage?</a:t>
            </a:r>
          </a:p>
        </p:txBody>
      </p:sp>
    </p:spTree>
    <p:extLst>
      <p:ext uri="{BB962C8B-B14F-4D97-AF65-F5344CB8AC3E}">
        <p14:creationId xmlns:p14="http://schemas.microsoft.com/office/powerpoint/2010/main" val="1758176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642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UDP:</a:t>
            </a:r>
          </a:p>
          <a:p>
            <a:r>
              <a:rPr lang="en-US" dirty="0"/>
              <a:t>Our computer needs to get an IP address, where do we start? (DHCP, encapsulated in UDP)</a:t>
            </a:r>
          </a:p>
          <a:p>
            <a:r>
              <a:rPr lang="en-US" dirty="0"/>
              <a:t>Our computer then needs to get the IP address of the router, how do we find that? (ARP query and reply). Computer updates the ARP table with the MAC and IP of the router (aka the first hop).</a:t>
            </a:r>
          </a:p>
          <a:p>
            <a:r>
              <a:rPr lang="en-US" dirty="0"/>
              <a:t>Now, DNS occurs – this is once again, encapsulated, in UDP. Goes to our switch (if using), then to the router. Forwarded until it reaches an authoritative name server. If the DNS lookup is cached locally (i.e., by our router), we’ll get a non-authoritative answer. This can be a problem.</a:t>
            </a:r>
          </a:p>
          <a:p>
            <a:endParaRPr lang="en-US" dirty="0"/>
          </a:p>
          <a:p>
            <a:endParaRPr lang="en-US" dirty="0"/>
          </a:p>
          <a:p>
            <a:r>
              <a:rPr lang="en-US" dirty="0"/>
              <a:t>TCP:</a:t>
            </a:r>
          </a:p>
          <a:p>
            <a:r>
              <a:rPr lang="en-US" dirty="0"/>
              <a:t>Finally, we can browse, as a user using an application, to a website. This browsing opens up at TCP socket (containing an IP address and a port number).</a:t>
            </a:r>
          </a:p>
          <a:p>
            <a:r>
              <a:rPr lang="en-US" dirty="0"/>
              <a:t>The TCP three-way handshake (Sender SYN, Receiver SYNACK, and Sender ACK) occur. </a:t>
            </a:r>
          </a:p>
          <a:p>
            <a:r>
              <a:rPr lang="en-US" dirty="0"/>
              <a:t>Now the connection is established, and we can send an HTTP(S) request over the TCP socket. </a:t>
            </a:r>
          </a:p>
          <a:p>
            <a:endParaRPr lang="en-US" dirty="0"/>
          </a:p>
        </p:txBody>
      </p:sp>
    </p:spTree>
    <p:extLst>
      <p:ext uri="{BB962C8B-B14F-4D97-AF65-F5344CB8AC3E}">
        <p14:creationId xmlns:p14="http://schemas.microsoft.com/office/powerpoint/2010/main" val="1299225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Some Hints:</a:t>
            </a:r>
          </a:p>
          <a:p>
            <a:pPr lvl="1"/>
            <a:r>
              <a:rPr lang="en-US" dirty="0"/>
              <a:t>Socket library</a:t>
            </a:r>
          </a:p>
          <a:p>
            <a:pPr lvl="1"/>
            <a:r>
              <a:rPr lang="en-US" dirty="0"/>
              <a:t>For loop</a:t>
            </a:r>
          </a:p>
          <a:p>
            <a:pPr lvl="1"/>
            <a:r>
              <a:rPr lang="en-US" dirty="0"/>
              <a:t>Take an argument from the user via CLI for the target to scan</a:t>
            </a:r>
          </a:p>
          <a:p>
            <a:pPr lvl="0"/>
            <a:r>
              <a:rPr lang="en-US" dirty="0"/>
              <a:t>Please try to avoid Googling “</a:t>
            </a:r>
            <a:r>
              <a:rPr lang="en-US" dirty="0" err="1"/>
              <a:t>xyz</a:t>
            </a:r>
            <a:r>
              <a:rPr lang="en-US" dirty="0"/>
              <a:t> language </a:t>
            </a:r>
            <a:r>
              <a:rPr lang="en-US" dirty="0" err="1"/>
              <a:t>tcp</a:t>
            </a:r>
            <a:r>
              <a:rPr lang="en-US" dirty="0"/>
              <a:t> scanner” </a:t>
            </a:r>
          </a:p>
          <a:p>
            <a:pPr lvl="0"/>
            <a:r>
              <a:rPr lang="en-US" dirty="0"/>
              <a:t>Point towards documentation for language</a:t>
            </a:r>
          </a:p>
        </p:txBody>
      </p:sp>
    </p:spTree>
    <p:extLst>
      <p:ext uri="{BB962C8B-B14F-4D97-AF65-F5344CB8AC3E}">
        <p14:creationId xmlns:p14="http://schemas.microsoft.com/office/powerpoint/2010/main" val="29752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Hosts can be </a:t>
            </a:r>
            <a:r>
              <a:rPr lang="en-US" i="1" dirty="0"/>
              <a:t>very</a:t>
            </a:r>
            <a:r>
              <a:rPr lang="en-US" dirty="0"/>
              <a:t> different (HW, OS, purpose, etc.)</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Think Linux vs Windows vs UNIX</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User v. server</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Embedded (IoT) vs. Personal Use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Protocols serve as the rules of the road, specifying:</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Connection Status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Addressing </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Flow Control</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Order of Data</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Error Correction</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Data Encoding</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endParaRPr lang="en-US" dirty="0"/>
          </a:p>
        </p:txBody>
      </p:sp>
    </p:spTree>
    <p:extLst>
      <p:ext uri="{BB962C8B-B14F-4D97-AF65-F5344CB8AC3E}">
        <p14:creationId xmlns:p14="http://schemas.microsoft.com/office/powerpoint/2010/main" val="1129379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Routing protocols exist on routers to optimize traffic (e.g., BGP, OSPF, RIP, etc. </a:t>
            </a:r>
            <a:r>
              <a:rPr lang="en-US" dirty="0">
                <a:sym typeface="Wingdings" pitchFamily="2" charset="2"/>
              </a:rPr>
              <a:t> not required for the midterm, just fun facts).</a:t>
            </a:r>
          </a:p>
          <a:p>
            <a:r>
              <a:rPr lang="en-US" dirty="0">
                <a:sym typeface="Wingdings" pitchFamily="2" charset="2"/>
              </a:rPr>
              <a:t>Routers act globally, i.e., they can see both internal to their networks and communicate with the outside Internet</a:t>
            </a:r>
            <a:endParaRPr lang="en-US" dirty="0"/>
          </a:p>
        </p:txBody>
      </p:sp>
    </p:spTree>
    <p:extLst>
      <p:ext uri="{BB962C8B-B14F-4D97-AF65-F5344CB8AC3E}">
        <p14:creationId xmlns:p14="http://schemas.microsoft.com/office/powerpoint/2010/main" val="119275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Handles switching… duh.</a:t>
            </a:r>
          </a:p>
          <a:p>
            <a:r>
              <a:rPr lang="en-US" dirty="0"/>
              <a:t>Forwards data from router to hosts and back. Cannot communicate with outside Internet.</a:t>
            </a:r>
          </a:p>
        </p:txBody>
      </p:sp>
    </p:spTree>
    <p:extLst>
      <p:ext uri="{BB962C8B-B14F-4D97-AF65-F5344CB8AC3E}">
        <p14:creationId xmlns:p14="http://schemas.microsoft.com/office/powerpoint/2010/main" val="209085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Your computer. </a:t>
            </a:r>
          </a:p>
        </p:txBody>
      </p:sp>
    </p:spTree>
    <p:extLst>
      <p:ext uri="{BB962C8B-B14F-4D97-AF65-F5344CB8AC3E}">
        <p14:creationId xmlns:p14="http://schemas.microsoft.com/office/powerpoint/2010/main" val="3252900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Just kidding… Enterprise Defense isn’t 100% about networking.</a:t>
            </a:r>
          </a:p>
          <a:p>
            <a:r>
              <a:rPr lang="en-US" dirty="0"/>
              <a:t>As such, we don’t care about OSI.</a:t>
            </a:r>
          </a:p>
        </p:txBody>
      </p:sp>
    </p:spTree>
    <p:extLst>
      <p:ext uri="{BB962C8B-B14F-4D97-AF65-F5344CB8AC3E}">
        <p14:creationId xmlns:p14="http://schemas.microsoft.com/office/powerpoint/2010/main" val="554693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Much more practical way of understanding computer networking if you don’t require a granular understanding</a:t>
            </a:r>
          </a:p>
        </p:txBody>
      </p:sp>
    </p:spTree>
    <p:extLst>
      <p:ext uri="{BB962C8B-B14F-4D97-AF65-F5344CB8AC3E}">
        <p14:creationId xmlns:p14="http://schemas.microsoft.com/office/powerpoint/2010/main" val="2015629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6"/>
          <p:cNvSpPr/>
          <p:nvPr/>
        </p:nvSpPr>
        <p:spPr>
          <a:xfrm>
            <a:off x="-9620" y="-9622"/>
            <a:ext cx="12211242" cy="6877243"/>
          </a:xfrm>
          <a:prstGeom prst="rect">
            <a:avLst/>
          </a:prstGeom>
          <a:solidFill>
            <a:srgbClr val="DC44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6"/>
          <p:cNvSpPr txBox="1">
            <a:spLocks noGrp="1"/>
          </p:cNvSpPr>
          <p:nvPr>
            <p:ph type="ctrTitle"/>
          </p:nvPr>
        </p:nvSpPr>
        <p:spPr>
          <a:xfrm>
            <a:off x="914162" y="2977163"/>
            <a:ext cx="10360501" cy="108327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4800"/>
              <a:buFont typeface="Impact"/>
              <a:buNone/>
              <a:defRPr sz="4800">
                <a:solidFill>
                  <a:schemeClr val="lt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6"/>
          <p:cNvSpPr txBox="1">
            <a:spLocks noGrp="1"/>
          </p:cNvSpPr>
          <p:nvPr>
            <p:ph type="subTitle" idx="1"/>
          </p:nvPr>
        </p:nvSpPr>
        <p:spPr>
          <a:xfrm>
            <a:off x="1828324" y="4079676"/>
            <a:ext cx="8532178" cy="1327821"/>
          </a:xfrm>
          <a:prstGeom prst="rect">
            <a:avLst/>
          </a:prstGeom>
          <a:noFill/>
          <a:ln>
            <a:noFill/>
          </a:ln>
        </p:spPr>
        <p:txBody>
          <a:bodyPr spcFirstLastPara="1" wrap="square" lIns="91425" tIns="45700" rIns="91425" bIns="45700" anchor="t" anchorCtr="0">
            <a:normAutofit/>
          </a:bodyPr>
          <a:lstStyle>
            <a:lvl1pPr lvl="0" algn="ctr">
              <a:lnSpc>
                <a:spcPct val="130000"/>
              </a:lnSpc>
              <a:spcBef>
                <a:spcPts val="560"/>
              </a:spcBef>
              <a:spcAft>
                <a:spcPts val="0"/>
              </a:spcAft>
              <a:buClr>
                <a:srgbClr val="FFFFFF"/>
              </a:buClr>
              <a:buSzPts val="2800"/>
              <a:buNone/>
              <a:defRPr sz="2800">
                <a:solidFill>
                  <a:srgbClr val="FFFFFF"/>
                </a:solidFill>
                <a:latin typeface="Verdana"/>
                <a:ea typeface="Verdana"/>
                <a:cs typeface="Verdana"/>
                <a:sym typeface="Verdan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3" name="Google Shape;13;p6"/>
          <p:cNvSpPr txBox="1"/>
          <p:nvPr/>
        </p:nvSpPr>
        <p:spPr>
          <a:xfrm>
            <a:off x="686409" y="6075181"/>
            <a:ext cx="312300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chemeClr val="lt1"/>
                </a:solidFill>
                <a:latin typeface="Verdana"/>
                <a:ea typeface="Verdana"/>
                <a:cs typeface="Verdana"/>
                <a:sym typeface="Verdana"/>
              </a:rPr>
              <a:t>COLLEGE OF ENGINEERING</a:t>
            </a:r>
            <a:endParaRPr sz="1600">
              <a:solidFill>
                <a:schemeClr val="lt1"/>
              </a:solidFill>
              <a:latin typeface="Verdana"/>
              <a:ea typeface="Verdana"/>
              <a:cs typeface="Verdana"/>
              <a:sym typeface="Verdana"/>
            </a:endParaRPr>
          </a:p>
        </p:txBody>
      </p:sp>
      <p:sp>
        <p:nvSpPr>
          <p:cNvPr id="14" name="Google Shape;14;p6"/>
          <p:cNvSpPr txBox="1"/>
          <p:nvPr/>
        </p:nvSpPr>
        <p:spPr>
          <a:xfrm>
            <a:off x="4507537" y="6075181"/>
            <a:ext cx="6999272"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a:solidFill>
                  <a:srgbClr val="FFFFFF"/>
                </a:solidFill>
                <a:latin typeface="Verdana"/>
                <a:ea typeface="Verdana"/>
                <a:cs typeface="Verdana"/>
                <a:sym typeface="Verdana"/>
              </a:rPr>
              <a:t>School of Electrical Engineering and Computer Science</a:t>
            </a:r>
            <a:endParaRPr sz="1600">
              <a:solidFill>
                <a:srgbClr val="FFFFFF"/>
              </a:solidFill>
              <a:latin typeface="Verdana"/>
              <a:ea typeface="Verdana"/>
              <a:cs typeface="Verdana"/>
              <a:sym typeface="Verdana"/>
            </a:endParaRPr>
          </a:p>
        </p:txBody>
      </p:sp>
      <p:cxnSp>
        <p:nvCxnSpPr>
          <p:cNvPr id="15" name="Google Shape;15;p6"/>
          <p:cNvCxnSpPr/>
          <p:nvPr/>
        </p:nvCxnSpPr>
        <p:spPr>
          <a:xfrm>
            <a:off x="786201" y="6027385"/>
            <a:ext cx="10622362" cy="0"/>
          </a:xfrm>
          <a:prstGeom prst="straightConnector1">
            <a:avLst/>
          </a:prstGeom>
          <a:noFill/>
          <a:ln w="25400" cap="flat" cmpd="sng">
            <a:solidFill>
              <a:schemeClr val="lt1"/>
            </a:solidFill>
            <a:prstDash val="solid"/>
            <a:round/>
            <a:headEnd type="none" w="sm" len="sm"/>
            <a:tailEnd type="none" w="sm" len="sm"/>
          </a:ln>
        </p:spPr>
      </p:cxnSp>
      <p:pic>
        <p:nvPicPr>
          <p:cNvPr id="16" name="Google Shape;16;p6" descr="OSU_vertical_2C_W_over_B.eps"/>
          <p:cNvPicPr preferRelativeResize="0"/>
          <p:nvPr/>
        </p:nvPicPr>
        <p:blipFill rotWithShape="1">
          <a:blip r:embed="rId2">
            <a:alphaModFix/>
          </a:blip>
          <a:srcRect/>
          <a:stretch/>
        </p:blipFill>
        <p:spPr>
          <a:xfrm>
            <a:off x="5117761" y="467917"/>
            <a:ext cx="1953304" cy="2057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912979" y="1250845"/>
            <a:ext cx="10362867" cy="11931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DC4400"/>
              </a:buClr>
              <a:buSzPts val="4400"/>
              <a:buFont typeface="Impact"/>
              <a:buNone/>
              <a:defRPr>
                <a:solidFill>
                  <a:srgbClr val="DC44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912979" y="2443959"/>
            <a:ext cx="10362867" cy="3682206"/>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406400" algn="l">
              <a:spcBef>
                <a:spcPts val="560"/>
              </a:spcBef>
              <a:spcAft>
                <a:spcPts val="0"/>
              </a:spcAft>
              <a:buClr>
                <a:schemeClr val="dk1"/>
              </a:buClr>
              <a:buSzPts val="2800"/>
              <a:buChar char="–"/>
              <a:defRPr/>
            </a:lvl2pPr>
            <a:lvl3pPr marL="1371600" lvl="2" indent="-381000" algn="l">
              <a:spcBef>
                <a:spcPts val="480"/>
              </a:spcBef>
              <a:spcAft>
                <a:spcPts val="0"/>
              </a:spcAft>
              <a:buClr>
                <a:schemeClr val="dk1"/>
              </a:buClr>
              <a:buSzPts val="2400"/>
              <a:buChar char="•"/>
              <a:defRPr/>
            </a:lvl3pPr>
            <a:lvl4pPr marL="1828800" lvl="3" indent="-355600" algn="l">
              <a:spcBef>
                <a:spcPts val="400"/>
              </a:spcBef>
              <a:spcAft>
                <a:spcPts val="0"/>
              </a:spcAft>
              <a:buClr>
                <a:schemeClr val="dk1"/>
              </a:buClr>
              <a:buSzPts val="2000"/>
              <a:buChar char="–"/>
              <a:defRPr/>
            </a:lvl4pPr>
            <a:lvl5pPr marL="2286000" lvl="4" indent="-355600" algn="l">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912979" y="6356351"/>
            <a:ext cx="2540521"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7"/>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7"/>
          <p:cNvSpPr txBox="1">
            <a:spLocks noGrp="1"/>
          </p:cNvSpPr>
          <p:nvPr>
            <p:ph type="sldNum" idx="12"/>
          </p:nvPr>
        </p:nvSpPr>
        <p:spPr>
          <a:xfrm>
            <a:off x="8735326" y="6356351"/>
            <a:ext cx="255543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Verdana"/>
                <a:ea typeface="Verdana"/>
                <a:cs typeface="Verdana"/>
                <a:sym typeface="Verdana"/>
              </a:defRPr>
            </a:lvl1pPr>
            <a:lvl2pPr marL="0" marR="0" lvl="1" indent="0" algn="l" rtl="0">
              <a:spcBef>
                <a:spcPts val="0"/>
              </a:spcBef>
              <a:buNone/>
              <a:defRPr sz="1800">
                <a:solidFill>
                  <a:schemeClr val="dk1"/>
                </a:solidFill>
                <a:latin typeface="Verdana"/>
                <a:ea typeface="Verdana"/>
                <a:cs typeface="Verdana"/>
                <a:sym typeface="Verdana"/>
              </a:defRPr>
            </a:lvl2pPr>
            <a:lvl3pPr marL="0" marR="0" lvl="2" indent="0" algn="l" rtl="0">
              <a:spcBef>
                <a:spcPts val="0"/>
              </a:spcBef>
              <a:buNone/>
              <a:defRPr sz="1800">
                <a:solidFill>
                  <a:schemeClr val="dk1"/>
                </a:solidFill>
                <a:latin typeface="Verdana"/>
                <a:ea typeface="Verdana"/>
                <a:cs typeface="Verdana"/>
                <a:sym typeface="Verdana"/>
              </a:defRPr>
            </a:lvl3pPr>
            <a:lvl4pPr marL="0" marR="0" lvl="3" indent="0" algn="l" rtl="0">
              <a:spcBef>
                <a:spcPts val="0"/>
              </a:spcBef>
              <a:buNone/>
              <a:defRPr sz="1800">
                <a:solidFill>
                  <a:schemeClr val="dk1"/>
                </a:solidFill>
                <a:latin typeface="Verdana"/>
                <a:ea typeface="Verdana"/>
                <a:cs typeface="Verdana"/>
                <a:sym typeface="Verdana"/>
              </a:defRPr>
            </a:lvl4pPr>
            <a:lvl5pPr marL="0" marR="0" lvl="4" indent="0" algn="l" rtl="0">
              <a:spcBef>
                <a:spcPts val="0"/>
              </a:spcBef>
              <a:buNone/>
              <a:defRPr sz="1800">
                <a:solidFill>
                  <a:schemeClr val="dk1"/>
                </a:solidFill>
                <a:latin typeface="Verdana"/>
                <a:ea typeface="Verdana"/>
                <a:cs typeface="Verdana"/>
                <a:sym typeface="Verdana"/>
              </a:defRPr>
            </a:lvl5pPr>
            <a:lvl6pPr marL="0" marR="0" lvl="5" indent="0" algn="l" rtl="0">
              <a:spcBef>
                <a:spcPts val="0"/>
              </a:spcBef>
              <a:buNone/>
              <a:defRPr sz="1800">
                <a:solidFill>
                  <a:schemeClr val="dk1"/>
                </a:solidFill>
                <a:latin typeface="Verdana"/>
                <a:ea typeface="Verdana"/>
                <a:cs typeface="Verdana"/>
                <a:sym typeface="Verdana"/>
              </a:defRPr>
            </a:lvl6pPr>
            <a:lvl7pPr marL="0" marR="0" lvl="6" indent="0" algn="l" rtl="0">
              <a:spcBef>
                <a:spcPts val="0"/>
              </a:spcBef>
              <a:buNone/>
              <a:defRPr sz="1800">
                <a:solidFill>
                  <a:schemeClr val="dk1"/>
                </a:solidFill>
                <a:latin typeface="Verdana"/>
                <a:ea typeface="Verdana"/>
                <a:cs typeface="Verdana"/>
                <a:sym typeface="Verdana"/>
              </a:defRPr>
            </a:lvl7pPr>
            <a:lvl8pPr marL="0" marR="0" lvl="7" indent="0" algn="l" rtl="0">
              <a:spcBef>
                <a:spcPts val="0"/>
              </a:spcBef>
              <a:buNone/>
              <a:defRPr sz="1800">
                <a:solidFill>
                  <a:schemeClr val="dk1"/>
                </a:solidFill>
                <a:latin typeface="Verdana"/>
                <a:ea typeface="Verdana"/>
                <a:cs typeface="Verdana"/>
                <a:sym typeface="Verdana"/>
              </a:defRPr>
            </a:lvl8pPr>
            <a:lvl9pPr marL="0" marR="0" lvl="8" indent="0" algn="l" rtl="0">
              <a:spcBef>
                <a:spcPts val="0"/>
              </a:spcBef>
              <a:buNone/>
              <a:defRPr sz="1800">
                <a:solidFill>
                  <a:schemeClr val="dk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pic>
        <p:nvPicPr>
          <p:cNvPr id="23" name="Google Shape;23;p7" descr="OSU_COE_horizontal_2C_O_over_B.eps"/>
          <p:cNvPicPr preferRelativeResize="0"/>
          <p:nvPr/>
        </p:nvPicPr>
        <p:blipFill rotWithShape="1">
          <a:blip r:embed="rId2">
            <a:alphaModFix/>
          </a:blip>
          <a:srcRect/>
          <a:stretch/>
        </p:blipFill>
        <p:spPr>
          <a:xfrm>
            <a:off x="8485643" y="324700"/>
            <a:ext cx="2805112" cy="80229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pic>
        <p:nvPicPr>
          <p:cNvPr id="25" name="Google Shape;25;p8" descr="OSU_COE_horizontal_2C_O_over_B.eps"/>
          <p:cNvPicPr preferRelativeResize="0"/>
          <p:nvPr/>
        </p:nvPicPr>
        <p:blipFill rotWithShape="1">
          <a:blip r:embed="rId2">
            <a:alphaModFix/>
          </a:blip>
          <a:srcRect/>
          <a:stretch/>
        </p:blipFill>
        <p:spPr>
          <a:xfrm>
            <a:off x="8485643" y="324700"/>
            <a:ext cx="2805112" cy="802297"/>
          </a:xfrm>
          <a:prstGeom prst="rect">
            <a:avLst/>
          </a:prstGeom>
          <a:noFill/>
          <a:ln>
            <a:noFill/>
          </a:ln>
        </p:spPr>
      </p:pic>
      <p:sp>
        <p:nvSpPr>
          <p:cNvPr id="26" name="Google Shape;26;p8"/>
          <p:cNvSpPr txBox="1">
            <a:spLocks noGrp="1"/>
          </p:cNvSpPr>
          <p:nvPr>
            <p:ph type="title"/>
          </p:nvPr>
        </p:nvSpPr>
        <p:spPr>
          <a:xfrm>
            <a:off x="927889" y="2832443"/>
            <a:ext cx="10362867" cy="1193114"/>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DC4400"/>
              </a:buClr>
              <a:buSzPts val="4400"/>
              <a:buFont typeface="Impact"/>
              <a:buNone/>
              <a:defRPr>
                <a:solidFill>
                  <a:srgbClr val="DC44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8"/>
          <p:cNvSpPr txBox="1">
            <a:spLocks noGrp="1"/>
          </p:cNvSpPr>
          <p:nvPr>
            <p:ph type="dt" idx="10"/>
          </p:nvPr>
        </p:nvSpPr>
        <p:spPr>
          <a:xfrm>
            <a:off x="912979" y="6356351"/>
            <a:ext cx="2540521"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8"/>
          <p:cNvSpPr txBox="1">
            <a:spLocks noGrp="1"/>
          </p:cNvSpPr>
          <p:nvPr>
            <p:ph type="sldNum" idx="12"/>
          </p:nvPr>
        </p:nvSpPr>
        <p:spPr>
          <a:xfrm>
            <a:off x="8735326" y="6356351"/>
            <a:ext cx="255543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Verdana"/>
                <a:ea typeface="Verdana"/>
                <a:cs typeface="Verdana"/>
                <a:sym typeface="Verdana"/>
              </a:defRPr>
            </a:lvl1pPr>
            <a:lvl2pPr marL="0" marR="0" lvl="1" indent="0" algn="l" rtl="0">
              <a:spcBef>
                <a:spcPts val="0"/>
              </a:spcBef>
              <a:buNone/>
              <a:defRPr sz="1800">
                <a:solidFill>
                  <a:schemeClr val="dk1"/>
                </a:solidFill>
                <a:latin typeface="Verdana"/>
                <a:ea typeface="Verdana"/>
                <a:cs typeface="Verdana"/>
                <a:sym typeface="Verdana"/>
              </a:defRPr>
            </a:lvl2pPr>
            <a:lvl3pPr marL="0" marR="0" lvl="2" indent="0" algn="l" rtl="0">
              <a:spcBef>
                <a:spcPts val="0"/>
              </a:spcBef>
              <a:buNone/>
              <a:defRPr sz="1800">
                <a:solidFill>
                  <a:schemeClr val="dk1"/>
                </a:solidFill>
                <a:latin typeface="Verdana"/>
                <a:ea typeface="Verdana"/>
                <a:cs typeface="Verdana"/>
                <a:sym typeface="Verdana"/>
              </a:defRPr>
            </a:lvl3pPr>
            <a:lvl4pPr marL="0" marR="0" lvl="3" indent="0" algn="l" rtl="0">
              <a:spcBef>
                <a:spcPts val="0"/>
              </a:spcBef>
              <a:buNone/>
              <a:defRPr sz="1800">
                <a:solidFill>
                  <a:schemeClr val="dk1"/>
                </a:solidFill>
                <a:latin typeface="Verdana"/>
                <a:ea typeface="Verdana"/>
                <a:cs typeface="Verdana"/>
                <a:sym typeface="Verdana"/>
              </a:defRPr>
            </a:lvl4pPr>
            <a:lvl5pPr marL="0" marR="0" lvl="4" indent="0" algn="l" rtl="0">
              <a:spcBef>
                <a:spcPts val="0"/>
              </a:spcBef>
              <a:buNone/>
              <a:defRPr sz="1800">
                <a:solidFill>
                  <a:schemeClr val="dk1"/>
                </a:solidFill>
                <a:latin typeface="Verdana"/>
                <a:ea typeface="Verdana"/>
                <a:cs typeface="Verdana"/>
                <a:sym typeface="Verdana"/>
              </a:defRPr>
            </a:lvl5pPr>
            <a:lvl6pPr marL="0" marR="0" lvl="5" indent="0" algn="l" rtl="0">
              <a:spcBef>
                <a:spcPts val="0"/>
              </a:spcBef>
              <a:buNone/>
              <a:defRPr sz="1800">
                <a:solidFill>
                  <a:schemeClr val="dk1"/>
                </a:solidFill>
                <a:latin typeface="Verdana"/>
                <a:ea typeface="Verdana"/>
                <a:cs typeface="Verdana"/>
                <a:sym typeface="Verdana"/>
              </a:defRPr>
            </a:lvl6pPr>
            <a:lvl7pPr marL="0" marR="0" lvl="6" indent="0" algn="l" rtl="0">
              <a:spcBef>
                <a:spcPts val="0"/>
              </a:spcBef>
              <a:buNone/>
              <a:defRPr sz="1800">
                <a:solidFill>
                  <a:schemeClr val="dk1"/>
                </a:solidFill>
                <a:latin typeface="Verdana"/>
                <a:ea typeface="Verdana"/>
                <a:cs typeface="Verdana"/>
                <a:sym typeface="Verdana"/>
              </a:defRPr>
            </a:lvl7pPr>
            <a:lvl8pPr marL="0" marR="0" lvl="7" indent="0" algn="l" rtl="0">
              <a:spcBef>
                <a:spcPts val="0"/>
              </a:spcBef>
              <a:buNone/>
              <a:defRPr sz="1800">
                <a:solidFill>
                  <a:schemeClr val="dk1"/>
                </a:solidFill>
                <a:latin typeface="Verdana"/>
                <a:ea typeface="Verdana"/>
                <a:cs typeface="Verdana"/>
                <a:sym typeface="Verdana"/>
              </a:defRPr>
            </a:lvl8pPr>
            <a:lvl9pPr marL="0" marR="0" lvl="8" indent="0" algn="l" rtl="0">
              <a:spcBef>
                <a:spcPts val="0"/>
              </a:spcBef>
              <a:buNone/>
              <a:defRPr sz="1800">
                <a:solidFill>
                  <a:schemeClr val="dk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0"/>
        <p:cNvGrpSpPr/>
        <p:nvPr/>
      </p:nvGrpSpPr>
      <p:grpSpPr>
        <a:xfrm>
          <a:off x="0" y="0"/>
          <a:ext cx="0" cy="0"/>
          <a:chOff x="0" y="0"/>
          <a:chExt cx="0" cy="0"/>
        </a:xfrm>
      </p:grpSpPr>
      <p:pic>
        <p:nvPicPr>
          <p:cNvPr id="31" name="Google Shape;31;p9" descr="OSU_COE_horizontal_2C_O_over_B.eps"/>
          <p:cNvPicPr preferRelativeResize="0"/>
          <p:nvPr/>
        </p:nvPicPr>
        <p:blipFill rotWithShape="1">
          <a:blip r:embed="rId2">
            <a:alphaModFix/>
          </a:blip>
          <a:srcRect/>
          <a:stretch/>
        </p:blipFill>
        <p:spPr>
          <a:xfrm>
            <a:off x="8485643" y="324700"/>
            <a:ext cx="2805112" cy="802297"/>
          </a:xfrm>
          <a:prstGeom prst="rect">
            <a:avLst/>
          </a:prstGeom>
          <a:noFill/>
          <a:ln>
            <a:noFill/>
          </a:ln>
        </p:spPr>
      </p:pic>
      <p:sp>
        <p:nvSpPr>
          <p:cNvPr id="32" name="Google Shape;32;p9"/>
          <p:cNvSpPr txBox="1">
            <a:spLocks noGrp="1"/>
          </p:cNvSpPr>
          <p:nvPr>
            <p:ph type="dt" idx="10"/>
          </p:nvPr>
        </p:nvSpPr>
        <p:spPr>
          <a:xfrm>
            <a:off x="912979" y="6356351"/>
            <a:ext cx="2540521"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9"/>
          <p:cNvSpPr txBox="1">
            <a:spLocks noGrp="1"/>
          </p:cNvSpPr>
          <p:nvPr>
            <p:ph type="ftr" idx="11"/>
          </p:nvPr>
        </p:nvSpPr>
        <p:spPr>
          <a:xfrm>
            <a:off x="4164515" y="6356351"/>
            <a:ext cx="3859795"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9"/>
          <p:cNvSpPr txBox="1">
            <a:spLocks noGrp="1"/>
          </p:cNvSpPr>
          <p:nvPr>
            <p:ph type="sldNum" idx="12"/>
          </p:nvPr>
        </p:nvSpPr>
        <p:spPr>
          <a:xfrm>
            <a:off x="8735326" y="6356351"/>
            <a:ext cx="255543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Verdana"/>
                <a:ea typeface="Verdana"/>
                <a:cs typeface="Verdana"/>
                <a:sym typeface="Verdana"/>
              </a:defRPr>
            </a:lvl1pPr>
            <a:lvl2pPr marL="0" marR="0" lvl="1" indent="0" algn="l" rtl="0">
              <a:spcBef>
                <a:spcPts val="0"/>
              </a:spcBef>
              <a:buNone/>
              <a:defRPr sz="1800">
                <a:solidFill>
                  <a:schemeClr val="dk1"/>
                </a:solidFill>
                <a:latin typeface="Verdana"/>
                <a:ea typeface="Verdana"/>
                <a:cs typeface="Verdana"/>
                <a:sym typeface="Verdana"/>
              </a:defRPr>
            </a:lvl2pPr>
            <a:lvl3pPr marL="0" marR="0" lvl="2" indent="0" algn="l" rtl="0">
              <a:spcBef>
                <a:spcPts val="0"/>
              </a:spcBef>
              <a:buNone/>
              <a:defRPr sz="1800">
                <a:solidFill>
                  <a:schemeClr val="dk1"/>
                </a:solidFill>
                <a:latin typeface="Verdana"/>
                <a:ea typeface="Verdana"/>
                <a:cs typeface="Verdana"/>
                <a:sym typeface="Verdana"/>
              </a:defRPr>
            </a:lvl3pPr>
            <a:lvl4pPr marL="0" marR="0" lvl="3" indent="0" algn="l" rtl="0">
              <a:spcBef>
                <a:spcPts val="0"/>
              </a:spcBef>
              <a:buNone/>
              <a:defRPr sz="1800">
                <a:solidFill>
                  <a:schemeClr val="dk1"/>
                </a:solidFill>
                <a:latin typeface="Verdana"/>
                <a:ea typeface="Verdana"/>
                <a:cs typeface="Verdana"/>
                <a:sym typeface="Verdana"/>
              </a:defRPr>
            </a:lvl4pPr>
            <a:lvl5pPr marL="0" marR="0" lvl="4" indent="0" algn="l" rtl="0">
              <a:spcBef>
                <a:spcPts val="0"/>
              </a:spcBef>
              <a:buNone/>
              <a:defRPr sz="1800">
                <a:solidFill>
                  <a:schemeClr val="dk1"/>
                </a:solidFill>
                <a:latin typeface="Verdana"/>
                <a:ea typeface="Verdana"/>
                <a:cs typeface="Verdana"/>
                <a:sym typeface="Verdana"/>
              </a:defRPr>
            </a:lvl5pPr>
            <a:lvl6pPr marL="0" marR="0" lvl="5" indent="0" algn="l" rtl="0">
              <a:spcBef>
                <a:spcPts val="0"/>
              </a:spcBef>
              <a:buNone/>
              <a:defRPr sz="1800">
                <a:solidFill>
                  <a:schemeClr val="dk1"/>
                </a:solidFill>
                <a:latin typeface="Verdana"/>
                <a:ea typeface="Verdana"/>
                <a:cs typeface="Verdana"/>
                <a:sym typeface="Verdana"/>
              </a:defRPr>
            </a:lvl6pPr>
            <a:lvl7pPr marL="0" marR="0" lvl="6" indent="0" algn="l" rtl="0">
              <a:spcBef>
                <a:spcPts val="0"/>
              </a:spcBef>
              <a:buNone/>
              <a:defRPr sz="1800">
                <a:solidFill>
                  <a:schemeClr val="dk1"/>
                </a:solidFill>
                <a:latin typeface="Verdana"/>
                <a:ea typeface="Verdana"/>
                <a:cs typeface="Verdana"/>
                <a:sym typeface="Verdana"/>
              </a:defRPr>
            </a:lvl7pPr>
            <a:lvl8pPr marL="0" marR="0" lvl="7" indent="0" algn="l" rtl="0">
              <a:spcBef>
                <a:spcPts val="0"/>
              </a:spcBef>
              <a:buNone/>
              <a:defRPr sz="1800">
                <a:solidFill>
                  <a:schemeClr val="dk1"/>
                </a:solidFill>
                <a:latin typeface="Verdana"/>
                <a:ea typeface="Verdana"/>
                <a:cs typeface="Verdana"/>
                <a:sym typeface="Verdana"/>
              </a:defRPr>
            </a:lvl8pPr>
            <a:lvl9pPr marL="0" marR="0" lvl="8" indent="0" algn="l" rtl="0">
              <a:spcBef>
                <a:spcPts val="0"/>
              </a:spcBef>
              <a:buNone/>
              <a:defRPr sz="1800">
                <a:solidFill>
                  <a:schemeClr val="dk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09441" y="274638"/>
            <a:ext cx="10969943"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Impact"/>
              <a:buNone/>
              <a:defRPr sz="4400" b="0" i="0" u="none" strike="noStrike" cap="none">
                <a:solidFill>
                  <a:schemeClr val="dk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609441" y="1600201"/>
            <a:ext cx="10969943"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sldNum" idx="12"/>
          </p:nvPr>
        </p:nvSpPr>
        <p:spPr>
          <a:xfrm>
            <a:off x="11406074" y="6333134"/>
            <a:ext cx="7314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Verdana"/>
                <a:ea typeface="Verdana"/>
                <a:cs typeface="Verdana"/>
                <a:sym typeface="Verdana"/>
              </a:defRPr>
            </a:lvl1pPr>
            <a:lvl2pPr lvl="1" algn="r">
              <a:buNone/>
              <a:defRPr sz="1300">
                <a:solidFill>
                  <a:schemeClr val="dk1"/>
                </a:solidFill>
                <a:latin typeface="Verdana"/>
                <a:ea typeface="Verdana"/>
                <a:cs typeface="Verdana"/>
                <a:sym typeface="Verdana"/>
              </a:defRPr>
            </a:lvl2pPr>
            <a:lvl3pPr lvl="2" algn="r">
              <a:buNone/>
              <a:defRPr sz="1300">
                <a:solidFill>
                  <a:schemeClr val="dk1"/>
                </a:solidFill>
                <a:latin typeface="Verdana"/>
                <a:ea typeface="Verdana"/>
                <a:cs typeface="Verdana"/>
                <a:sym typeface="Verdana"/>
              </a:defRPr>
            </a:lvl3pPr>
            <a:lvl4pPr lvl="3" algn="r">
              <a:buNone/>
              <a:defRPr sz="1300">
                <a:solidFill>
                  <a:schemeClr val="dk1"/>
                </a:solidFill>
                <a:latin typeface="Verdana"/>
                <a:ea typeface="Verdana"/>
                <a:cs typeface="Verdana"/>
                <a:sym typeface="Verdana"/>
              </a:defRPr>
            </a:lvl4pPr>
            <a:lvl5pPr lvl="4" algn="r">
              <a:buNone/>
              <a:defRPr sz="1300">
                <a:solidFill>
                  <a:schemeClr val="dk1"/>
                </a:solidFill>
                <a:latin typeface="Verdana"/>
                <a:ea typeface="Verdana"/>
                <a:cs typeface="Verdana"/>
                <a:sym typeface="Verdana"/>
              </a:defRPr>
            </a:lvl5pPr>
            <a:lvl6pPr lvl="5" algn="r">
              <a:buNone/>
              <a:defRPr sz="1300">
                <a:solidFill>
                  <a:schemeClr val="dk1"/>
                </a:solidFill>
                <a:latin typeface="Verdana"/>
                <a:ea typeface="Verdana"/>
                <a:cs typeface="Verdana"/>
                <a:sym typeface="Verdana"/>
              </a:defRPr>
            </a:lvl6pPr>
            <a:lvl7pPr lvl="6" algn="r">
              <a:buNone/>
              <a:defRPr sz="1300">
                <a:solidFill>
                  <a:schemeClr val="dk1"/>
                </a:solidFill>
                <a:latin typeface="Verdana"/>
                <a:ea typeface="Verdana"/>
                <a:cs typeface="Verdana"/>
                <a:sym typeface="Verdana"/>
              </a:defRPr>
            </a:lvl7pPr>
            <a:lvl8pPr lvl="7" algn="r">
              <a:buNone/>
              <a:defRPr sz="1300">
                <a:solidFill>
                  <a:schemeClr val="dk1"/>
                </a:solidFill>
                <a:latin typeface="Verdana"/>
                <a:ea typeface="Verdana"/>
                <a:cs typeface="Verdana"/>
                <a:sym typeface="Verdana"/>
              </a:defRPr>
            </a:lvl8pPr>
            <a:lvl9pPr lvl="8" algn="r">
              <a:buNone/>
              <a:defRPr sz="13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a:spLocks noGrp="1"/>
          </p:cNvSpPr>
          <p:nvPr>
            <p:ph type="ctrTitle"/>
          </p:nvPr>
        </p:nvSpPr>
        <p:spPr>
          <a:xfrm>
            <a:off x="914162" y="2977163"/>
            <a:ext cx="10360501" cy="10832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800"/>
              <a:buFont typeface="Impact"/>
              <a:buNone/>
            </a:pPr>
            <a:r>
              <a:rPr lang="en-US" dirty="0"/>
              <a:t>CS 499/CS 579: Enterprise Defense</a:t>
            </a:r>
          </a:p>
        </p:txBody>
      </p:sp>
      <p:sp>
        <p:nvSpPr>
          <p:cNvPr id="40" name="Google Shape;40;p1"/>
          <p:cNvSpPr txBox="1">
            <a:spLocks noGrp="1"/>
          </p:cNvSpPr>
          <p:nvPr>
            <p:ph type="subTitle" idx="1"/>
          </p:nvPr>
        </p:nvSpPr>
        <p:spPr>
          <a:xfrm>
            <a:off x="1828324" y="4079676"/>
            <a:ext cx="8532178" cy="1327821"/>
          </a:xfrm>
          <a:prstGeom prst="rect">
            <a:avLst/>
          </a:prstGeom>
          <a:noFill/>
          <a:ln>
            <a:noFill/>
          </a:ln>
        </p:spPr>
        <p:txBody>
          <a:bodyPr spcFirstLastPara="1" wrap="square" lIns="91425" tIns="45700" rIns="91425" bIns="45700" anchor="t" anchorCtr="0">
            <a:normAutofit/>
          </a:bodyPr>
          <a:lstStyle/>
          <a:p>
            <a:pPr marL="0" lvl="0" indent="0" algn="ctr" rtl="0">
              <a:lnSpc>
                <a:spcPct val="130000"/>
              </a:lnSpc>
              <a:spcBef>
                <a:spcPts val="0"/>
              </a:spcBef>
              <a:spcAft>
                <a:spcPts val="0"/>
              </a:spcAft>
              <a:buClr>
                <a:srgbClr val="FFFFFF"/>
              </a:buClr>
              <a:buSzPts val="2800"/>
              <a:buNone/>
            </a:pPr>
            <a:r>
              <a:rPr lang="en-US" dirty="0"/>
              <a:t>Day 4: Applied Computer Networking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AFB2-8C12-549A-DBCB-23D8A7BA6EF0}"/>
              </a:ext>
            </a:extLst>
          </p:cNvPr>
          <p:cNvSpPr>
            <a:spLocks noGrp="1"/>
          </p:cNvSpPr>
          <p:nvPr>
            <p:ph type="title"/>
          </p:nvPr>
        </p:nvSpPr>
        <p:spPr/>
        <p:txBody>
          <a:bodyPr/>
          <a:lstStyle/>
          <a:p>
            <a:r>
              <a:rPr lang="en-US" dirty="0"/>
              <a:t>Introducing the OSI Model</a:t>
            </a:r>
          </a:p>
        </p:txBody>
      </p:sp>
      <p:sp>
        <p:nvSpPr>
          <p:cNvPr id="4" name="Slide Number Placeholder 3">
            <a:extLst>
              <a:ext uri="{FF2B5EF4-FFF2-40B4-BE49-F238E27FC236}">
                <a16:creationId xmlns:a16="http://schemas.microsoft.com/office/drawing/2014/main" id="{018758C8-E9C5-B1CF-0323-96E49D3A09B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pic>
        <p:nvPicPr>
          <p:cNvPr id="2050" name="Picture 2" descr="What is OSI Model | 7 Layers Explained | Imperva">
            <a:extLst>
              <a:ext uri="{FF2B5EF4-FFF2-40B4-BE49-F238E27FC236}">
                <a16:creationId xmlns:a16="http://schemas.microsoft.com/office/drawing/2014/main" id="{DD3E33EA-9CF8-3912-51D1-D7A41445A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087" y="2443959"/>
            <a:ext cx="4712650" cy="38374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5A6000-49CE-D17A-8209-F53E4AC2B0CD}"/>
              </a:ext>
            </a:extLst>
          </p:cNvPr>
          <p:cNvSpPr txBox="1"/>
          <p:nvPr/>
        </p:nvSpPr>
        <p:spPr>
          <a:xfrm>
            <a:off x="10090606" y="5911156"/>
            <a:ext cx="1446662" cy="523220"/>
          </a:xfrm>
          <a:prstGeom prst="rect">
            <a:avLst/>
          </a:prstGeom>
          <a:noFill/>
        </p:spPr>
        <p:txBody>
          <a:bodyPr wrap="square" rtlCol="0">
            <a:spAutoFit/>
          </a:bodyPr>
          <a:lstStyle/>
          <a:p>
            <a:r>
              <a:rPr lang="en-US" dirty="0"/>
              <a:t>Source: Cloudflare</a:t>
            </a:r>
          </a:p>
        </p:txBody>
      </p:sp>
    </p:spTree>
    <p:extLst>
      <p:ext uri="{BB962C8B-B14F-4D97-AF65-F5344CB8AC3E}">
        <p14:creationId xmlns:p14="http://schemas.microsoft.com/office/powerpoint/2010/main" val="204158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5066-D465-E142-AE58-DE08A0972DA1}"/>
              </a:ext>
            </a:extLst>
          </p:cNvPr>
          <p:cNvSpPr>
            <a:spLocks noGrp="1"/>
          </p:cNvSpPr>
          <p:nvPr>
            <p:ph type="title"/>
          </p:nvPr>
        </p:nvSpPr>
        <p:spPr/>
        <p:txBody>
          <a:bodyPr/>
          <a:lstStyle/>
          <a:p>
            <a:r>
              <a:rPr lang="en-US" dirty="0"/>
              <a:t>(Re-) Introducing the TCP/IP Suite</a:t>
            </a:r>
          </a:p>
        </p:txBody>
      </p:sp>
      <p:sp>
        <p:nvSpPr>
          <p:cNvPr id="3" name="Text Placeholder 2">
            <a:extLst>
              <a:ext uri="{FF2B5EF4-FFF2-40B4-BE49-F238E27FC236}">
                <a16:creationId xmlns:a16="http://schemas.microsoft.com/office/drawing/2014/main" id="{71BD18E0-F500-EC96-8B37-08934FDB8886}"/>
              </a:ext>
            </a:extLst>
          </p:cNvPr>
          <p:cNvSpPr>
            <a:spLocks noGrp="1"/>
          </p:cNvSpPr>
          <p:nvPr>
            <p:ph type="body" idx="1"/>
          </p:nvPr>
        </p:nvSpPr>
        <p:spPr/>
        <p:txBody>
          <a:bodyPr/>
          <a:lstStyle/>
          <a:p>
            <a:r>
              <a:rPr lang="en-US" dirty="0"/>
              <a:t>Two </a:t>
            </a:r>
            <a:r>
              <a:rPr lang="en-US" i="1" dirty="0"/>
              <a:t>separate</a:t>
            </a:r>
            <a:r>
              <a:rPr lang="en-US" dirty="0"/>
              <a:t> protocols jammed together</a:t>
            </a:r>
          </a:p>
          <a:p>
            <a:r>
              <a:rPr lang="en-US" dirty="0"/>
              <a:t>Creates a comprehensive, practical model</a:t>
            </a:r>
          </a:p>
          <a:p>
            <a:r>
              <a:rPr lang="en-US" dirty="0"/>
              <a:t>Truncates the ugly OSI model into 4 layers</a:t>
            </a:r>
          </a:p>
        </p:txBody>
      </p:sp>
      <p:sp>
        <p:nvSpPr>
          <p:cNvPr id="4" name="Slide Number Placeholder 3">
            <a:extLst>
              <a:ext uri="{FF2B5EF4-FFF2-40B4-BE49-F238E27FC236}">
                <a16:creationId xmlns:a16="http://schemas.microsoft.com/office/drawing/2014/main" id="{87B23E4A-3833-BC48-CEAD-468CB94FFF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4911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6F73-2333-EC85-48EB-2265AE1C8E16}"/>
              </a:ext>
            </a:extLst>
          </p:cNvPr>
          <p:cNvSpPr>
            <a:spLocks noGrp="1"/>
          </p:cNvSpPr>
          <p:nvPr>
            <p:ph type="title"/>
          </p:nvPr>
        </p:nvSpPr>
        <p:spPr/>
        <p:txBody>
          <a:bodyPr/>
          <a:lstStyle/>
          <a:p>
            <a:r>
              <a:rPr lang="en-US" dirty="0"/>
              <a:t>TCP/IP Suite</a:t>
            </a:r>
          </a:p>
        </p:txBody>
      </p:sp>
      <p:sp>
        <p:nvSpPr>
          <p:cNvPr id="4" name="Slide Number Placeholder 3">
            <a:extLst>
              <a:ext uri="{FF2B5EF4-FFF2-40B4-BE49-F238E27FC236}">
                <a16:creationId xmlns:a16="http://schemas.microsoft.com/office/drawing/2014/main" id="{C551B001-CA92-C924-6659-CCC04A1CAF8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pic>
        <p:nvPicPr>
          <p:cNvPr id="4098" name="Picture 2" descr="TCP/IP Conceptual Layers">
            <a:extLst>
              <a:ext uri="{FF2B5EF4-FFF2-40B4-BE49-F238E27FC236}">
                <a16:creationId xmlns:a16="http://schemas.microsoft.com/office/drawing/2014/main" id="{8A750DD2-4A41-03D9-D512-D6E067CB5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797" y="1974006"/>
            <a:ext cx="2195230" cy="4382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CA326D-29C4-7B5C-DACB-E832602A2AF2}"/>
              </a:ext>
            </a:extLst>
          </p:cNvPr>
          <p:cNvSpPr txBox="1"/>
          <p:nvPr/>
        </p:nvSpPr>
        <p:spPr>
          <a:xfrm>
            <a:off x="10090606" y="5911156"/>
            <a:ext cx="1446662" cy="307777"/>
          </a:xfrm>
          <a:prstGeom prst="rect">
            <a:avLst/>
          </a:prstGeom>
          <a:noFill/>
        </p:spPr>
        <p:txBody>
          <a:bodyPr wrap="square" rtlCol="0">
            <a:spAutoFit/>
          </a:bodyPr>
          <a:lstStyle/>
          <a:p>
            <a:r>
              <a:rPr lang="en-US" dirty="0"/>
              <a:t>Source: Guru99</a:t>
            </a:r>
          </a:p>
        </p:txBody>
      </p:sp>
    </p:spTree>
    <p:extLst>
      <p:ext uri="{BB962C8B-B14F-4D97-AF65-F5344CB8AC3E}">
        <p14:creationId xmlns:p14="http://schemas.microsoft.com/office/powerpoint/2010/main" val="408896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6822-DF0E-7E02-D537-95203AA70CB1}"/>
              </a:ext>
            </a:extLst>
          </p:cNvPr>
          <p:cNvSpPr>
            <a:spLocks noGrp="1"/>
          </p:cNvSpPr>
          <p:nvPr>
            <p:ph type="title"/>
          </p:nvPr>
        </p:nvSpPr>
        <p:spPr/>
        <p:txBody>
          <a:bodyPr/>
          <a:lstStyle/>
          <a:p>
            <a:r>
              <a:rPr lang="en-US" dirty="0"/>
              <a:t>A Note on Encapsulation</a:t>
            </a:r>
          </a:p>
        </p:txBody>
      </p:sp>
      <p:sp>
        <p:nvSpPr>
          <p:cNvPr id="4" name="Slide Number Placeholder 3">
            <a:extLst>
              <a:ext uri="{FF2B5EF4-FFF2-40B4-BE49-F238E27FC236}">
                <a16:creationId xmlns:a16="http://schemas.microsoft.com/office/drawing/2014/main" id="{FFE3DA8E-BF38-5267-369F-0CE31FA4E73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13</a:t>
            </a:fld>
            <a:endParaRPr lang="en-US"/>
          </a:p>
        </p:txBody>
      </p:sp>
      <p:pic>
        <p:nvPicPr>
          <p:cNvPr id="9218" name="Picture 2" descr="Floral 5 Piece Maiden | Traditional Matryoshka Nesting Doll">
            <a:extLst>
              <a:ext uri="{FF2B5EF4-FFF2-40B4-BE49-F238E27FC236}">
                <a16:creationId xmlns:a16="http://schemas.microsoft.com/office/drawing/2014/main" id="{BDACEA9D-9452-62A9-1AB7-7A1D3668C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680" y="3046169"/>
            <a:ext cx="3851464" cy="24777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20837C-BD12-0C27-4600-B1123D62FE89}"/>
              </a:ext>
            </a:extLst>
          </p:cNvPr>
          <p:cNvSpPr txBox="1"/>
          <p:nvPr/>
        </p:nvSpPr>
        <p:spPr>
          <a:xfrm>
            <a:off x="9826388" y="5726911"/>
            <a:ext cx="1710880" cy="738664"/>
          </a:xfrm>
          <a:prstGeom prst="rect">
            <a:avLst/>
          </a:prstGeom>
          <a:noFill/>
        </p:spPr>
        <p:txBody>
          <a:bodyPr wrap="square" rtlCol="0">
            <a:spAutoFit/>
          </a:bodyPr>
          <a:lstStyle/>
          <a:p>
            <a:r>
              <a:rPr lang="en-US" dirty="0"/>
              <a:t>Source: Russian American Company</a:t>
            </a:r>
          </a:p>
        </p:txBody>
      </p:sp>
    </p:spTree>
    <p:extLst>
      <p:ext uri="{BB962C8B-B14F-4D97-AF65-F5344CB8AC3E}">
        <p14:creationId xmlns:p14="http://schemas.microsoft.com/office/powerpoint/2010/main" val="163542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5EF45-4C07-24FC-8A38-9F523BA5B108}"/>
              </a:ext>
            </a:extLst>
          </p:cNvPr>
          <p:cNvSpPr>
            <a:spLocks noGrp="1"/>
          </p:cNvSpPr>
          <p:nvPr>
            <p:ph type="title"/>
          </p:nvPr>
        </p:nvSpPr>
        <p:spPr/>
        <p:txBody>
          <a:bodyPr/>
          <a:lstStyle/>
          <a:p>
            <a:r>
              <a:rPr lang="en-US" dirty="0"/>
              <a:t>Exercise #1</a:t>
            </a:r>
          </a:p>
        </p:txBody>
      </p:sp>
      <p:sp>
        <p:nvSpPr>
          <p:cNvPr id="4" name="Slide Number Placeholder 3">
            <a:extLst>
              <a:ext uri="{FF2B5EF4-FFF2-40B4-BE49-F238E27FC236}">
                <a16:creationId xmlns:a16="http://schemas.microsoft.com/office/drawing/2014/main" id="{88E08231-2D46-C13E-0043-259E8A5541E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417023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4813-3016-7A7E-BD62-42CE463F9EE6}"/>
              </a:ext>
            </a:extLst>
          </p:cNvPr>
          <p:cNvSpPr>
            <a:spLocks noGrp="1"/>
          </p:cNvSpPr>
          <p:nvPr>
            <p:ph type="title"/>
          </p:nvPr>
        </p:nvSpPr>
        <p:spPr/>
        <p:txBody>
          <a:bodyPr/>
          <a:lstStyle/>
          <a:p>
            <a:r>
              <a:rPr lang="en-US" dirty="0"/>
              <a:t>Let’s Dive Into Some of the Protocols…</a:t>
            </a:r>
          </a:p>
        </p:txBody>
      </p:sp>
      <p:sp>
        <p:nvSpPr>
          <p:cNvPr id="3" name="Text Placeholder 2">
            <a:extLst>
              <a:ext uri="{FF2B5EF4-FFF2-40B4-BE49-F238E27FC236}">
                <a16:creationId xmlns:a16="http://schemas.microsoft.com/office/drawing/2014/main" id="{63C4D6C5-6A39-FEF9-7279-D2C250FAAB47}"/>
              </a:ext>
            </a:extLst>
          </p:cNvPr>
          <p:cNvSpPr>
            <a:spLocks noGrp="1"/>
          </p:cNvSpPr>
          <p:nvPr>
            <p:ph type="body" idx="1"/>
          </p:nvPr>
        </p:nvSpPr>
        <p:spPr>
          <a:xfrm>
            <a:off x="912979" y="2443959"/>
            <a:ext cx="5181433" cy="3682206"/>
          </a:xfrm>
        </p:spPr>
        <p:txBody>
          <a:bodyPr/>
          <a:lstStyle/>
          <a:p>
            <a:r>
              <a:rPr lang="en-US" dirty="0"/>
              <a:t>ARP</a:t>
            </a:r>
          </a:p>
          <a:p>
            <a:r>
              <a:rPr lang="en-US" dirty="0"/>
              <a:t>DHCP</a:t>
            </a:r>
          </a:p>
          <a:p>
            <a:r>
              <a:rPr lang="en-US" dirty="0"/>
              <a:t>DNS</a:t>
            </a:r>
          </a:p>
          <a:p>
            <a:endParaRPr lang="en-US" dirty="0"/>
          </a:p>
        </p:txBody>
      </p:sp>
      <p:sp>
        <p:nvSpPr>
          <p:cNvPr id="4" name="Slide Number Placeholder 3">
            <a:extLst>
              <a:ext uri="{FF2B5EF4-FFF2-40B4-BE49-F238E27FC236}">
                <a16:creationId xmlns:a16="http://schemas.microsoft.com/office/drawing/2014/main" id="{C2B930D9-A003-30EF-119B-C0E2546AA77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15</a:t>
            </a:fld>
            <a:endParaRPr lang="en-US"/>
          </a:p>
        </p:txBody>
      </p:sp>
      <p:sp>
        <p:nvSpPr>
          <p:cNvPr id="6" name="Text Placeholder 2">
            <a:extLst>
              <a:ext uri="{FF2B5EF4-FFF2-40B4-BE49-F238E27FC236}">
                <a16:creationId xmlns:a16="http://schemas.microsoft.com/office/drawing/2014/main" id="{C2EB4144-1F6B-961F-91D4-E61B8669622F}"/>
              </a:ext>
            </a:extLst>
          </p:cNvPr>
          <p:cNvSpPr txBox="1">
            <a:spLocks/>
          </p:cNvSpPr>
          <p:nvPr/>
        </p:nvSpPr>
        <p:spPr>
          <a:xfrm>
            <a:off x="6094412" y="2443959"/>
            <a:ext cx="5181433" cy="368220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r>
              <a:rPr lang="en-US" dirty="0"/>
              <a:t>TCP</a:t>
            </a:r>
          </a:p>
          <a:p>
            <a:r>
              <a:rPr lang="en-US" dirty="0"/>
              <a:t>UDP</a:t>
            </a:r>
          </a:p>
          <a:p>
            <a:r>
              <a:rPr lang="en-US" dirty="0"/>
              <a:t>HTTPS</a:t>
            </a:r>
          </a:p>
          <a:p>
            <a:endParaRPr lang="en-US" dirty="0"/>
          </a:p>
        </p:txBody>
      </p:sp>
    </p:spTree>
    <p:extLst>
      <p:ext uri="{BB962C8B-B14F-4D97-AF65-F5344CB8AC3E}">
        <p14:creationId xmlns:p14="http://schemas.microsoft.com/office/powerpoint/2010/main" val="313667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68F2-C34D-17D9-4F53-A17DAE0854B4}"/>
              </a:ext>
            </a:extLst>
          </p:cNvPr>
          <p:cNvSpPr>
            <a:spLocks noGrp="1"/>
          </p:cNvSpPr>
          <p:nvPr>
            <p:ph type="title"/>
          </p:nvPr>
        </p:nvSpPr>
        <p:spPr/>
        <p:txBody>
          <a:bodyPr/>
          <a:lstStyle/>
          <a:p>
            <a:r>
              <a:rPr lang="en-US" dirty="0"/>
              <a:t>Domain Name System - DNS</a:t>
            </a:r>
          </a:p>
        </p:txBody>
      </p:sp>
      <p:sp>
        <p:nvSpPr>
          <p:cNvPr id="3" name="Text Placeholder 2">
            <a:extLst>
              <a:ext uri="{FF2B5EF4-FFF2-40B4-BE49-F238E27FC236}">
                <a16:creationId xmlns:a16="http://schemas.microsoft.com/office/drawing/2014/main" id="{F936BED4-C48C-0944-84DD-031A23AA1491}"/>
              </a:ext>
            </a:extLst>
          </p:cNvPr>
          <p:cNvSpPr>
            <a:spLocks noGrp="1"/>
          </p:cNvSpPr>
          <p:nvPr>
            <p:ph type="body" idx="1"/>
          </p:nvPr>
        </p:nvSpPr>
        <p:spPr/>
        <p:txBody>
          <a:bodyPr>
            <a:normAutofit lnSpcReduction="10000"/>
          </a:bodyPr>
          <a:lstStyle/>
          <a:p>
            <a:r>
              <a:rPr lang="en-US" dirty="0"/>
              <a:t>What identifiers do people use?</a:t>
            </a:r>
          </a:p>
          <a:p>
            <a:pPr lvl="1"/>
            <a:r>
              <a:rPr lang="en-US" dirty="0"/>
              <a:t>Names, SSNs</a:t>
            </a:r>
          </a:p>
          <a:p>
            <a:r>
              <a:rPr lang="en-US" dirty="0"/>
              <a:t>What identifiers do computers use?</a:t>
            </a:r>
          </a:p>
          <a:p>
            <a:pPr lvl="1"/>
            <a:r>
              <a:rPr lang="en-US" dirty="0"/>
              <a:t>IP addresses, MAC addresses</a:t>
            </a:r>
          </a:p>
          <a:p>
            <a:r>
              <a:rPr lang="en-US" dirty="0"/>
              <a:t>Provides easy-to-remember domain names</a:t>
            </a:r>
          </a:p>
          <a:p>
            <a:pPr lvl="1"/>
            <a:r>
              <a:rPr lang="en-US" dirty="0"/>
              <a:t>E.g. </a:t>
            </a:r>
            <a:r>
              <a:rPr lang="en-US" dirty="0" err="1"/>
              <a:t>google.com</a:t>
            </a:r>
            <a:r>
              <a:rPr lang="en-US" dirty="0"/>
              <a:t> as opposed to 142.251.211.238</a:t>
            </a:r>
          </a:p>
          <a:p>
            <a:r>
              <a:rPr lang="en-US" dirty="0"/>
              <a:t>Authoritative “root” DNS servers exist </a:t>
            </a:r>
          </a:p>
        </p:txBody>
      </p:sp>
      <p:sp>
        <p:nvSpPr>
          <p:cNvPr id="4" name="Slide Number Placeholder 3">
            <a:extLst>
              <a:ext uri="{FF2B5EF4-FFF2-40B4-BE49-F238E27FC236}">
                <a16:creationId xmlns:a16="http://schemas.microsoft.com/office/drawing/2014/main" id="{DB3C736F-81CF-C403-A1E9-4166E2A417B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60843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0DF3-D076-ADB9-D33F-062DBD06625B}"/>
              </a:ext>
            </a:extLst>
          </p:cNvPr>
          <p:cNvSpPr>
            <a:spLocks noGrp="1"/>
          </p:cNvSpPr>
          <p:nvPr>
            <p:ph type="title"/>
          </p:nvPr>
        </p:nvSpPr>
        <p:spPr/>
        <p:txBody>
          <a:bodyPr/>
          <a:lstStyle/>
          <a:p>
            <a:r>
              <a:rPr lang="en-US" dirty="0"/>
              <a:t>Address Resolution Protocol - ARP</a:t>
            </a:r>
          </a:p>
        </p:txBody>
      </p:sp>
      <p:sp>
        <p:nvSpPr>
          <p:cNvPr id="3" name="Text Placeholder 2">
            <a:extLst>
              <a:ext uri="{FF2B5EF4-FFF2-40B4-BE49-F238E27FC236}">
                <a16:creationId xmlns:a16="http://schemas.microsoft.com/office/drawing/2014/main" id="{CA7F5A8B-4F4B-28AA-F20B-16A7AB47D5A9}"/>
              </a:ext>
            </a:extLst>
          </p:cNvPr>
          <p:cNvSpPr>
            <a:spLocks noGrp="1"/>
          </p:cNvSpPr>
          <p:nvPr>
            <p:ph type="body" idx="1"/>
          </p:nvPr>
        </p:nvSpPr>
        <p:spPr/>
        <p:txBody>
          <a:bodyPr/>
          <a:lstStyle/>
          <a:p>
            <a:r>
              <a:rPr lang="en-US" dirty="0"/>
              <a:t>Maps IP to MAC address</a:t>
            </a:r>
          </a:p>
          <a:p>
            <a:r>
              <a:rPr lang="en-US" dirty="0"/>
              <a:t>Entries are stored in an ARP table on each host</a:t>
            </a:r>
          </a:p>
          <a:p>
            <a:r>
              <a:rPr lang="en-US" dirty="0"/>
              <a:t>What if we know a device exists but don’t know its MAC? </a:t>
            </a:r>
          </a:p>
          <a:p>
            <a:endParaRPr lang="en-US" dirty="0"/>
          </a:p>
        </p:txBody>
      </p:sp>
      <p:sp>
        <p:nvSpPr>
          <p:cNvPr id="4" name="Slide Number Placeholder 3">
            <a:extLst>
              <a:ext uri="{FF2B5EF4-FFF2-40B4-BE49-F238E27FC236}">
                <a16:creationId xmlns:a16="http://schemas.microsoft.com/office/drawing/2014/main" id="{0F9119AB-375B-BBF7-B102-AFA3B2E118E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17</a:t>
            </a:fld>
            <a:endParaRPr lang="en-US"/>
          </a:p>
        </p:txBody>
      </p:sp>
      <p:pic>
        <p:nvPicPr>
          <p:cNvPr id="5" name="Picture 4">
            <a:extLst>
              <a:ext uri="{FF2B5EF4-FFF2-40B4-BE49-F238E27FC236}">
                <a16:creationId xmlns:a16="http://schemas.microsoft.com/office/drawing/2014/main" id="{785BDAA8-FB75-A976-C779-5AA19E4D69E8}"/>
              </a:ext>
            </a:extLst>
          </p:cNvPr>
          <p:cNvPicPr>
            <a:picLocks noChangeAspect="1"/>
          </p:cNvPicPr>
          <p:nvPr/>
        </p:nvPicPr>
        <p:blipFill>
          <a:blip r:embed="rId2"/>
          <a:stretch>
            <a:fillRect/>
          </a:stretch>
        </p:blipFill>
        <p:spPr>
          <a:xfrm>
            <a:off x="2208817" y="5174139"/>
            <a:ext cx="7771189" cy="952026"/>
          </a:xfrm>
          <a:prstGeom prst="rect">
            <a:avLst/>
          </a:prstGeom>
        </p:spPr>
      </p:pic>
    </p:spTree>
    <p:extLst>
      <p:ext uri="{BB962C8B-B14F-4D97-AF65-F5344CB8AC3E}">
        <p14:creationId xmlns:p14="http://schemas.microsoft.com/office/powerpoint/2010/main" val="29780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2ED3-BEF7-89BB-038B-7CD276E2B264}"/>
              </a:ext>
            </a:extLst>
          </p:cNvPr>
          <p:cNvSpPr>
            <a:spLocks noGrp="1"/>
          </p:cNvSpPr>
          <p:nvPr>
            <p:ph type="title"/>
          </p:nvPr>
        </p:nvSpPr>
        <p:spPr/>
        <p:txBody>
          <a:bodyPr/>
          <a:lstStyle/>
          <a:p>
            <a:r>
              <a:rPr lang="en-US" dirty="0"/>
              <a:t>Dynamic Host Configuration Protocol - DHCP</a:t>
            </a:r>
          </a:p>
        </p:txBody>
      </p:sp>
      <p:sp>
        <p:nvSpPr>
          <p:cNvPr id="3" name="Text Placeholder 2">
            <a:extLst>
              <a:ext uri="{FF2B5EF4-FFF2-40B4-BE49-F238E27FC236}">
                <a16:creationId xmlns:a16="http://schemas.microsoft.com/office/drawing/2014/main" id="{B3B02B50-8A81-643E-961D-3D8AA28607ED}"/>
              </a:ext>
            </a:extLst>
          </p:cNvPr>
          <p:cNvSpPr>
            <a:spLocks noGrp="1"/>
          </p:cNvSpPr>
          <p:nvPr>
            <p:ph type="body" idx="1"/>
          </p:nvPr>
        </p:nvSpPr>
        <p:spPr/>
        <p:txBody>
          <a:bodyPr/>
          <a:lstStyle/>
          <a:p>
            <a:r>
              <a:rPr lang="en-US" dirty="0"/>
              <a:t>Computers need to get IP addresses somehow</a:t>
            </a:r>
          </a:p>
          <a:p>
            <a:r>
              <a:rPr lang="en-US" dirty="0"/>
              <a:t>DHCP consists of a 4-step process:</a:t>
            </a:r>
          </a:p>
          <a:p>
            <a:pPr marL="1022350" lvl="1" indent="-514350">
              <a:buFont typeface="+mj-lt"/>
              <a:buAutoNum type="arabicPeriod"/>
            </a:pPr>
            <a:r>
              <a:rPr lang="en-US" b="1" dirty="0"/>
              <a:t>D</a:t>
            </a:r>
            <a:r>
              <a:rPr lang="en-US" dirty="0"/>
              <a:t>iscover</a:t>
            </a:r>
          </a:p>
          <a:p>
            <a:pPr marL="1022350" lvl="1" indent="-514350">
              <a:buFont typeface="+mj-lt"/>
              <a:buAutoNum type="arabicPeriod"/>
            </a:pPr>
            <a:r>
              <a:rPr lang="en-US" b="1" dirty="0"/>
              <a:t>O</a:t>
            </a:r>
            <a:r>
              <a:rPr lang="en-US" dirty="0"/>
              <a:t>ffer</a:t>
            </a:r>
          </a:p>
          <a:p>
            <a:pPr marL="1022350" lvl="1" indent="-514350">
              <a:buFont typeface="+mj-lt"/>
              <a:buAutoNum type="arabicPeriod"/>
            </a:pPr>
            <a:r>
              <a:rPr lang="en-US" b="1" dirty="0"/>
              <a:t>R</a:t>
            </a:r>
            <a:r>
              <a:rPr lang="en-US" dirty="0"/>
              <a:t>equest</a:t>
            </a:r>
          </a:p>
          <a:p>
            <a:pPr marL="1022350" lvl="1" indent="-514350">
              <a:buFont typeface="+mj-lt"/>
              <a:buAutoNum type="arabicPeriod"/>
            </a:pPr>
            <a:r>
              <a:rPr lang="en-US" b="1" dirty="0"/>
              <a:t>A</a:t>
            </a:r>
            <a:r>
              <a:rPr lang="en-US" dirty="0"/>
              <a:t>cknowledge</a:t>
            </a:r>
          </a:p>
          <a:p>
            <a:endParaRPr lang="en-US" dirty="0"/>
          </a:p>
        </p:txBody>
      </p:sp>
      <p:sp>
        <p:nvSpPr>
          <p:cNvPr id="4" name="Slide Number Placeholder 3">
            <a:extLst>
              <a:ext uri="{FF2B5EF4-FFF2-40B4-BE49-F238E27FC236}">
                <a16:creationId xmlns:a16="http://schemas.microsoft.com/office/drawing/2014/main" id="{D57C342F-4424-7290-98D3-85051089984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18</a:t>
            </a:fld>
            <a:endParaRPr lang="en-US"/>
          </a:p>
        </p:txBody>
      </p:sp>
      <p:pic>
        <p:nvPicPr>
          <p:cNvPr id="6146" name="Picture 2" descr="Dora the Explorer (character) - Wikipedia">
            <a:extLst>
              <a:ext uri="{FF2B5EF4-FFF2-40B4-BE49-F238E27FC236}">
                <a16:creationId xmlns:a16="http://schemas.microsoft.com/office/drawing/2014/main" id="{2A476FAB-6FA5-0FAA-9EC0-636023F98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3489" y="3245574"/>
            <a:ext cx="1897267" cy="29956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7CAEDE-862C-3282-7BB5-A79BDF2FE804}"/>
              </a:ext>
            </a:extLst>
          </p:cNvPr>
          <p:cNvSpPr txBox="1"/>
          <p:nvPr/>
        </p:nvSpPr>
        <p:spPr>
          <a:xfrm>
            <a:off x="10342122" y="6138133"/>
            <a:ext cx="1446662" cy="523220"/>
          </a:xfrm>
          <a:prstGeom prst="rect">
            <a:avLst/>
          </a:prstGeom>
          <a:noFill/>
        </p:spPr>
        <p:txBody>
          <a:bodyPr wrap="square" rtlCol="0">
            <a:spAutoFit/>
          </a:bodyPr>
          <a:lstStyle/>
          <a:p>
            <a:r>
              <a:rPr lang="en-US" dirty="0"/>
              <a:t>Source: Wikipedia</a:t>
            </a:r>
          </a:p>
        </p:txBody>
      </p:sp>
    </p:spTree>
    <p:extLst>
      <p:ext uri="{BB962C8B-B14F-4D97-AF65-F5344CB8AC3E}">
        <p14:creationId xmlns:p14="http://schemas.microsoft.com/office/powerpoint/2010/main" val="1522914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C963-83C2-85A3-1E25-1D27D1D1CB69}"/>
              </a:ext>
            </a:extLst>
          </p:cNvPr>
          <p:cNvSpPr>
            <a:spLocks noGrp="1"/>
          </p:cNvSpPr>
          <p:nvPr>
            <p:ph type="title"/>
          </p:nvPr>
        </p:nvSpPr>
        <p:spPr/>
        <p:txBody>
          <a:bodyPr/>
          <a:lstStyle/>
          <a:p>
            <a:r>
              <a:rPr lang="en-US" dirty="0"/>
              <a:t>Transmission Control Protocol - TCP</a:t>
            </a:r>
          </a:p>
        </p:txBody>
      </p:sp>
      <p:sp>
        <p:nvSpPr>
          <p:cNvPr id="3" name="Text Placeholder 2">
            <a:extLst>
              <a:ext uri="{FF2B5EF4-FFF2-40B4-BE49-F238E27FC236}">
                <a16:creationId xmlns:a16="http://schemas.microsoft.com/office/drawing/2014/main" id="{2C2F1AA7-8917-63AF-DC67-8171B334A691}"/>
              </a:ext>
            </a:extLst>
          </p:cNvPr>
          <p:cNvSpPr>
            <a:spLocks noGrp="1"/>
          </p:cNvSpPr>
          <p:nvPr>
            <p:ph type="body" idx="1"/>
          </p:nvPr>
        </p:nvSpPr>
        <p:spPr/>
        <p:txBody>
          <a:bodyPr/>
          <a:lstStyle/>
          <a:p>
            <a:r>
              <a:rPr lang="en-US" dirty="0"/>
              <a:t>Point-to-point, reliable communications</a:t>
            </a:r>
          </a:p>
          <a:p>
            <a:pPr lvl="1"/>
            <a:r>
              <a:rPr lang="en-US" dirty="0"/>
              <a:t>Reliable due to Three-Way Handshake</a:t>
            </a:r>
          </a:p>
          <a:p>
            <a:pPr lvl="1"/>
            <a:r>
              <a:rPr lang="en-US" dirty="0"/>
              <a:t>Based on the protocol specification</a:t>
            </a:r>
          </a:p>
          <a:p>
            <a:r>
              <a:rPr lang="en-US" dirty="0"/>
              <a:t>Sender will not overwhelm</a:t>
            </a:r>
          </a:p>
          <a:p>
            <a:pPr lvl="1"/>
            <a:r>
              <a:rPr lang="en-US" dirty="0"/>
              <a:t>Flow control</a:t>
            </a:r>
          </a:p>
          <a:p>
            <a:endParaRPr lang="en-US" dirty="0"/>
          </a:p>
        </p:txBody>
      </p:sp>
      <p:sp>
        <p:nvSpPr>
          <p:cNvPr id="4" name="Slide Number Placeholder 3">
            <a:extLst>
              <a:ext uri="{FF2B5EF4-FFF2-40B4-BE49-F238E27FC236}">
                <a16:creationId xmlns:a16="http://schemas.microsoft.com/office/drawing/2014/main" id="{BA162FAE-CD29-C3C7-4952-FA82EADD55E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63982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a:spLocks noGrp="1"/>
          </p:cNvSpPr>
          <p:nvPr>
            <p:ph type="title"/>
          </p:nvPr>
        </p:nvSpPr>
        <p:spPr>
          <a:xfrm>
            <a:off x="912979" y="1250845"/>
            <a:ext cx="10362867" cy="119311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DC4400"/>
              </a:buClr>
              <a:buSzPts val="4400"/>
              <a:buFont typeface="Impact"/>
              <a:buNone/>
            </a:pPr>
            <a:r>
              <a:rPr lang="en-US" dirty="0"/>
              <a:t>Overview</a:t>
            </a:r>
            <a:endParaRPr dirty="0"/>
          </a:p>
        </p:txBody>
      </p:sp>
      <p:sp>
        <p:nvSpPr>
          <p:cNvPr id="46" name="Google Shape;46;p2"/>
          <p:cNvSpPr txBox="1">
            <a:spLocks noGrp="1"/>
          </p:cNvSpPr>
          <p:nvPr>
            <p:ph type="body" idx="1"/>
          </p:nvPr>
        </p:nvSpPr>
        <p:spPr>
          <a:xfrm>
            <a:off x="912979" y="2443959"/>
            <a:ext cx="10362867" cy="3682206"/>
          </a:xfrm>
          <a:prstGeom prst="rect">
            <a:avLst/>
          </a:prstGeom>
          <a:noFill/>
          <a:ln>
            <a:noFill/>
          </a:ln>
        </p:spPr>
        <p:txBody>
          <a:bodyPr spcFirstLastPara="1" wrap="square" lIns="91425" tIns="45700" rIns="91425" bIns="45700" anchor="t" anchorCtr="0">
            <a:normAutofit/>
          </a:bodyPr>
          <a:lstStyle/>
          <a:p>
            <a:pPr indent="-457200">
              <a:spcBef>
                <a:spcPts val="0"/>
              </a:spcBef>
            </a:pPr>
            <a:r>
              <a:rPr lang="en-US" dirty="0"/>
              <a:t>Networking concepts for cyber ninjas</a:t>
            </a:r>
          </a:p>
          <a:p>
            <a:pPr lvl="1" indent="-457200">
              <a:spcBef>
                <a:spcPts val="0"/>
              </a:spcBef>
            </a:pPr>
            <a:r>
              <a:rPr lang="en-US" dirty="0"/>
              <a:t>Networking hardware</a:t>
            </a:r>
          </a:p>
          <a:p>
            <a:pPr lvl="1" indent="-457200">
              <a:spcBef>
                <a:spcPts val="0"/>
              </a:spcBef>
            </a:pPr>
            <a:r>
              <a:rPr lang="en-US" dirty="0"/>
              <a:t>Protocol suites</a:t>
            </a:r>
          </a:p>
          <a:p>
            <a:pPr indent="-457200">
              <a:spcBef>
                <a:spcPts val="0"/>
              </a:spcBef>
            </a:pPr>
            <a:r>
              <a:rPr lang="en-US" dirty="0"/>
              <a:t>Exercise #1 – Routing/Switching/Encapsulation</a:t>
            </a:r>
          </a:p>
          <a:p>
            <a:pPr indent="-457200">
              <a:spcBef>
                <a:spcPts val="0"/>
              </a:spcBef>
            </a:pPr>
            <a:r>
              <a:rPr lang="en-US" dirty="0"/>
              <a:t>Introduction to Networking Protocols</a:t>
            </a:r>
          </a:p>
          <a:p>
            <a:pPr indent="-457200">
              <a:spcBef>
                <a:spcPts val="0"/>
              </a:spcBef>
            </a:pPr>
            <a:r>
              <a:rPr lang="en-US" dirty="0"/>
              <a:t>Exercise #2 – Port Scanner</a:t>
            </a:r>
          </a:p>
        </p:txBody>
      </p:sp>
      <p:sp>
        <p:nvSpPr>
          <p:cNvPr id="47" name="Google Shape;47;p2"/>
          <p:cNvSpPr txBox="1">
            <a:spLocks noGrp="1"/>
          </p:cNvSpPr>
          <p:nvPr>
            <p:ph type="sldNum" idx="12"/>
          </p:nvPr>
        </p:nvSpPr>
        <p:spPr>
          <a:xfrm>
            <a:off x="8735326" y="6356351"/>
            <a:ext cx="25554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1963-CEA1-D5BB-E3C1-71617B524D52}"/>
              </a:ext>
            </a:extLst>
          </p:cNvPr>
          <p:cNvSpPr>
            <a:spLocks noGrp="1"/>
          </p:cNvSpPr>
          <p:nvPr>
            <p:ph type="title"/>
          </p:nvPr>
        </p:nvSpPr>
        <p:spPr/>
        <p:txBody>
          <a:bodyPr/>
          <a:lstStyle/>
          <a:p>
            <a:r>
              <a:rPr lang="en-US" dirty="0"/>
              <a:t>Transmission Control Protocol - TCP</a:t>
            </a:r>
          </a:p>
        </p:txBody>
      </p:sp>
      <p:sp>
        <p:nvSpPr>
          <p:cNvPr id="4" name="Slide Number Placeholder 3">
            <a:extLst>
              <a:ext uri="{FF2B5EF4-FFF2-40B4-BE49-F238E27FC236}">
                <a16:creationId xmlns:a16="http://schemas.microsoft.com/office/drawing/2014/main" id="{8D49DCAA-E922-E571-D08A-DCE49C46C60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20</a:t>
            </a:fld>
            <a:endParaRPr lang="en-US"/>
          </a:p>
        </p:txBody>
      </p:sp>
      <p:pic>
        <p:nvPicPr>
          <p:cNvPr id="8194" name="Picture 2" descr="What is a Three-Way Handshake? - Definition from Techopedia">
            <a:extLst>
              <a:ext uri="{FF2B5EF4-FFF2-40B4-BE49-F238E27FC236}">
                <a16:creationId xmlns:a16="http://schemas.microsoft.com/office/drawing/2014/main" id="{B2D83211-5D8D-7335-F701-A0DA5A8EE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975" y="2368150"/>
            <a:ext cx="4016873" cy="36907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7360B8-8D5A-C0F4-07CE-9D4DA3DE3282}"/>
              </a:ext>
            </a:extLst>
          </p:cNvPr>
          <p:cNvSpPr txBox="1"/>
          <p:nvPr/>
        </p:nvSpPr>
        <p:spPr>
          <a:xfrm>
            <a:off x="10090606" y="5911156"/>
            <a:ext cx="1446662" cy="523220"/>
          </a:xfrm>
          <a:prstGeom prst="rect">
            <a:avLst/>
          </a:prstGeom>
          <a:noFill/>
        </p:spPr>
        <p:txBody>
          <a:bodyPr wrap="square" rtlCol="0">
            <a:spAutoFit/>
          </a:bodyPr>
          <a:lstStyle/>
          <a:p>
            <a:r>
              <a:rPr lang="en-US" dirty="0"/>
              <a:t>Source: </a:t>
            </a:r>
            <a:r>
              <a:rPr lang="en-US" dirty="0" err="1"/>
              <a:t>freecodecamp</a:t>
            </a:r>
            <a:endParaRPr lang="en-US" dirty="0"/>
          </a:p>
        </p:txBody>
      </p:sp>
    </p:spTree>
    <p:extLst>
      <p:ext uri="{BB962C8B-B14F-4D97-AF65-F5344CB8AC3E}">
        <p14:creationId xmlns:p14="http://schemas.microsoft.com/office/powerpoint/2010/main" val="2721012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35C3-74C8-3940-57BA-42C07BAE5785}"/>
              </a:ext>
            </a:extLst>
          </p:cNvPr>
          <p:cNvSpPr>
            <a:spLocks noGrp="1"/>
          </p:cNvSpPr>
          <p:nvPr>
            <p:ph type="title"/>
          </p:nvPr>
        </p:nvSpPr>
        <p:spPr/>
        <p:txBody>
          <a:bodyPr/>
          <a:lstStyle/>
          <a:p>
            <a:r>
              <a:rPr lang="en-US" dirty="0"/>
              <a:t>User Datagram Protocol - UDP</a:t>
            </a:r>
          </a:p>
        </p:txBody>
      </p:sp>
      <p:sp>
        <p:nvSpPr>
          <p:cNvPr id="3" name="Text Placeholder 2">
            <a:extLst>
              <a:ext uri="{FF2B5EF4-FFF2-40B4-BE49-F238E27FC236}">
                <a16:creationId xmlns:a16="http://schemas.microsoft.com/office/drawing/2014/main" id="{3B9CF769-DCB4-46BD-0ACC-0F2A8F4DB9F6}"/>
              </a:ext>
            </a:extLst>
          </p:cNvPr>
          <p:cNvSpPr>
            <a:spLocks noGrp="1"/>
          </p:cNvSpPr>
          <p:nvPr>
            <p:ph type="body" idx="1"/>
          </p:nvPr>
        </p:nvSpPr>
        <p:spPr/>
        <p:txBody>
          <a:bodyPr/>
          <a:lstStyle/>
          <a:p>
            <a:r>
              <a:rPr lang="en-US" dirty="0"/>
              <a:t>Connectionless, no frills</a:t>
            </a:r>
          </a:p>
          <a:p>
            <a:r>
              <a:rPr lang="en-US" dirty="0"/>
              <a:t>“Fire and forget” transmission</a:t>
            </a:r>
          </a:p>
          <a:p>
            <a:r>
              <a:rPr lang="en-US" dirty="0"/>
              <a:t>Best effort – may lose packets</a:t>
            </a:r>
          </a:p>
        </p:txBody>
      </p:sp>
      <p:sp>
        <p:nvSpPr>
          <p:cNvPr id="4" name="Slide Number Placeholder 3">
            <a:extLst>
              <a:ext uri="{FF2B5EF4-FFF2-40B4-BE49-F238E27FC236}">
                <a16:creationId xmlns:a16="http://schemas.microsoft.com/office/drawing/2014/main" id="{97C9D4C9-9920-EBBB-29AA-0975B9DDBB5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340537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B529-335F-D1CA-7015-F8CD10A96781}"/>
              </a:ext>
            </a:extLst>
          </p:cNvPr>
          <p:cNvSpPr>
            <a:spLocks noGrp="1"/>
          </p:cNvSpPr>
          <p:nvPr>
            <p:ph type="title"/>
          </p:nvPr>
        </p:nvSpPr>
        <p:spPr/>
        <p:txBody>
          <a:bodyPr/>
          <a:lstStyle/>
          <a:p>
            <a:r>
              <a:rPr lang="en-US" dirty="0"/>
              <a:t>Hypertext Transfer Protocol Secure - HTTPS</a:t>
            </a:r>
          </a:p>
        </p:txBody>
      </p:sp>
      <p:sp>
        <p:nvSpPr>
          <p:cNvPr id="3" name="Text Placeholder 2">
            <a:extLst>
              <a:ext uri="{FF2B5EF4-FFF2-40B4-BE49-F238E27FC236}">
                <a16:creationId xmlns:a16="http://schemas.microsoft.com/office/drawing/2014/main" id="{D5DAACD4-9595-BF99-14C8-6910F6A3BB12}"/>
              </a:ext>
            </a:extLst>
          </p:cNvPr>
          <p:cNvSpPr>
            <a:spLocks noGrp="1"/>
          </p:cNvSpPr>
          <p:nvPr>
            <p:ph type="body" idx="1"/>
          </p:nvPr>
        </p:nvSpPr>
        <p:spPr/>
        <p:txBody>
          <a:bodyPr>
            <a:normAutofit lnSpcReduction="10000"/>
          </a:bodyPr>
          <a:lstStyle/>
          <a:p>
            <a:r>
              <a:rPr lang="en-US" dirty="0"/>
              <a:t>Same as HTTP… but improved!</a:t>
            </a:r>
          </a:p>
          <a:p>
            <a:r>
              <a:rPr lang="en-US" dirty="0"/>
              <a:t>Uses Transport Layer Security (TLS), previously Secure Sockets Layer (SSL)</a:t>
            </a:r>
          </a:p>
          <a:p>
            <a:r>
              <a:rPr lang="en-US" dirty="0"/>
              <a:t>Client-server based</a:t>
            </a:r>
          </a:p>
          <a:p>
            <a:pPr lvl="1"/>
            <a:r>
              <a:rPr lang="en-US" dirty="0"/>
              <a:t>Client request Web objects (e.g., HTML) addressable via a URL</a:t>
            </a:r>
          </a:p>
          <a:p>
            <a:pPr lvl="1"/>
            <a:r>
              <a:rPr lang="en-US" dirty="0"/>
              <a:t>Server provides Web objects in response</a:t>
            </a:r>
          </a:p>
        </p:txBody>
      </p:sp>
      <p:sp>
        <p:nvSpPr>
          <p:cNvPr id="4" name="Slide Number Placeholder 3">
            <a:extLst>
              <a:ext uri="{FF2B5EF4-FFF2-40B4-BE49-F238E27FC236}">
                <a16:creationId xmlns:a16="http://schemas.microsoft.com/office/drawing/2014/main" id="{82866F2B-A433-B20D-A8E6-E5A27ABB341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240099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3622-3C1F-A494-B891-0A4BB361309E}"/>
              </a:ext>
            </a:extLst>
          </p:cNvPr>
          <p:cNvSpPr>
            <a:spLocks noGrp="1"/>
          </p:cNvSpPr>
          <p:nvPr>
            <p:ph type="title"/>
          </p:nvPr>
        </p:nvSpPr>
        <p:spPr/>
        <p:txBody>
          <a:bodyPr/>
          <a:lstStyle/>
          <a:p>
            <a:r>
              <a:rPr lang="en-US" dirty="0"/>
              <a:t>Transport Layer Security - TLS</a:t>
            </a:r>
          </a:p>
        </p:txBody>
      </p:sp>
      <p:sp>
        <p:nvSpPr>
          <p:cNvPr id="3" name="Text Placeholder 2">
            <a:extLst>
              <a:ext uri="{FF2B5EF4-FFF2-40B4-BE49-F238E27FC236}">
                <a16:creationId xmlns:a16="http://schemas.microsoft.com/office/drawing/2014/main" id="{016AF620-D11C-7309-BC1F-CD87787DB32F}"/>
              </a:ext>
            </a:extLst>
          </p:cNvPr>
          <p:cNvSpPr>
            <a:spLocks noGrp="1"/>
          </p:cNvSpPr>
          <p:nvPr>
            <p:ph type="body" idx="1"/>
          </p:nvPr>
        </p:nvSpPr>
        <p:spPr/>
        <p:txBody>
          <a:bodyPr/>
          <a:lstStyle/>
          <a:p>
            <a:r>
              <a:rPr lang="en-US" dirty="0"/>
              <a:t>Verifies identity of the website and creates an encrypted session</a:t>
            </a:r>
          </a:p>
          <a:p>
            <a:r>
              <a:rPr lang="en-US" dirty="0"/>
              <a:t>Asymmetric key encryption</a:t>
            </a:r>
          </a:p>
          <a:p>
            <a:r>
              <a:rPr lang="en-US" dirty="0"/>
              <a:t>Handshake-based, resulting in a session key</a:t>
            </a:r>
          </a:p>
        </p:txBody>
      </p:sp>
      <p:sp>
        <p:nvSpPr>
          <p:cNvPr id="4" name="Slide Number Placeholder 3">
            <a:extLst>
              <a:ext uri="{FF2B5EF4-FFF2-40B4-BE49-F238E27FC236}">
                <a16:creationId xmlns:a16="http://schemas.microsoft.com/office/drawing/2014/main" id="{1BC373E9-913D-C4D9-E9B0-BED6CDE045A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133349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CB0B-A09E-3113-195F-8352001FE386}"/>
              </a:ext>
            </a:extLst>
          </p:cNvPr>
          <p:cNvSpPr>
            <a:spLocks noGrp="1"/>
          </p:cNvSpPr>
          <p:nvPr>
            <p:ph type="title"/>
          </p:nvPr>
        </p:nvSpPr>
        <p:spPr/>
        <p:txBody>
          <a:bodyPr/>
          <a:lstStyle/>
          <a:p>
            <a:r>
              <a:rPr lang="en-US" dirty="0"/>
              <a:t>Transport Layer Security - TLS</a:t>
            </a:r>
          </a:p>
        </p:txBody>
      </p:sp>
      <p:sp>
        <p:nvSpPr>
          <p:cNvPr id="4" name="Slide Number Placeholder 3">
            <a:extLst>
              <a:ext uri="{FF2B5EF4-FFF2-40B4-BE49-F238E27FC236}">
                <a16:creationId xmlns:a16="http://schemas.microsoft.com/office/drawing/2014/main" id="{B9A6FCE3-108F-2D43-52F2-F6AA8057341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24</a:t>
            </a:fld>
            <a:endParaRPr lang="en-US"/>
          </a:p>
        </p:txBody>
      </p:sp>
      <p:pic>
        <p:nvPicPr>
          <p:cNvPr id="10244" name="Picture 4">
            <a:extLst>
              <a:ext uri="{FF2B5EF4-FFF2-40B4-BE49-F238E27FC236}">
                <a16:creationId xmlns:a16="http://schemas.microsoft.com/office/drawing/2014/main" id="{9C2F336E-0468-0B09-6DB5-F4781BF47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406" y="2443959"/>
            <a:ext cx="5092012" cy="36756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63FA3D-99EB-6D0A-55CD-B530A2FB397D}"/>
              </a:ext>
            </a:extLst>
          </p:cNvPr>
          <p:cNvSpPr txBox="1"/>
          <p:nvPr/>
        </p:nvSpPr>
        <p:spPr>
          <a:xfrm>
            <a:off x="10090606" y="5911156"/>
            <a:ext cx="1446662" cy="523220"/>
          </a:xfrm>
          <a:prstGeom prst="rect">
            <a:avLst/>
          </a:prstGeom>
          <a:noFill/>
        </p:spPr>
        <p:txBody>
          <a:bodyPr wrap="square" rtlCol="0">
            <a:spAutoFit/>
          </a:bodyPr>
          <a:lstStyle/>
          <a:p>
            <a:r>
              <a:rPr lang="en-US" dirty="0"/>
              <a:t>Source: </a:t>
            </a:r>
            <a:r>
              <a:rPr lang="en-US" dirty="0" err="1"/>
              <a:t>Vikingcloud</a:t>
            </a:r>
            <a:endParaRPr lang="en-US" dirty="0"/>
          </a:p>
        </p:txBody>
      </p:sp>
    </p:spTree>
    <p:extLst>
      <p:ext uri="{BB962C8B-B14F-4D97-AF65-F5344CB8AC3E}">
        <p14:creationId xmlns:p14="http://schemas.microsoft.com/office/powerpoint/2010/main" val="3493473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8009-E32C-6C42-55A8-AADF16C839BB}"/>
              </a:ext>
            </a:extLst>
          </p:cNvPr>
          <p:cNvSpPr>
            <a:spLocks noGrp="1"/>
          </p:cNvSpPr>
          <p:nvPr>
            <p:ph type="title"/>
          </p:nvPr>
        </p:nvSpPr>
        <p:spPr/>
        <p:txBody>
          <a:bodyPr/>
          <a:lstStyle/>
          <a:p>
            <a:r>
              <a:rPr lang="en-US" dirty="0"/>
              <a:t>Goal:</a:t>
            </a:r>
          </a:p>
        </p:txBody>
      </p:sp>
      <p:sp>
        <p:nvSpPr>
          <p:cNvPr id="3" name="Text Placeholder 2">
            <a:extLst>
              <a:ext uri="{FF2B5EF4-FFF2-40B4-BE49-F238E27FC236}">
                <a16:creationId xmlns:a16="http://schemas.microsoft.com/office/drawing/2014/main" id="{ACEB2AF9-4B03-C29C-B1B1-A337C3BCF9B4}"/>
              </a:ext>
            </a:extLst>
          </p:cNvPr>
          <p:cNvSpPr>
            <a:spLocks noGrp="1"/>
          </p:cNvSpPr>
          <p:nvPr>
            <p:ph type="body" idx="1"/>
          </p:nvPr>
        </p:nvSpPr>
        <p:spPr/>
        <p:txBody>
          <a:bodyPr/>
          <a:lstStyle/>
          <a:p>
            <a:r>
              <a:rPr lang="en-US" dirty="0"/>
              <a:t>Using the TCP/IP Suite, how does our computer request an HTTP(S) webpage?</a:t>
            </a:r>
          </a:p>
        </p:txBody>
      </p:sp>
      <p:sp>
        <p:nvSpPr>
          <p:cNvPr id="4" name="Slide Number Placeholder 3">
            <a:extLst>
              <a:ext uri="{FF2B5EF4-FFF2-40B4-BE49-F238E27FC236}">
                <a16:creationId xmlns:a16="http://schemas.microsoft.com/office/drawing/2014/main" id="{5F8389D8-2AF1-E55C-D09E-9947D3FAC07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1376844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itle 1">
            <a:extLst>
              <a:ext uri="{FF2B5EF4-FFF2-40B4-BE49-F238E27FC236}">
                <a16:creationId xmlns:a16="http://schemas.microsoft.com/office/drawing/2014/main" id="{3EC5BFAA-4D57-B469-9CD9-FAC5F68407A5}"/>
              </a:ext>
            </a:extLst>
          </p:cNvPr>
          <p:cNvSpPr>
            <a:spLocks noGrp="1"/>
          </p:cNvSpPr>
          <p:nvPr>
            <p:ph type="title"/>
          </p:nvPr>
        </p:nvSpPr>
        <p:spPr/>
        <p:txBody>
          <a:bodyPr/>
          <a:lstStyle/>
          <a:p>
            <a:r>
              <a:rPr lang="en-US" dirty="0"/>
              <a:t>Break Time!</a:t>
            </a:r>
          </a:p>
        </p:txBody>
      </p:sp>
      <p:sp>
        <p:nvSpPr>
          <p:cNvPr id="61" name="Google Shape;61;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9C075-1896-6191-B62A-C066905B84CC}"/>
              </a:ext>
            </a:extLst>
          </p:cNvPr>
          <p:cNvSpPr>
            <a:spLocks noGrp="1"/>
          </p:cNvSpPr>
          <p:nvPr>
            <p:ph type="title"/>
          </p:nvPr>
        </p:nvSpPr>
        <p:spPr/>
        <p:txBody>
          <a:bodyPr/>
          <a:lstStyle/>
          <a:p>
            <a:r>
              <a:rPr lang="en-US" dirty="0"/>
              <a:t>Exercise #2 – Build Your Own Port Scanner</a:t>
            </a:r>
          </a:p>
        </p:txBody>
      </p:sp>
      <p:sp>
        <p:nvSpPr>
          <p:cNvPr id="5" name="Text Placeholder 4">
            <a:extLst>
              <a:ext uri="{FF2B5EF4-FFF2-40B4-BE49-F238E27FC236}">
                <a16:creationId xmlns:a16="http://schemas.microsoft.com/office/drawing/2014/main" id="{78BBDB87-C416-4CDE-08EF-99280D680912}"/>
              </a:ext>
            </a:extLst>
          </p:cNvPr>
          <p:cNvSpPr>
            <a:spLocks noGrp="1"/>
          </p:cNvSpPr>
          <p:nvPr>
            <p:ph type="body" idx="1"/>
          </p:nvPr>
        </p:nvSpPr>
        <p:spPr/>
        <p:txBody>
          <a:bodyPr/>
          <a:lstStyle/>
          <a:p>
            <a:r>
              <a:rPr lang="en-US" dirty="0"/>
              <a:t>Using a language of your choice</a:t>
            </a:r>
          </a:p>
          <a:p>
            <a:r>
              <a:rPr lang="en-US" dirty="0"/>
              <a:t>Design a simple, TCP scanner</a:t>
            </a:r>
          </a:p>
          <a:p>
            <a:r>
              <a:rPr lang="en-US" dirty="0"/>
              <a:t>Scan ports 1-65535</a:t>
            </a:r>
          </a:p>
          <a:p>
            <a:r>
              <a:rPr lang="en-US" dirty="0"/>
              <a:t>Print out findings to terminal or to a file (your call)</a:t>
            </a:r>
          </a:p>
          <a:p>
            <a:r>
              <a:rPr lang="en-US" dirty="0"/>
              <a:t>Target: </a:t>
            </a:r>
            <a:r>
              <a:rPr lang="en-US" dirty="0" err="1"/>
              <a:t>scanme.nmap.org</a:t>
            </a:r>
            <a:endParaRPr lang="en-US" dirty="0"/>
          </a:p>
          <a:p>
            <a:endParaRPr lang="en-US" dirty="0"/>
          </a:p>
        </p:txBody>
      </p:sp>
      <p:sp>
        <p:nvSpPr>
          <p:cNvPr id="3" name="Slide Number Placeholder 2">
            <a:extLst>
              <a:ext uri="{FF2B5EF4-FFF2-40B4-BE49-F238E27FC236}">
                <a16:creationId xmlns:a16="http://schemas.microsoft.com/office/drawing/2014/main" id="{FB728164-3E23-DC84-3AA2-4059A3AA66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1164344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B91A-B7A5-B8C9-C77D-FB4E79241DFC}"/>
              </a:ext>
            </a:extLst>
          </p:cNvPr>
          <p:cNvSpPr>
            <a:spLocks noGrp="1"/>
          </p:cNvSpPr>
          <p:nvPr>
            <p:ph type="title"/>
          </p:nvPr>
        </p:nvSpPr>
        <p:spPr/>
        <p:txBody>
          <a:bodyPr>
            <a:normAutofit/>
          </a:bodyPr>
          <a:lstStyle/>
          <a:p>
            <a:r>
              <a:rPr lang="en-US" dirty="0"/>
              <a:t>Some Hints</a:t>
            </a:r>
          </a:p>
        </p:txBody>
      </p:sp>
      <p:sp>
        <p:nvSpPr>
          <p:cNvPr id="3" name="Text Placeholder 2">
            <a:extLst>
              <a:ext uri="{FF2B5EF4-FFF2-40B4-BE49-F238E27FC236}">
                <a16:creationId xmlns:a16="http://schemas.microsoft.com/office/drawing/2014/main" id="{9A279C0B-AD4F-B539-32F8-95E94BE8DFF8}"/>
              </a:ext>
            </a:extLst>
          </p:cNvPr>
          <p:cNvSpPr>
            <a:spLocks noGrp="1"/>
          </p:cNvSpPr>
          <p:nvPr>
            <p:ph type="body" idx="1"/>
          </p:nvPr>
        </p:nvSpPr>
        <p:spPr/>
        <p:txBody>
          <a:bodyPr/>
          <a:lstStyle/>
          <a:p>
            <a:r>
              <a:rPr lang="en-US" dirty="0"/>
              <a:t>Socket library</a:t>
            </a:r>
          </a:p>
          <a:p>
            <a:r>
              <a:rPr lang="en-US" dirty="0"/>
              <a:t>For loops are your friends</a:t>
            </a:r>
          </a:p>
          <a:p>
            <a:r>
              <a:rPr lang="en-US" dirty="0"/>
              <a:t>Take an argument from the user via CLI for the target to scan</a:t>
            </a:r>
          </a:p>
          <a:p>
            <a:pPr lvl="0"/>
            <a:r>
              <a:rPr lang="en-US" dirty="0"/>
              <a:t>Please try to avoid Googling “</a:t>
            </a:r>
            <a:r>
              <a:rPr lang="en-US" dirty="0" err="1"/>
              <a:t>xyz</a:t>
            </a:r>
            <a:r>
              <a:rPr lang="en-US" dirty="0"/>
              <a:t> language </a:t>
            </a:r>
            <a:r>
              <a:rPr lang="en-US" dirty="0" err="1"/>
              <a:t>tcp</a:t>
            </a:r>
            <a:r>
              <a:rPr lang="en-US" dirty="0"/>
              <a:t> scanner” </a:t>
            </a:r>
          </a:p>
          <a:p>
            <a:endParaRPr lang="en-US" dirty="0"/>
          </a:p>
        </p:txBody>
      </p:sp>
      <p:sp>
        <p:nvSpPr>
          <p:cNvPr id="4" name="Slide Number Placeholder 3">
            <a:extLst>
              <a:ext uri="{FF2B5EF4-FFF2-40B4-BE49-F238E27FC236}">
                <a16:creationId xmlns:a16="http://schemas.microsoft.com/office/drawing/2014/main" id="{C5AB3A50-94C3-0465-A363-9FDBFB856E1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243334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912979" y="1250845"/>
            <a:ext cx="10362867" cy="119311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DC4400"/>
              </a:buClr>
              <a:buSzPts val="4400"/>
              <a:buFont typeface="Impact"/>
              <a:buNone/>
            </a:pPr>
            <a:r>
              <a:rPr lang="en-US" dirty="0"/>
              <a:t>How Do Computers Talk?</a:t>
            </a:r>
            <a:endParaRPr dirty="0"/>
          </a:p>
        </p:txBody>
      </p:sp>
      <p:sp>
        <p:nvSpPr>
          <p:cNvPr id="53" name="Google Shape;53;p3"/>
          <p:cNvSpPr txBox="1">
            <a:spLocks noGrp="1"/>
          </p:cNvSpPr>
          <p:nvPr>
            <p:ph type="body" idx="1"/>
          </p:nvPr>
        </p:nvSpPr>
        <p:spPr>
          <a:xfrm>
            <a:off x="912979" y="2443959"/>
            <a:ext cx="10362867" cy="3682206"/>
          </a:xfrm>
          <a:prstGeom prst="rect">
            <a:avLst/>
          </a:prstGeom>
          <a:noFill/>
          <a:ln>
            <a:noFill/>
          </a:ln>
        </p:spPr>
        <p:txBody>
          <a:bodyPr spcFirstLastPara="1" wrap="square" lIns="91425" tIns="45700" rIns="91425" bIns="45700" anchor="t" anchorCtr="0">
            <a:normAutofit/>
          </a:bodyPr>
          <a:lstStyle/>
          <a:p>
            <a:pPr indent="-457200">
              <a:spcBef>
                <a:spcPts val="0"/>
              </a:spcBef>
            </a:pPr>
            <a:r>
              <a:rPr lang="en-US" dirty="0"/>
              <a:t>“I don’t know, I just plug it in”</a:t>
            </a:r>
          </a:p>
          <a:p>
            <a:pPr indent="-457200">
              <a:spcBef>
                <a:spcPts val="0"/>
              </a:spcBef>
            </a:pPr>
            <a:r>
              <a:rPr lang="en-US" dirty="0"/>
              <a:t>“Wi-Fi?”</a:t>
            </a:r>
          </a:p>
          <a:p>
            <a:pPr indent="-457200">
              <a:spcBef>
                <a:spcPts val="0"/>
              </a:spcBef>
            </a:pPr>
            <a:r>
              <a:rPr lang="en-US" dirty="0"/>
              <a:t>“The Information Superhighway”</a:t>
            </a:r>
          </a:p>
        </p:txBody>
      </p:sp>
      <p:sp>
        <p:nvSpPr>
          <p:cNvPr id="54" name="Google Shape;54;p3"/>
          <p:cNvSpPr txBox="1">
            <a:spLocks noGrp="1"/>
          </p:cNvSpPr>
          <p:nvPr>
            <p:ph type="sldNum" idx="12"/>
          </p:nvPr>
        </p:nvSpPr>
        <p:spPr>
          <a:xfrm>
            <a:off x="8735326" y="6356351"/>
            <a:ext cx="25554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3</a:t>
            </a:fld>
            <a:endParaRPr/>
          </a:p>
        </p:txBody>
      </p:sp>
      <p:pic>
        <p:nvPicPr>
          <p:cNvPr id="1026" name="Picture 2" descr="Al Gore - Wikipedia">
            <a:extLst>
              <a:ext uri="{FF2B5EF4-FFF2-40B4-BE49-F238E27FC236}">
                <a16:creationId xmlns:a16="http://schemas.microsoft.com/office/drawing/2014/main" id="{AEF78579-7FA8-B530-5426-2A2C4AA17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511" y="4001600"/>
            <a:ext cx="1883801" cy="23547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E31785-BFC9-1DAF-ECF5-6CEB546845AB}"/>
              </a:ext>
            </a:extLst>
          </p:cNvPr>
          <p:cNvSpPr txBox="1"/>
          <p:nvPr/>
        </p:nvSpPr>
        <p:spPr>
          <a:xfrm>
            <a:off x="10090606" y="5911156"/>
            <a:ext cx="1446662" cy="523220"/>
          </a:xfrm>
          <a:prstGeom prst="rect">
            <a:avLst/>
          </a:prstGeom>
          <a:noFill/>
        </p:spPr>
        <p:txBody>
          <a:bodyPr wrap="square" rtlCol="0">
            <a:spAutoFit/>
          </a:bodyPr>
          <a:lstStyle/>
          <a:p>
            <a:r>
              <a:rPr lang="en-US" dirty="0"/>
              <a:t>Source: Wikipedia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D5BF-7ABD-1310-0020-FCA0E80C0ACB}"/>
              </a:ext>
            </a:extLst>
          </p:cNvPr>
          <p:cNvSpPr>
            <a:spLocks noGrp="1"/>
          </p:cNvSpPr>
          <p:nvPr>
            <p:ph type="title"/>
          </p:nvPr>
        </p:nvSpPr>
        <p:spPr/>
        <p:txBody>
          <a:bodyPr/>
          <a:lstStyle/>
          <a:p>
            <a:r>
              <a:rPr lang="en-US" dirty="0"/>
              <a:t>What’s a Network? Why Use One?</a:t>
            </a:r>
          </a:p>
        </p:txBody>
      </p:sp>
      <p:sp>
        <p:nvSpPr>
          <p:cNvPr id="3" name="Text Placeholder 2">
            <a:extLst>
              <a:ext uri="{FF2B5EF4-FFF2-40B4-BE49-F238E27FC236}">
                <a16:creationId xmlns:a16="http://schemas.microsoft.com/office/drawing/2014/main" id="{0EAE139A-2B11-85C8-B9A0-70EDFA1E9886}"/>
              </a:ext>
            </a:extLst>
          </p:cNvPr>
          <p:cNvSpPr>
            <a:spLocks noGrp="1"/>
          </p:cNvSpPr>
          <p:nvPr>
            <p:ph type="body" idx="1"/>
          </p:nvPr>
        </p:nvSpPr>
        <p:spPr/>
        <p:txBody>
          <a:bodyPr/>
          <a:lstStyle/>
          <a:p>
            <a:r>
              <a:rPr lang="en-US" dirty="0"/>
              <a:t>A network is a series of interconnected devices</a:t>
            </a:r>
          </a:p>
          <a:p>
            <a:pPr lvl="1"/>
            <a:r>
              <a:rPr lang="en-US" dirty="0"/>
              <a:t>Typically referred to as “nodes” or “hosts”</a:t>
            </a:r>
          </a:p>
          <a:p>
            <a:r>
              <a:rPr lang="en-US" dirty="0"/>
              <a:t>Relies on various protocols for communicating</a:t>
            </a:r>
          </a:p>
          <a:p>
            <a:pPr lvl="1"/>
            <a:r>
              <a:rPr lang="en-US" dirty="0"/>
              <a:t>Protocols function as “rules”</a:t>
            </a:r>
          </a:p>
          <a:p>
            <a:pPr lvl="1"/>
            <a:endParaRPr lang="en-US" dirty="0"/>
          </a:p>
        </p:txBody>
      </p:sp>
      <p:sp>
        <p:nvSpPr>
          <p:cNvPr id="4" name="Slide Number Placeholder 3">
            <a:extLst>
              <a:ext uri="{FF2B5EF4-FFF2-40B4-BE49-F238E27FC236}">
                <a16:creationId xmlns:a16="http://schemas.microsoft.com/office/drawing/2014/main" id="{89D346CD-C4F7-77D9-4C3B-5098C416E6D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54705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P-Link Archer AX10 (AX1500) Wi-Fi 6 Router Review | PCMag">
            <a:extLst>
              <a:ext uri="{FF2B5EF4-FFF2-40B4-BE49-F238E27FC236}">
                <a16:creationId xmlns:a16="http://schemas.microsoft.com/office/drawing/2014/main" id="{06EE03BA-E8A3-CDC3-432F-4FD2E508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949" y="1847402"/>
            <a:ext cx="8460926" cy="47594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13B130-0813-8608-5CD8-1319FC6D4719}"/>
              </a:ext>
            </a:extLst>
          </p:cNvPr>
          <p:cNvSpPr>
            <a:spLocks noGrp="1"/>
          </p:cNvSpPr>
          <p:nvPr>
            <p:ph type="title"/>
          </p:nvPr>
        </p:nvSpPr>
        <p:spPr/>
        <p:txBody>
          <a:bodyPr/>
          <a:lstStyle/>
          <a:p>
            <a:r>
              <a:rPr lang="en-US" dirty="0"/>
              <a:t>Common Networking Hardware</a:t>
            </a:r>
          </a:p>
        </p:txBody>
      </p:sp>
      <p:sp>
        <p:nvSpPr>
          <p:cNvPr id="4" name="Slide Number Placeholder 3">
            <a:extLst>
              <a:ext uri="{FF2B5EF4-FFF2-40B4-BE49-F238E27FC236}">
                <a16:creationId xmlns:a16="http://schemas.microsoft.com/office/drawing/2014/main" id="{39E26075-B617-718E-7442-94419842C63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
        <p:nvSpPr>
          <p:cNvPr id="5" name="TextBox 4">
            <a:extLst>
              <a:ext uri="{FF2B5EF4-FFF2-40B4-BE49-F238E27FC236}">
                <a16:creationId xmlns:a16="http://schemas.microsoft.com/office/drawing/2014/main" id="{58020ABE-E755-3C3B-C186-8B4BAD8FCB01}"/>
              </a:ext>
            </a:extLst>
          </p:cNvPr>
          <p:cNvSpPr txBox="1"/>
          <p:nvPr/>
        </p:nvSpPr>
        <p:spPr>
          <a:xfrm>
            <a:off x="10090606" y="5911156"/>
            <a:ext cx="1446662" cy="307777"/>
          </a:xfrm>
          <a:prstGeom prst="rect">
            <a:avLst/>
          </a:prstGeom>
          <a:noFill/>
        </p:spPr>
        <p:txBody>
          <a:bodyPr wrap="square" rtlCol="0">
            <a:spAutoFit/>
          </a:bodyPr>
          <a:lstStyle/>
          <a:p>
            <a:r>
              <a:rPr lang="en-US" dirty="0"/>
              <a:t>Source: </a:t>
            </a:r>
            <a:r>
              <a:rPr lang="en-US" dirty="0" err="1"/>
              <a:t>tp</a:t>
            </a:r>
            <a:r>
              <a:rPr lang="en-US" dirty="0"/>
              <a:t>-link</a:t>
            </a:r>
          </a:p>
        </p:txBody>
      </p:sp>
    </p:spTree>
    <p:extLst>
      <p:ext uri="{BB962C8B-B14F-4D97-AF65-F5344CB8AC3E}">
        <p14:creationId xmlns:p14="http://schemas.microsoft.com/office/powerpoint/2010/main" val="1096134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D8DC-CEE7-A3EB-9811-183932FD0C26}"/>
              </a:ext>
            </a:extLst>
          </p:cNvPr>
          <p:cNvSpPr>
            <a:spLocks noGrp="1"/>
          </p:cNvSpPr>
          <p:nvPr>
            <p:ph type="title"/>
          </p:nvPr>
        </p:nvSpPr>
        <p:spPr/>
        <p:txBody>
          <a:bodyPr/>
          <a:lstStyle/>
          <a:p>
            <a:r>
              <a:rPr lang="en-US" dirty="0"/>
              <a:t>Common Networking Hardware</a:t>
            </a:r>
          </a:p>
        </p:txBody>
      </p:sp>
      <p:sp>
        <p:nvSpPr>
          <p:cNvPr id="4" name="Slide Number Placeholder 3">
            <a:extLst>
              <a:ext uri="{FF2B5EF4-FFF2-40B4-BE49-F238E27FC236}">
                <a16:creationId xmlns:a16="http://schemas.microsoft.com/office/drawing/2014/main" id="{998C2541-6097-A9C5-6FAC-D389980B2A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pic>
        <p:nvPicPr>
          <p:cNvPr id="1026" name="Picture 2" descr="Router | Cisco Network Topology Icons 3015">
            <a:extLst>
              <a:ext uri="{FF2B5EF4-FFF2-40B4-BE49-F238E27FC236}">
                <a16:creationId xmlns:a16="http://schemas.microsoft.com/office/drawing/2014/main" id="{CE11E09E-D9BA-1F17-A926-828B0941B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979" y="2443959"/>
            <a:ext cx="3454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orkgroup Switch | Cisco Network Topology Icons 3015">
            <a:extLst>
              <a:ext uri="{FF2B5EF4-FFF2-40B4-BE49-F238E27FC236}">
                <a16:creationId xmlns:a16="http://schemas.microsoft.com/office/drawing/2014/main" id="{3A2FD78B-63AC-79A6-616D-EDC4F4882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2778" y="2443959"/>
            <a:ext cx="40005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ndard Host | Cisco Network Topology Icons 3015">
            <a:extLst>
              <a:ext uri="{FF2B5EF4-FFF2-40B4-BE49-F238E27FC236}">
                <a16:creationId xmlns:a16="http://schemas.microsoft.com/office/drawing/2014/main" id="{8290DF30-00FC-2504-F363-AA6644F8CB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456" y="2443959"/>
            <a:ext cx="24003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isco Enterprise Router Selector - Cisco">
            <a:extLst>
              <a:ext uri="{FF2B5EF4-FFF2-40B4-BE49-F238E27FC236}">
                <a16:creationId xmlns:a16="http://schemas.microsoft.com/office/drawing/2014/main" id="{520B3181-2EA9-4E18-B5B9-CE4C229EE8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399" y="4379066"/>
            <a:ext cx="4367379" cy="291158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ypes of Small Business Network Switches - Cisco">
            <a:extLst>
              <a:ext uri="{FF2B5EF4-FFF2-40B4-BE49-F238E27FC236}">
                <a16:creationId xmlns:a16="http://schemas.microsoft.com/office/drawing/2014/main" id="{385907DD-7DB0-D667-7C3D-6F95C3D390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8395" y="4475959"/>
            <a:ext cx="4266711" cy="2400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EA49C9-3044-B2DE-67F4-C087CA8E6FD4}"/>
              </a:ext>
            </a:extLst>
          </p:cNvPr>
          <p:cNvSpPr txBox="1"/>
          <p:nvPr/>
        </p:nvSpPr>
        <p:spPr>
          <a:xfrm>
            <a:off x="10090606" y="5911156"/>
            <a:ext cx="1446662" cy="307777"/>
          </a:xfrm>
          <a:prstGeom prst="rect">
            <a:avLst/>
          </a:prstGeom>
          <a:noFill/>
        </p:spPr>
        <p:txBody>
          <a:bodyPr wrap="square" rtlCol="0">
            <a:spAutoFit/>
          </a:bodyPr>
          <a:lstStyle/>
          <a:p>
            <a:r>
              <a:rPr lang="en-US" dirty="0"/>
              <a:t>Source: Cisco</a:t>
            </a:r>
          </a:p>
        </p:txBody>
      </p:sp>
    </p:spTree>
    <p:extLst>
      <p:ext uri="{BB962C8B-B14F-4D97-AF65-F5344CB8AC3E}">
        <p14:creationId xmlns:p14="http://schemas.microsoft.com/office/powerpoint/2010/main" val="196423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B79F-D9E5-9685-24A9-F7C83DAC5709}"/>
              </a:ext>
            </a:extLst>
          </p:cNvPr>
          <p:cNvSpPr>
            <a:spLocks noGrp="1"/>
          </p:cNvSpPr>
          <p:nvPr>
            <p:ph type="title"/>
          </p:nvPr>
        </p:nvSpPr>
        <p:spPr/>
        <p:txBody>
          <a:bodyPr/>
          <a:lstStyle/>
          <a:p>
            <a:r>
              <a:rPr lang="en-US" dirty="0"/>
              <a:t>Routers</a:t>
            </a:r>
          </a:p>
        </p:txBody>
      </p:sp>
      <p:sp>
        <p:nvSpPr>
          <p:cNvPr id="3" name="Text Placeholder 2">
            <a:extLst>
              <a:ext uri="{FF2B5EF4-FFF2-40B4-BE49-F238E27FC236}">
                <a16:creationId xmlns:a16="http://schemas.microsoft.com/office/drawing/2014/main" id="{9EA4F16D-B91A-30A2-934E-D0E642AC3260}"/>
              </a:ext>
            </a:extLst>
          </p:cNvPr>
          <p:cNvSpPr>
            <a:spLocks noGrp="1"/>
          </p:cNvSpPr>
          <p:nvPr>
            <p:ph type="body" idx="1"/>
          </p:nvPr>
        </p:nvSpPr>
        <p:spPr/>
        <p:txBody>
          <a:bodyPr/>
          <a:lstStyle/>
          <a:p>
            <a:r>
              <a:rPr lang="en-US" dirty="0"/>
              <a:t>Determines optimal route to deliver data</a:t>
            </a:r>
          </a:p>
          <a:p>
            <a:r>
              <a:rPr lang="en-US" dirty="0"/>
              <a:t>Global actions</a:t>
            </a:r>
          </a:p>
        </p:txBody>
      </p:sp>
      <p:sp>
        <p:nvSpPr>
          <p:cNvPr id="4" name="Slide Number Placeholder 3">
            <a:extLst>
              <a:ext uri="{FF2B5EF4-FFF2-40B4-BE49-F238E27FC236}">
                <a16:creationId xmlns:a16="http://schemas.microsoft.com/office/drawing/2014/main" id="{0F4878D1-89C8-4279-B35C-062AE32D743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a:p>
        </p:txBody>
      </p:sp>
      <p:pic>
        <p:nvPicPr>
          <p:cNvPr id="1026" name="Picture 2" descr="Router | Cisco Network Topology Icons 3015">
            <a:extLst>
              <a:ext uri="{FF2B5EF4-FFF2-40B4-BE49-F238E27FC236}">
                <a16:creationId xmlns:a16="http://schemas.microsoft.com/office/drawing/2014/main" id="{D89A7E54-2B14-BD2C-5375-B410E3370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356" y="3637073"/>
            <a:ext cx="3454400"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245FA1-08C7-A11B-C403-12C1DCDFE01B}"/>
              </a:ext>
            </a:extLst>
          </p:cNvPr>
          <p:cNvSpPr txBox="1"/>
          <p:nvPr/>
        </p:nvSpPr>
        <p:spPr>
          <a:xfrm>
            <a:off x="10090606" y="5911156"/>
            <a:ext cx="1446662" cy="307777"/>
          </a:xfrm>
          <a:prstGeom prst="rect">
            <a:avLst/>
          </a:prstGeom>
          <a:noFill/>
        </p:spPr>
        <p:txBody>
          <a:bodyPr wrap="square" rtlCol="0">
            <a:spAutoFit/>
          </a:bodyPr>
          <a:lstStyle/>
          <a:p>
            <a:r>
              <a:rPr lang="en-US" dirty="0"/>
              <a:t>Source: Cisco</a:t>
            </a:r>
          </a:p>
        </p:txBody>
      </p:sp>
    </p:spTree>
    <p:extLst>
      <p:ext uri="{BB962C8B-B14F-4D97-AF65-F5344CB8AC3E}">
        <p14:creationId xmlns:p14="http://schemas.microsoft.com/office/powerpoint/2010/main" val="305836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ECE3-9826-7E6E-BF2C-2F320D9DAE20}"/>
              </a:ext>
            </a:extLst>
          </p:cNvPr>
          <p:cNvSpPr>
            <a:spLocks noGrp="1"/>
          </p:cNvSpPr>
          <p:nvPr>
            <p:ph type="title"/>
          </p:nvPr>
        </p:nvSpPr>
        <p:spPr/>
        <p:txBody>
          <a:bodyPr/>
          <a:lstStyle/>
          <a:p>
            <a:r>
              <a:rPr lang="en-US" dirty="0"/>
              <a:t>Switches</a:t>
            </a:r>
          </a:p>
        </p:txBody>
      </p:sp>
      <p:sp>
        <p:nvSpPr>
          <p:cNvPr id="3" name="Text Placeholder 2">
            <a:extLst>
              <a:ext uri="{FF2B5EF4-FFF2-40B4-BE49-F238E27FC236}">
                <a16:creationId xmlns:a16="http://schemas.microsoft.com/office/drawing/2014/main" id="{78A015BB-4D16-EE07-40DE-A0EFE7479CC6}"/>
              </a:ext>
            </a:extLst>
          </p:cNvPr>
          <p:cNvSpPr>
            <a:spLocks noGrp="1"/>
          </p:cNvSpPr>
          <p:nvPr>
            <p:ph type="body" idx="1"/>
          </p:nvPr>
        </p:nvSpPr>
        <p:spPr/>
        <p:txBody>
          <a:bodyPr/>
          <a:lstStyle/>
          <a:p>
            <a:r>
              <a:rPr lang="en-US" dirty="0"/>
              <a:t>Handles switching aka forwarding</a:t>
            </a:r>
          </a:p>
          <a:p>
            <a:r>
              <a:rPr lang="en-US" dirty="0"/>
              <a:t>Locally forwards data from: </a:t>
            </a:r>
          </a:p>
          <a:p>
            <a:pPr lvl="1"/>
            <a:r>
              <a:rPr lang="en-US" dirty="0"/>
              <a:t>Router -&gt; Hosts</a:t>
            </a:r>
          </a:p>
          <a:p>
            <a:pPr lvl="1"/>
            <a:r>
              <a:rPr lang="en-US" dirty="0"/>
              <a:t>Hosts -&gt; Router</a:t>
            </a:r>
          </a:p>
          <a:p>
            <a:r>
              <a:rPr lang="en-US" dirty="0"/>
              <a:t>Self-learning</a:t>
            </a:r>
          </a:p>
        </p:txBody>
      </p:sp>
      <p:sp>
        <p:nvSpPr>
          <p:cNvPr id="4" name="Slide Number Placeholder 3">
            <a:extLst>
              <a:ext uri="{FF2B5EF4-FFF2-40B4-BE49-F238E27FC236}">
                <a16:creationId xmlns:a16="http://schemas.microsoft.com/office/drawing/2014/main" id="{833D0B5A-F171-98C2-7A56-6E3989A4BBE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p>
        </p:txBody>
      </p:sp>
      <p:pic>
        <p:nvPicPr>
          <p:cNvPr id="2050" name="Picture 2" descr="Workgroup Switch | Cisco Network Topology Icons 3015">
            <a:extLst>
              <a:ext uri="{FF2B5EF4-FFF2-40B4-BE49-F238E27FC236}">
                <a16:creationId xmlns:a16="http://schemas.microsoft.com/office/drawing/2014/main" id="{A940CE89-9B0C-6233-E911-3FFB6A834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256" y="4209258"/>
            <a:ext cx="4000500" cy="203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C8739D-4F68-AAAE-1030-649939DB7B16}"/>
              </a:ext>
            </a:extLst>
          </p:cNvPr>
          <p:cNvSpPr txBox="1"/>
          <p:nvPr/>
        </p:nvSpPr>
        <p:spPr>
          <a:xfrm>
            <a:off x="10343090" y="5933481"/>
            <a:ext cx="1446662" cy="307777"/>
          </a:xfrm>
          <a:prstGeom prst="rect">
            <a:avLst/>
          </a:prstGeom>
          <a:noFill/>
        </p:spPr>
        <p:txBody>
          <a:bodyPr wrap="square" rtlCol="0">
            <a:spAutoFit/>
          </a:bodyPr>
          <a:lstStyle/>
          <a:p>
            <a:r>
              <a:rPr lang="en-US" dirty="0"/>
              <a:t>Source: Cisco</a:t>
            </a:r>
          </a:p>
        </p:txBody>
      </p:sp>
    </p:spTree>
    <p:extLst>
      <p:ext uri="{BB962C8B-B14F-4D97-AF65-F5344CB8AC3E}">
        <p14:creationId xmlns:p14="http://schemas.microsoft.com/office/powerpoint/2010/main" val="299669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F605-543C-2C94-830B-D3F9B612F7F7}"/>
              </a:ext>
            </a:extLst>
          </p:cNvPr>
          <p:cNvSpPr>
            <a:spLocks noGrp="1"/>
          </p:cNvSpPr>
          <p:nvPr>
            <p:ph type="title"/>
          </p:nvPr>
        </p:nvSpPr>
        <p:spPr/>
        <p:txBody>
          <a:bodyPr/>
          <a:lstStyle/>
          <a:p>
            <a:r>
              <a:rPr lang="en-US" dirty="0"/>
              <a:t>Hosts</a:t>
            </a:r>
          </a:p>
        </p:txBody>
      </p:sp>
      <p:sp>
        <p:nvSpPr>
          <p:cNvPr id="3" name="Text Placeholder 2">
            <a:extLst>
              <a:ext uri="{FF2B5EF4-FFF2-40B4-BE49-F238E27FC236}">
                <a16:creationId xmlns:a16="http://schemas.microsoft.com/office/drawing/2014/main" id="{1716F3B7-AFBA-DB11-E9EA-A8B068E6A84C}"/>
              </a:ext>
            </a:extLst>
          </p:cNvPr>
          <p:cNvSpPr>
            <a:spLocks noGrp="1"/>
          </p:cNvSpPr>
          <p:nvPr>
            <p:ph type="body" idx="1"/>
          </p:nvPr>
        </p:nvSpPr>
        <p:spPr/>
        <p:txBody>
          <a:bodyPr>
            <a:normAutofit lnSpcReduction="10000"/>
          </a:bodyPr>
          <a:lstStyle/>
          <a:p>
            <a:r>
              <a:rPr lang="en-US" dirty="0"/>
              <a:t>Sends messages</a:t>
            </a:r>
          </a:p>
          <a:p>
            <a:pPr lvl="1"/>
            <a:r>
              <a:rPr lang="en-US" dirty="0"/>
              <a:t>Broken down into “packets”</a:t>
            </a:r>
          </a:p>
          <a:p>
            <a:r>
              <a:rPr lang="en-US" dirty="0"/>
              <a:t>Connected to other devices via links</a:t>
            </a:r>
          </a:p>
          <a:p>
            <a:r>
              <a:rPr lang="en-US" dirty="0"/>
              <a:t>Has a MAC address (48-bits)</a:t>
            </a:r>
          </a:p>
          <a:p>
            <a:pPr lvl="1"/>
            <a:r>
              <a:rPr lang="en-US" dirty="0"/>
              <a:t>HW address</a:t>
            </a:r>
          </a:p>
          <a:p>
            <a:r>
              <a:rPr lang="en-US" dirty="0"/>
              <a:t>Also has an IP address (32-bits)</a:t>
            </a:r>
          </a:p>
          <a:p>
            <a:pPr lvl="1"/>
            <a:r>
              <a:rPr lang="en-US" dirty="0"/>
              <a:t>Network layer address</a:t>
            </a:r>
          </a:p>
        </p:txBody>
      </p:sp>
      <p:sp>
        <p:nvSpPr>
          <p:cNvPr id="4" name="Slide Number Placeholder 3">
            <a:extLst>
              <a:ext uri="{FF2B5EF4-FFF2-40B4-BE49-F238E27FC236}">
                <a16:creationId xmlns:a16="http://schemas.microsoft.com/office/drawing/2014/main" id="{8F123493-6A22-8973-4B33-47A078113C5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9</a:t>
            </a:fld>
            <a:endParaRPr lang="en-US"/>
          </a:p>
        </p:txBody>
      </p:sp>
      <p:pic>
        <p:nvPicPr>
          <p:cNvPr id="3074" name="Picture 2" descr="Standard Host | Cisco Network Topology Icons 3015">
            <a:extLst>
              <a:ext uri="{FF2B5EF4-FFF2-40B4-BE49-F238E27FC236}">
                <a16:creationId xmlns:a16="http://schemas.microsoft.com/office/drawing/2014/main" id="{F409CB20-B92B-1A70-655F-48D0F22A4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1421" y="2850358"/>
            <a:ext cx="2400300" cy="3390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331FF1-C414-509F-4C93-008911778453}"/>
              </a:ext>
            </a:extLst>
          </p:cNvPr>
          <p:cNvSpPr txBox="1"/>
          <p:nvPr/>
        </p:nvSpPr>
        <p:spPr>
          <a:xfrm>
            <a:off x="9588240" y="6087370"/>
            <a:ext cx="1446662" cy="307777"/>
          </a:xfrm>
          <a:prstGeom prst="rect">
            <a:avLst/>
          </a:prstGeom>
          <a:noFill/>
        </p:spPr>
        <p:txBody>
          <a:bodyPr wrap="square" rtlCol="0">
            <a:spAutoFit/>
          </a:bodyPr>
          <a:lstStyle/>
          <a:p>
            <a:r>
              <a:rPr lang="en-US" dirty="0"/>
              <a:t>Source: Cisco</a:t>
            </a:r>
          </a:p>
        </p:txBody>
      </p:sp>
    </p:spTree>
    <p:extLst>
      <p:ext uri="{BB962C8B-B14F-4D97-AF65-F5344CB8AC3E}">
        <p14:creationId xmlns:p14="http://schemas.microsoft.com/office/powerpoint/2010/main" val="22109976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4160</TotalTime>
  <Words>1284</Words>
  <Application>Microsoft Macintosh PowerPoint</Application>
  <PresentationFormat>Custom</PresentationFormat>
  <Paragraphs>191</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Impact</vt:lpstr>
      <vt:lpstr>Verdana</vt:lpstr>
      <vt:lpstr>Wingdings</vt:lpstr>
      <vt:lpstr>Office Theme</vt:lpstr>
      <vt:lpstr>CS 499/CS 579: Enterprise Defense</vt:lpstr>
      <vt:lpstr>Overview</vt:lpstr>
      <vt:lpstr>How Do Computers Talk?</vt:lpstr>
      <vt:lpstr>What’s a Network? Why Use One?</vt:lpstr>
      <vt:lpstr>Common Networking Hardware</vt:lpstr>
      <vt:lpstr>Common Networking Hardware</vt:lpstr>
      <vt:lpstr>Routers</vt:lpstr>
      <vt:lpstr>Switches</vt:lpstr>
      <vt:lpstr>Hosts</vt:lpstr>
      <vt:lpstr>Introducing the OSI Model</vt:lpstr>
      <vt:lpstr>(Re-) Introducing the TCP/IP Suite</vt:lpstr>
      <vt:lpstr>TCP/IP Suite</vt:lpstr>
      <vt:lpstr>A Note on Encapsulation</vt:lpstr>
      <vt:lpstr>Exercise #1</vt:lpstr>
      <vt:lpstr>Let’s Dive Into Some of the Protocols…</vt:lpstr>
      <vt:lpstr>Domain Name System - DNS</vt:lpstr>
      <vt:lpstr>Address Resolution Protocol - ARP</vt:lpstr>
      <vt:lpstr>Dynamic Host Configuration Protocol - DHCP</vt:lpstr>
      <vt:lpstr>Transmission Control Protocol - TCP</vt:lpstr>
      <vt:lpstr>Transmission Control Protocol - TCP</vt:lpstr>
      <vt:lpstr>User Datagram Protocol - UDP</vt:lpstr>
      <vt:lpstr>Hypertext Transfer Protocol Secure - HTTPS</vt:lpstr>
      <vt:lpstr>Transport Layer Security - TLS</vt:lpstr>
      <vt:lpstr>Transport Layer Security - TLS</vt:lpstr>
      <vt:lpstr>Goal:</vt:lpstr>
      <vt:lpstr>Break Time!</vt:lpstr>
      <vt:lpstr>Exercise #2 – Build Your Own Port Scanner</vt:lpstr>
      <vt:lpstr>Some Hints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Security</dc:title>
  <dc:creator>Jack Forkey</dc:creator>
  <cp:lastModifiedBy>Ruff, Matt</cp:lastModifiedBy>
  <cp:revision>40</cp:revision>
  <dcterms:created xsi:type="dcterms:W3CDTF">2017-05-17T21:58:52Z</dcterms:created>
  <dcterms:modified xsi:type="dcterms:W3CDTF">2024-01-30T23:19:21Z</dcterms:modified>
</cp:coreProperties>
</file>