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79" r:id="rId4"/>
    <p:sldId id="261" r:id="rId5"/>
    <p:sldId id="262" r:id="rId6"/>
    <p:sldId id="263" r:id="rId7"/>
    <p:sldId id="264" r:id="rId8"/>
    <p:sldId id="282" r:id="rId9"/>
    <p:sldId id="265" r:id="rId10"/>
    <p:sldId id="266" r:id="rId11"/>
    <p:sldId id="267" r:id="rId12"/>
    <p:sldId id="280" r:id="rId13"/>
    <p:sldId id="269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76" r:id="rId23"/>
    <p:sldId id="283" r:id="rId24"/>
    <p:sldId id="284" r:id="rId25"/>
    <p:sldId id="285" r:id="rId26"/>
    <p:sldId id="277" r:id="rId27"/>
    <p:sldId id="286" r:id="rId28"/>
    <p:sldId id="278" r:id="rId29"/>
    <p:sldId id="268" r:id="rId3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86">
          <p15:clr>
            <a:srgbClr val="A4A3A4"/>
          </p15:clr>
        </p15:guide>
        <p15:guide id="2" orient="horz" pos="347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7112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2" roundtripDataSignature="AMtx7mjdj+5rf1I+onsg8tAqmf2yBCc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84AE2-CF75-494C-4B7D-AD010DA5C817}" v="298" dt="2024-02-01T22:40:28.671"/>
    <p1510:client id="{55EC0B82-5A9D-9959-58A8-06B43E0B8783}" v="757" dt="2024-02-01T21:34:44.914"/>
    <p1510:client id="{807C84D2-84C1-77B3-3CC8-00E7A41D7494}" v="1340" dt="2024-02-01T20:42:53.279"/>
    <p1510:client id="{C031B555-0186-42D5-982E-41FE288533EE}" v="2" dt="2024-02-02T01:00:33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986"/>
        <p:guide orient="horz" pos="347"/>
        <p:guide orient="horz" pos="2160"/>
        <p:guide pos="7112"/>
        <p:guide pos="383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C11E991A-A88F-CE75-EF82-251A693B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01C58693-3941-DDB2-715B-EC2F6FFCD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3844FEA1-1D7F-DEDD-714B-D7FF2D173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15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8D32FD39-F39B-820B-7A7A-55E349C8E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B80F5753-5AD5-E704-A1E6-0DD5C3EC5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6CCADEED-CE98-B75A-638D-1E13750C8F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40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1F1A90C5-DBB2-B857-AB32-DD5A1DD3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9141FDD4-60DA-8ED0-778A-C4385B7B7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8A541BB3-199E-2F70-BA23-C8AD1CCA0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16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8385035-9AC0-2841-4258-7291E588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8D33034F-36C9-A81A-23D1-56C587787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-US" dirty="0"/>
              <a:t>That's a lot of things to log</a:t>
            </a:r>
          </a:p>
          <a:p>
            <a:pPr lvl="1">
              <a:buFont typeface="Courier New"/>
              <a:buChar char="o"/>
            </a:pPr>
            <a:r>
              <a:rPr lang="en-US" dirty="0"/>
              <a:t>However, like I mentioned, we have tools to support this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r>
              <a:rPr lang="en-US" dirty="0"/>
              <a:t>IDS - intrusion detection system</a:t>
            </a:r>
          </a:p>
          <a:p>
            <a:pPr lvl="1"/>
            <a:r>
              <a:rPr lang="en-US" dirty="0"/>
              <a:t>Monitors malicious activity or policy violations</a:t>
            </a:r>
          </a:p>
          <a:p>
            <a:pPr lvl="2"/>
            <a:r>
              <a:rPr lang="en-US" dirty="0"/>
              <a:t>Watches logs as they come through</a:t>
            </a:r>
          </a:p>
          <a:p>
            <a:pPr lvl="3"/>
            <a:r>
              <a:rPr lang="en-US" dirty="0"/>
              <a:t>Could be looking for file signatures </a:t>
            </a:r>
          </a:p>
          <a:p>
            <a:pPr lvl="3"/>
            <a:r>
              <a:rPr lang="en-US" dirty="0"/>
              <a:t>Could be looking for anomalous activity </a:t>
            </a:r>
          </a:p>
          <a:p>
            <a:pPr lvl="3"/>
            <a:r>
              <a:rPr lang="en-US" dirty="0"/>
              <a:t>Could be doing a hybrid, could be doing something crazy </a:t>
            </a:r>
          </a:p>
          <a:p>
            <a:pPr lvl="2"/>
            <a:r>
              <a:rPr lang="en-US" dirty="0"/>
              <a:t>Alerts blue team based on what it sees</a:t>
            </a:r>
          </a:p>
          <a:p>
            <a:pPr lvl="2"/>
            <a:r>
              <a:rPr lang="en-US" dirty="0"/>
              <a:t>Alerts and what it looks for are defined by rules</a:t>
            </a:r>
          </a:p>
          <a:p>
            <a:pPr lvl="3"/>
            <a:r>
              <a:rPr lang="en-US" dirty="0"/>
              <a:t>could be custom, could be informed by a rule list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 dirty="0"/>
              <a:t>Some subtypes</a:t>
            </a:r>
          </a:p>
          <a:p>
            <a:pPr lvl="1"/>
            <a:r>
              <a:rPr lang="en-US" dirty="0"/>
              <a:t>NIDS - network intrusion detection system</a:t>
            </a:r>
          </a:p>
          <a:p>
            <a:pPr lvl="2"/>
            <a:r>
              <a:rPr lang="en-US" dirty="0"/>
              <a:t>Watches network traffic &amp; activity </a:t>
            </a:r>
          </a:p>
          <a:p>
            <a:pPr lvl="1"/>
            <a:r>
              <a:rPr lang="en-US" dirty="0"/>
              <a:t>HIDS - host-based intrusion detection system</a:t>
            </a:r>
          </a:p>
          <a:p>
            <a:pPr lvl="2"/>
            <a:r>
              <a:rPr lang="en-US" dirty="0"/>
              <a:t>Watches what happens on hosts</a:t>
            </a:r>
          </a:p>
          <a:p>
            <a:pPr lvl="1"/>
            <a:r>
              <a:rPr lang="en-US" dirty="0"/>
              <a:t>But, there are more complex ones</a:t>
            </a:r>
          </a:p>
          <a:p>
            <a:pPr lvl="2"/>
            <a:r>
              <a:rPr lang="en-US" dirty="0"/>
              <a:t>PIDS - Provenance-based Intrusion Detection Systems</a:t>
            </a:r>
          </a:p>
          <a:p>
            <a:pPr lvl="3"/>
            <a:r>
              <a:rPr lang="en-US" dirty="0"/>
              <a:t>utilize data provenance to enhance the detection performance of intrusions and reduce false-alarm rates compared to traditional IDS</a:t>
            </a:r>
          </a:p>
          <a:p>
            <a:pPr lvl="3"/>
            <a:r>
              <a:rPr lang="en-US" dirty="0"/>
              <a:t>a documented trail that accounts for the origin of a piece of data and where it has moved from to where it is presently</a:t>
            </a:r>
          </a:p>
          <a:p>
            <a:pPr lvl="2"/>
            <a:r>
              <a:rPr lang="en-US" dirty="0"/>
              <a:t>Graph based intrusion detection system</a:t>
            </a:r>
          </a:p>
          <a:p>
            <a:pPr lvl="3"/>
            <a:r>
              <a:rPr lang="en-US" dirty="0"/>
              <a:t>Probably won't use in this class</a:t>
            </a:r>
          </a:p>
          <a:p>
            <a:pPr marL="171450" indent="-171450">
              <a:buFont typeface="Calibri"/>
              <a:buChar char="-"/>
            </a:pPr>
            <a:endParaRPr lang="en-US"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BA7951B5-C487-6430-88EF-9BEBF3E7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354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BE224AD1-1A4D-F899-8D97-BE469FC2A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71152308-E2D1-9116-226A-4E2B97B67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focused on endpoints</a:t>
            </a:r>
          </a:p>
          <a:p>
            <a:pPr marL="1085850" lvl="1" indent="-171450"/>
            <a:r>
              <a:rPr lang="en-US"/>
              <a:t>Lives on the endpoint</a:t>
            </a:r>
          </a:p>
          <a:p>
            <a:pPr marL="1543050" lvl="2" indent="-171450"/>
            <a:r>
              <a:rPr lang="en-US"/>
              <a:t>Called “agent”</a:t>
            </a:r>
          </a:p>
          <a:p>
            <a:pPr marL="1085850" lvl="1" indent="-171450"/>
            <a:r>
              <a:rPr lang="en-US"/>
              <a:t>Collects data</a:t>
            </a:r>
          </a:p>
          <a:p>
            <a:pPr marL="1085850" lvl="1" indent="-171450"/>
            <a:r>
              <a:rPr lang="en-US"/>
              <a:t>Agent has rules defined for detection &amp; response</a:t>
            </a:r>
          </a:p>
          <a:p>
            <a:pPr marL="171450" indent="-171450"/>
            <a:r>
              <a:rPr lang="en-US"/>
              <a:t>Supports incident response</a:t>
            </a:r>
          </a:p>
          <a:p>
            <a:pPr marL="1085850" lvl="1" indent="-171450"/>
            <a:r>
              <a:rPr lang="en-US"/>
              <a:t>Automated responses to redefined threat</a:t>
            </a:r>
          </a:p>
          <a:p>
            <a:pPr marL="171450" indent="-171450"/>
            <a:r>
              <a:rPr lang="en-US"/>
              <a:t>Collects data from endpoint it’s installed on</a:t>
            </a:r>
          </a:p>
          <a:p>
            <a:pPr marL="171450" indent="-171450"/>
            <a:r>
              <a:rPr lang="en-US"/>
              <a:t>EDR is not similar enough to SIEM</a:t>
            </a:r>
          </a:p>
          <a:p>
            <a:pPr marL="1085850" lvl="1" indent="-171450"/>
            <a:r>
              <a:rPr lang="en-US"/>
              <a:t>Closer to HIDS </a:t>
            </a:r>
          </a:p>
          <a:p>
            <a:pPr marL="1085850" lvl="1" indent="-171450"/>
            <a:r>
              <a:rPr lang="en-US"/>
              <a:t>Just another data point for SIEM</a:t>
            </a:r>
          </a:p>
          <a:p>
            <a:pPr marL="1085850" lvl="1" indent="-171450"/>
            <a:r>
              <a:rPr lang="en-US"/>
              <a:t>Depends on EDR solution</a:t>
            </a:r>
          </a:p>
          <a:p>
            <a:pPr marL="1543050" lvl="2" indent="-171450"/>
            <a:r>
              <a:rPr lang="en-US"/>
              <a:t>Could have AV</a:t>
            </a:r>
          </a:p>
          <a:p>
            <a:pPr marL="1543050" lvl="2" indent="-171450"/>
            <a:r>
              <a:rPr lang="en-US"/>
              <a:t>Could have automated response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EDR vs HIDS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IDS only detects and sends an alert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EDR is capable of doing that and more</a:t>
            </a:r>
          </a:p>
          <a:p>
            <a:pPr lvl="1">
              <a:buFont typeface="Courier New"/>
              <a:buChar char="o"/>
            </a:pPr>
            <a:r>
              <a:rPr lang="en-US"/>
              <a:t>Could </a:t>
            </a:r>
            <a:r>
              <a:rPr lang="en-US" err="1"/>
              <a:t>quarentine</a:t>
            </a:r>
            <a:r>
              <a:rPr lang="en-US"/>
              <a:t> a file </a:t>
            </a:r>
          </a:p>
          <a:p>
            <a:pPr lvl="1">
              <a:buFont typeface="Courier New"/>
              <a:buChar char="o"/>
            </a:pPr>
            <a:r>
              <a:rPr lang="en-US"/>
              <a:t>Could have AV built into it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EDR allows for an automated response, not just alerting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98071F17-C384-7C61-B1D0-E8035FAD4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808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670FB967-42A2-4726-F4DB-175E512C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E05B520C-2BDB-5487-B51D-834DBF1F1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Security information event management </a:t>
            </a:r>
          </a:p>
          <a:p>
            <a:pPr marL="171450" indent="-171450"/>
            <a:r>
              <a:rPr lang="en-US"/>
              <a:t>Central place to collect, aggregate, and analyze data </a:t>
            </a:r>
          </a:p>
          <a:p>
            <a:pPr lvl="1"/>
            <a:r>
              <a:rPr lang="en-US"/>
              <a:t>provides visibility across network</a:t>
            </a:r>
          </a:p>
          <a:p>
            <a:pPr marL="171450" indent="-171450"/>
            <a:r>
              <a:rPr lang="en-US"/>
              <a:t>Supports threat identification </a:t>
            </a:r>
          </a:p>
          <a:p>
            <a:pPr marL="1085850" lvl="1" indent="-171450"/>
            <a:r>
              <a:rPr lang="en-US"/>
              <a:t>More limited IR capabilities</a:t>
            </a:r>
          </a:p>
          <a:p>
            <a:pPr marL="171450" indent="-171450"/>
            <a:r>
              <a:rPr lang="en-US"/>
              <a:t>Relies on other tools / solutions to send data to it</a:t>
            </a:r>
          </a:p>
          <a:p>
            <a:pPr marL="1085850" lvl="1" indent="-171450"/>
            <a:r>
              <a:rPr lang="en-US"/>
              <a:t>Including data collected from EDR or IDS</a:t>
            </a:r>
          </a:p>
          <a:p>
            <a:pPr marL="1085850" lvl="1" indent="-171450"/>
            <a:r>
              <a:rPr lang="en-US"/>
              <a:t>Enriched through other tools and / or local agents that are running</a:t>
            </a:r>
          </a:p>
          <a:p>
            <a:pPr marL="171450" indent="-171450"/>
            <a:r>
              <a:rPr lang="en-US"/>
              <a:t>Can then run queries against aggregated data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BA99DAE6-5795-6EC8-0B08-8E5B9FF4A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689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C4E478B5-DAEF-9577-AFAD-3FED0A0ED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EC9D6333-8031-F30C-D7EA-3E208F47F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Security orchestration, automation and response</a:t>
            </a:r>
          </a:p>
          <a:p>
            <a:pPr marL="171450" indent="-171450"/>
            <a:r>
              <a:rPr lang="en-US"/>
              <a:t>Won’t be doing in class, but to introduce it</a:t>
            </a:r>
          </a:p>
          <a:p>
            <a:pPr marL="171450" indent="-171450"/>
            <a:r>
              <a:rPr lang="en-US"/>
              <a:t>helps coordinate, execute and automate tasks between various people and tools all within a single platform. </a:t>
            </a:r>
          </a:p>
          <a:p>
            <a:pPr marL="1085850" lvl="1" indent="-171450"/>
            <a:r>
              <a:rPr lang="en-US"/>
              <a:t>respond to cybersecurity attacks </a:t>
            </a:r>
          </a:p>
          <a:p>
            <a:pPr marL="1085850" lvl="1" indent="-171450"/>
            <a:r>
              <a:rPr lang="en-US"/>
              <a:t>observe, understand and prevent future incidents</a:t>
            </a:r>
          </a:p>
          <a:p>
            <a:pPr marL="171450" indent="-171450"/>
            <a:r>
              <a:rPr lang="en-US"/>
              <a:t>SOARs ingest alert data, and these alerts then trigger playbooks that automate/orchestrate response workflows or tasks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84D7A093-2322-F700-8425-7AFE6FF74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77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EC1DCDFC-C24A-55F2-E2AD-1AD4995C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02022EBA-3FA9-B446-8187-8D40C7314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“Forensics”</a:t>
            </a:r>
          </a:p>
          <a:p>
            <a:pPr marL="171450" indent="-171450"/>
            <a:r>
              <a:rPr lang="en-US"/>
              <a:t>Like I said, this is the detective work of the cs field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897CC59E-73FC-30D2-4F82-D8B9D72AC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89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A2B90586-2D2E-2B0B-6454-C674FA7E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DD5CECC7-2223-13E1-72B4-17FA8BFFF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</a:t>
            </a:r>
          </a:p>
          <a:p>
            <a:pPr marL="0" indent="0">
              <a:buNone/>
            </a:pPr>
            <a:r>
              <a:rPr lang="en-US"/>
              <a:t> - instance of log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Computer being turned on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Bad events are those that violate some policy 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/>
              <a:t>Incident</a:t>
            </a:r>
          </a:p>
          <a:p>
            <a:pPr marL="628650" lvl="1" indent="-171450">
              <a:buFont typeface="Courier New"/>
              <a:buChar char="o"/>
            </a:pPr>
            <a:r>
              <a:rPr lang="en-US"/>
              <a:t>Doesn't have to be security related </a:t>
            </a:r>
          </a:p>
          <a:p>
            <a:pPr marL="1085850" lvl="2" indent="-171450">
              <a:buFont typeface="Wingdings"/>
              <a:buChar char="§"/>
            </a:pPr>
            <a:r>
              <a:rPr lang="en-US"/>
              <a:t>Glitch in network taking down traffic</a:t>
            </a:r>
          </a:p>
          <a:p>
            <a:pPr marL="628650" lvl="1" indent="-171450">
              <a:buFont typeface="Courier New"/>
              <a:buChar char="o"/>
            </a:pPr>
            <a:r>
              <a:rPr lang="en-US"/>
              <a:t>But, security incidents usually what we'll deal with here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2549CC53-BDE4-1AFD-3D24-ABD925CFB6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857BBC8B-81CB-1B1A-7E59-7E6C6C975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40DB664E-45A4-64B9-E48A-BE156671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066CC524-053E-6587-023E-AA607DF7F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CAD841AB-828A-658F-2660-DE254315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29C6A910-C56E-F9CE-69FE-8057FBD63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E194DC8E-55AA-9238-691A-88ECC8621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86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D6EF4036-172D-FF0B-A5B9-29944C5AD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980CA831-FDD7-C19F-0177-C47F05393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6142065C-7EBA-E7A9-88E7-D66FFF8E7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837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38B17762-43BF-E58F-540A-0BDA0FCF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7AB834A1-9275-52B5-ADF8-CD6819DC6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42836141-A30B-7758-8B19-8AE9B7794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750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7951E6EB-778D-3FC7-5F20-5E5223D95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CF3ABCC8-0CBC-247D-53B5-ED3E2F03B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-US" dirty="0"/>
              <a:t>Know something bad is happening</a:t>
            </a:r>
          </a:p>
          <a:p>
            <a:pPr marL="628650" lvl="1" indent="-171450">
              <a:buFont typeface="Courier New"/>
              <a:buChar char="o"/>
            </a:pPr>
            <a:r>
              <a:rPr lang="en-US" dirty="0"/>
              <a:t>So, now you’re not just looking for evidence a crime committed, you’re actively following the trail </a:t>
            </a:r>
          </a:p>
          <a:p>
            <a:pPr marL="628650" lvl="1" indent="-171450">
              <a:buFont typeface="Courier New"/>
              <a:buChar char="o"/>
            </a:pPr>
            <a:endParaRPr lang="en-US" dirty="0"/>
          </a:p>
          <a:p>
            <a:pPr>
              <a:buFont typeface="Calibri"/>
              <a:buChar char="-"/>
            </a:pPr>
            <a:r>
              <a:rPr lang="en-US" dirty="0"/>
              <a:t>Not a very realistic one, but our user hunting exercise Tuesday was an example of incident response</a:t>
            </a:r>
          </a:p>
          <a:p>
            <a:pPr lvl="1"/>
            <a:r>
              <a:rPr lang="en-US" dirty="0"/>
              <a:t>You knew something happened, had the pieces of the puzzle you needed, and then followed the trail</a:t>
            </a:r>
          </a:p>
          <a:p>
            <a:pPr lvl="1"/>
            <a:r>
              <a:rPr lang="en-US" dirty="0"/>
              <a:t>A much more realistic example of this is a tabletop exercise, which we will do soon</a:t>
            </a:r>
          </a:p>
          <a:p>
            <a:pPr lvl="1"/>
            <a:endParaRPr lang="en-US" dirty="0"/>
          </a:p>
          <a:p>
            <a:pPr marL="171450" indent="-171450">
              <a:buFont typeface="Calibri"/>
              <a:buChar char="-"/>
            </a:pPr>
            <a:r>
              <a:rPr lang="en-US"/>
              <a:t>However, before throwing you into a tabletop incident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19BCC37D-7ACC-B748-7D52-4601CEC91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12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1C8FB5AB-1738-A1FD-B77E-339006C8A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F770EAA2-8583-CE52-97CD-CD9ECE2D1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SANS’ spells out the steps a little more granularly </a:t>
            </a:r>
          </a:p>
          <a:p>
            <a:pPr marL="171450" indent="-171450"/>
            <a:r>
              <a:rPr lang="en-US" dirty="0"/>
              <a:t>NIST captures the high level</a:t>
            </a:r>
          </a:p>
          <a:p>
            <a:pPr marL="171450" indent="-171450"/>
            <a:r>
              <a:rPr lang="en-US" dirty="0"/>
              <a:t>Remember. ALWAYS do a post mortem</a:t>
            </a:r>
          </a:p>
          <a:p>
            <a:pPr marL="1085850" lvl="1" indent="-171450"/>
            <a:r>
              <a:rPr lang="en-US" dirty="0"/>
              <a:t>You need to draw lessons from what you went through and plan for how to improve in the future 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877D0518-07A8-E8EE-1FDC-BBD45833F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541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F155FFB-881D-B493-E9E9-3AA6DCC6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2F8701C9-4B44-3174-EFF4-A0860940D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B9F85666-6420-0998-517C-4AB2B82FC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909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9E3DF705-6DAF-426F-F140-123926B9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DA29DC98-3E5C-5624-2A4C-376CF428D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3F9D469D-5CF6-8B81-E491-5557485841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910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7C00173-20DC-2709-7E38-5D9DE391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0CF24C30-95D0-CCF8-E9C6-E31A076C4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BADD390D-C146-C7B1-0F62-55A31C38F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01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E2A92EDC-651F-273D-C5E6-D1D585EB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CA77C92D-08C2-4471-5ED2-7396AF8696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Maintaining and informing the tools used by the prior three functions has to be done</a:t>
            </a:r>
          </a:p>
          <a:p>
            <a:pPr marL="171450" indent="-171450"/>
            <a:endParaRPr lang="en-US"/>
          </a:p>
          <a:p>
            <a:pPr marL="171450" indent="-171450"/>
            <a:r>
              <a:rPr lang="en-US"/>
              <a:t>Have to ensure everything is done within compliance of organization’s restrictions </a:t>
            </a:r>
          </a:p>
          <a:p>
            <a:pPr marL="171450" indent="-171450"/>
            <a:endParaRPr lang="en-US"/>
          </a:p>
          <a:p>
            <a:pPr marL="171450" indent="-171450"/>
            <a:r>
              <a:rPr lang="en-US"/>
              <a:t>Blue team, at a very high level, is the defensive group within an org</a:t>
            </a:r>
          </a:p>
          <a:p>
            <a:pPr lvl="1"/>
            <a:r>
              <a:rPr lang="en-US"/>
              <a:t>There are many roles within blue team, what we'll get into</a:t>
            </a:r>
          </a:p>
          <a:p>
            <a:pPr marL="171450" indent="-171450"/>
            <a:endParaRPr lang="en-US"/>
          </a:p>
          <a:p>
            <a:pPr marL="171450" indent="-171450"/>
            <a:r>
              <a:rPr lang="en-US"/>
              <a:t>But, if you ever hear blue team, think defenders</a:t>
            </a:r>
          </a:p>
          <a:p>
            <a:pPr lvl="1"/>
            <a:r>
              <a:rPr lang="en-US"/>
              <a:t>If you hear red team, think attackers</a:t>
            </a:r>
          </a:p>
          <a:p>
            <a:pPr lvl="1"/>
            <a:r>
              <a:rPr lang="en-US"/>
              <a:t>The red team may be an internal group, that's there to help the org</a:t>
            </a:r>
          </a:p>
          <a:p>
            <a:pPr lvl="1"/>
            <a:r>
              <a:rPr lang="en-US"/>
              <a:t>The blue team may be an external contractor group, that's being paid to come in and help out</a:t>
            </a:r>
          </a:p>
          <a:p>
            <a:pPr lvl="1"/>
            <a:r>
              <a:rPr lang="en-US"/>
              <a:t>The colors don't relate to their motivation or if they're within the company or not</a:t>
            </a:r>
          </a:p>
          <a:p>
            <a:pPr lvl="2"/>
            <a:r>
              <a:rPr lang="en-US"/>
              <a:t>It relates to the role and operational actions they conduct 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E2AB4FC8-D4E5-B4F6-7D20-FE4014867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07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584D761B-30A9-0EAF-F1AD-5AE14C22A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BCFF4C91-A8EA-30B6-08A5-C43FF217BD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What is a SOC?</a:t>
            </a:r>
          </a:p>
          <a:p>
            <a:pPr marL="1085850" lvl="1" indent="-171450"/>
            <a:r>
              <a:rPr lang="en-US"/>
              <a:t>Security operations center</a:t>
            </a:r>
          </a:p>
          <a:p>
            <a:pPr marL="1085850" lvl="1" indent="-171450"/>
            <a:r>
              <a:rPr lang="en-US"/>
              <a:t>One of the classic forms of a blue team </a:t>
            </a:r>
          </a:p>
          <a:p>
            <a:pPr marL="1085850" lvl="1" indent="-171450"/>
            <a:r>
              <a:rPr lang="en-US"/>
              <a:t>The defense of an organization</a:t>
            </a:r>
          </a:p>
          <a:p>
            <a:pPr marL="1085850" lvl="1" indent="-171450"/>
            <a:r>
              <a:rPr lang="en-US"/>
              <a:t>Sometimes this is an internal group</a:t>
            </a:r>
          </a:p>
          <a:p>
            <a:pPr marL="1085850" lvl="1" indent="-171450"/>
            <a:r>
              <a:rPr lang="en-US"/>
              <a:t>Sometimes it’s contracted out to another company that specializes in it</a:t>
            </a:r>
          </a:p>
          <a:p>
            <a:pPr marL="1085850" lvl="1" indent="-171450"/>
            <a:r>
              <a:rPr lang="en-US"/>
              <a:t>Sometimes it’s just part of the IT person’s job</a:t>
            </a:r>
          </a:p>
          <a:p>
            <a:pPr marL="1085850" lvl="1" indent="-171450"/>
            <a:endParaRPr lang="en-US"/>
          </a:p>
          <a:p>
            <a:pPr marL="171450" indent="-171450"/>
            <a:r>
              <a:rPr lang="en-US"/>
              <a:t>Core analyst roles</a:t>
            </a:r>
          </a:p>
          <a:p>
            <a:pPr lvl="1"/>
            <a:r>
              <a:rPr lang="en-US"/>
              <a:t>Common roles you'll see in most SOCs</a:t>
            </a:r>
          </a:p>
          <a:p>
            <a:pPr marL="1085850" lvl="1" indent="-171450"/>
            <a:r>
              <a:rPr lang="en-US"/>
              <a:t>T1 analyst </a:t>
            </a:r>
          </a:p>
          <a:p>
            <a:pPr marL="1543050" lvl="2" indent="-171450"/>
            <a:r>
              <a:rPr lang="en-US"/>
              <a:t>Triage </a:t>
            </a:r>
          </a:p>
          <a:p>
            <a:pPr marL="1543050" lvl="2" indent="-171450"/>
            <a:r>
              <a:rPr lang="en-US"/>
              <a:t>Audit every alert that comes through</a:t>
            </a:r>
          </a:p>
          <a:p>
            <a:pPr marL="1543050" lvl="2" indent="-171450"/>
            <a:r>
              <a:rPr lang="en-US"/>
              <a:t>Try to determine if it’s a false positive or not</a:t>
            </a:r>
          </a:p>
          <a:p>
            <a:pPr marL="1543050" lvl="2" indent="-171450"/>
            <a:r>
              <a:rPr lang="en-US"/>
              <a:t>Try to solve</a:t>
            </a:r>
          </a:p>
          <a:p>
            <a:pPr marL="1543050" lvl="2" indent="-171450"/>
            <a:r>
              <a:rPr lang="en-US"/>
              <a:t>If you can’t or it’s complex, send up the chain</a:t>
            </a:r>
          </a:p>
          <a:p>
            <a:pPr marL="1085850" lvl="1" indent="-171450"/>
            <a:r>
              <a:rPr lang="en-US"/>
              <a:t>T2 analyst </a:t>
            </a:r>
          </a:p>
          <a:p>
            <a:pPr marL="1543050" lvl="2" indent="-171450"/>
            <a:r>
              <a:rPr lang="en-US"/>
              <a:t>Incident response</a:t>
            </a:r>
          </a:p>
          <a:p>
            <a:pPr marL="1543050" lvl="2" indent="-171450"/>
            <a:r>
              <a:rPr lang="en-US"/>
              <a:t>Handles incidents escalated by T1</a:t>
            </a:r>
          </a:p>
          <a:p>
            <a:pPr marL="1543050" lvl="2" indent="-171450"/>
            <a:r>
              <a:rPr lang="en-US"/>
              <a:t>Conduct more in depth assessment</a:t>
            </a:r>
          </a:p>
          <a:p>
            <a:pPr marL="1085850" lvl="1" indent="-171450"/>
            <a:r>
              <a:rPr lang="en-US"/>
              <a:t>T3 analyst </a:t>
            </a:r>
          </a:p>
          <a:p>
            <a:pPr marL="1543050" lvl="2" indent="-171450"/>
            <a:r>
              <a:rPr lang="en-US"/>
              <a:t>Threat hunting</a:t>
            </a:r>
          </a:p>
          <a:p>
            <a:pPr marL="1543050" lvl="2" indent="-171450"/>
            <a:r>
              <a:rPr lang="en-US"/>
              <a:t>If T2 has to escalate, it goes to T3, the biggest and the </a:t>
            </a:r>
            <a:r>
              <a:rPr lang="en-US" err="1"/>
              <a:t>baddest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7F53D4AA-0A0F-C25D-241B-B25E9F8BE2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12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352D01DE-F554-3F7B-083E-A3A69CC6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E933C879-FC7B-FF8B-1F88-142B1A8FAF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-US"/>
              <a:t>In absolutely no particular order, and to name but a few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r>
              <a:rPr lang="en-US"/>
              <a:t>Application security </a:t>
            </a:r>
          </a:p>
          <a:p>
            <a:pPr lvl="1"/>
            <a:r>
              <a:rPr lang="en-US"/>
              <a:t>Identify and fix security risks in applications</a:t>
            </a:r>
          </a:p>
          <a:p>
            <a:r>
              <a:rPr lang="en-US"/>
              <a:t>Detection &amp; response </a:t>
            </a:r>
          </a:p>
          <a:p>
            <a:pPr lvl="1"/>
            <a:r>
              <a:rPr lang="en-US"/>
              <a:t>Monitor system for signs of threats or attacks</a:t>
            </a:r>
          </a:p>
          <a:p>
            <a:r>
              <a:rPr lang="en-US"/>
              <a:t>Incident response </a:t>
            </a:r>
          </a:p>
          <a:p>
            <a:pPr lvl="1"/>
            <a:r>
              <a:rPr lang="en-US"/>
              <a:t>Investigate and response to security incidents </a:t>
            </a:r>
          </a:p>
          <a:p>
            <a:pPr lvl="2"/>
            <a:r>
              <a:rPr lang="en-US"/>
              <a:t>What is a security incident?</a:t>
            </a:r>
          </a:p>
          <a:p>
            <a:pPr lvl="1"/>
            <a:r>
              <a:rPr lang="en-US"/>
              <a:t>Identify source, contain damage, restore system to original state </a:t>
            </a:r>
          </a:p>
          <a:p>
            <a:r>
              <a:rPr lang="en-US"/>
              <a:t>Threat intelligence</a:t>
            </a:r>
          </a:p>
          <a:p>
            <a:pPr lvl="1"/>
            <a:r>
              <a:rPr lang="en-US"/>
              <a:t>Collect, analyze, and disseminate information about potential threats specific to their organization</a:t>
            </a:r>
          </a:p>
          <a:p>
            <a:r>
              <a:rPr lang="en-US"/>
              <a:t>Threat hunting</a:t>
            </a:r>
          </a:p>
          <a:p>
            <a:pPr lvl="1"/>
            <a:r>
              <a:rPr lang="en-US"/>
              <a:t>Actively searches for existing threats</a:t>
            </a:r>
          </a:p>
          <a:p>
            <a:pPr lvl="1"/>
            <a:r>
              <a:rPr lang="en-US"/>
              <a:t>Tends to focus on areas that detections doesn’t</a:t>
            </a:r>
          </a:p>
          <a:p>
            <a:pPr lvl="1"/>
            <a:r>
              <a:rPr lang="en-US"/>
              <a:t>Team is experienced</a:t>
            </a:r>
          </a:p>
          <a:p>
            <a:pPr lvl="2"/>
            <a:r>
              <a:rPr lang="en-US"/>
              <a:t>Deep dive to find things that slipped by defenses</a:t>
            </a:r>
          </a:p>
          <a:p>
            <a:pPr lvl="1"/>
            <a:r>
              <a:rPr lang="en-US"/>
              <a:t>Preferably proactive, as compared to reactive</a:t>
            </a:r>
          </a:p>
          <a:p>
            <a:pPr lvl="2"/>
            <a:r>
              <a:rPr lang="en-US"/>
              <a:t>Implementation is not always reality</a:t>
            </a:r>
          </a:p>
          <a:p>
            <a:r>
              <a:rPr lang="en-US"/>
              <a:t>Compliance </a:t>
            </a:r>
          </a:p>
          <a:p>
            <a:pPr lvl="1"/>
            <a:r>
              <a:rPr lang="en-US"/>
              <a:t>Keeps organization in compliance with regulations</a:t>
            </a:r>
          </a:p>
          <a:p>
            <a:r>
              <a:rPr lang="en-US"/>
              <a:t>Forensics specialists</a:t>
            </a:r>
          </a:p>
          <a:p>
            <a:pPr lvl="1"/>
            <a:r>
              <a:rPr lang="en-US"/>
              <a:t>The “detectives” of the cybersecurity world</a:t>
            </a:r>
          </a:p>
          <a:p>
            <a:r>
              <a:rPr lang="en-US"/>
              <a:t>Malware analysts / reverse engineers</a:t>
            </a:r>
          </a:p>
          <a:p>
            <a:pPr lvl="1"/>
            <a:r>
              <a:rPr lang="en-US"/>
              <a:t>Get to play with the spicy software and figure how just how many Scoville units it is</a:t>
            </a:r>
          </a:p>
          <a:p>
            <a:r>
              <a:rPr lang="en-US"/>
              <a:t>Vulnerability managers</a:t>
            </a:r>
          </a:p>
          <a:p>
            <a:pPr lvl="1"/>
            <a:r>
              <a:rPr lang="en-US"/>
              <a:t>They're the ones who the vulnerabilities report to</a:t>
            </a:r>
          </a:p>
          <a:p>
            <a:pPr lvl="1"/>
            <a:r>
              <a:rPr lang="en-US"/>
              <a:t>Identify, assess, and fix vulnerabilities on endpoints, workstations, &amp; systems in general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/>
              <a:t>In the lab setting</a:t>
            </a:r>
          </a:p>
          <a:p>
            <a:r>
              <a:rPr lang="en-US"/>
              <a:t>Should get to play the role of many of these, at least a little</a:t>
            </a:r>
          </a:p>
          <a:p>
            <a:r>
              <a:rPr lang="en-US"/>
              <a:t>Mainly will be doing </a:t>
            </a:r>
          </a:p>
          <a:p>
            <a:pPr lvl="1"/>
            <a:r>
              <a:rPr lang="en-US"/>
              <a:t>App sec</a:t>
            </a:r>
          </a:p>
          <a:p>
            <a:pPr lvl="1"/>
            <a:r>
              <a:rPr lang="en-US"/>
              <a:t>Vuln management</a:t>
            </a:r>
          </a:p>
          <a:p>
            <a:pPr lvl="1"/>
            <a:r>
              <a:rPr lang="en-US"/>
              <a:t>Threat hunting</a:t>
            </a:r>
          </a:p>
          <a:p>
            <a:pPr lvl="1"/>
            <a:r>
              <a:rPr lang="en-US"/>
              <a:t>Detection &amp; response</a:t>
            </a:r>
          </a:p>
          <a:p>
            <a:pPr lvl="1"/>
            <a:r>
              <a:rPr lang="en-US"/>
              <a:t>Incident response</a:t>
            </a:r>
          </a:p>
          <a:p>
            <a:r>
              <a:rPr lang="en-US"/>
              <a:t>Also, doing security engineering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B920BF13-24A4-5CE7-B659-A48E7B7B2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89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116E189C-69B6-F8C2-CCE1-5150A155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A3065CFD-E936-37DD-AA3A-8D2461DC0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Remember, computer scientists are lazy</a:t>
            </a:r>
          </a:p>
          <a:p>
            <a:pPr marL="171450" indent="-171450"/>
            <a:r>
              <a:rPr lang="en-US"/>
              <a:t>We need a way to “easily” and at scale monitor and log events that occur</a:t>
            </a:r>
          </a:p>
          <a:p>
            <a:pPr marL="171450" indent="-171450"/>
            <a:r>
              <a:rPr lang="en-US"/>
              <a:t>So, a lot of tools exist to assist </a:t>
            </a:r>
          </a:p>
          <a:p>
            <a:pPr lvl="1"/>
            <a:r>
              <a:rPr lang="en-US"/>
              <a:t>Unfortunately, those tools be leveraged for attackers too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3D3F9014-CE96-6057-B30C-0378B98C4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67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717B0E54-8A08-31D0-213F-5DE0A862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056501DD-A7E6-0500-BAF4-85CB658E1D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Mainly going to focus on network and host based logging</a:t>
            </a:r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77F3C5F9-88DC-70AD-C60B-BEC68C2CA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10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7C999E57-28BB-E16D-BD37-F8713DBB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88BFF23F-3433-551E-464F-EAAF8102C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-US"/>
              <a:t>North-South traffic</a:t>
            </a:r>
          </a:p>
          <a:p>
            <a:pPr marL="1085850" lvl="1" indent="-171450"/>
            <a:r>
              <a:rPr lang="en-US"/>
              <a:t>North-South refers to the external communication of a data center. </a:t>
            </a:r>
          </a:p>
          <a:p>
            <a:pPr marL="1085850" lvl="1" indent="-171450"/>
            <a:r>
              <a:rPr lang="en-US"/>
              <a:t>traffic that flows into and out of a data center. </a:t>
            </a:r>
          </a:p>
          <a:p>
            <a:pPr marL="1085850" lvl="1" indent="-171450"/>
            <a:r>
              <a:rPr lang="en-US"/>
              <a:t>Traffic entering a data center through a firewall or any other network device is southbound traffic, whereas traffic exiting the data center perimeter is northbound traffic.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/>
              <a:t>East-West traffic</a:t>
            </a:r>
          </a:p>
          <a:p>
            <a:pPr marL="1085850" lvl="1" indent="-171450"/>
            <a:r>
              <a:rPr lang="en-US"/>
              <a:t>Internal communication </a:t>
            </a:r>
          </a:p>
          <a:p>
            <a:pPr marL="1543050" lvl="2" indent="-171450"/>
            <a:r>
              <a:rPr lang="en-US"/>
              <a:t>Two hosts in the same subnet communicate and generate traffic.</a:t>
            </a:r>
          </a:p>
          <a:p>
            <a:pPr marL="1085850" lvl="1" indent="-171450"/>
            <a:r>
              <a:rPr lang="en-US"/>
              <a:t>With the adoption of technologies like virtualization, converged infrastructure, and private cloud that reduce the dependency on hardware, East-West traffic has seen a sharp rise in the last few years.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/>
              <a:t>Why it matters</a:t>
            </a:r>
          </a:p>
          <a:p>
            <a:pPr lvl="1"/>
            <a:r>
              <a:rPr lang="en-US"/>
              <a:t>Where different solutions / tools fall in </a:t>
            </a:r>
          </a:p>
          <a:p>
            <a:pPr lvl="1"/>
            <a:r>
              <a:rPr lang="en-US"/>
              <a:t>Strongest example is the Firewall</a:t>
            </a:r>
          </a:p>
          <a:p>
            <a:pPr lvl="2"/>
            <a:r>
              <a:rPr lang="en-US"/>
              <a:t>Host based vs the big firewall</a:t>
            </a:r>
          </a:p>
          <a:p>
            <a:pPr lvl="2"/>
            <a:r>
              <a:rPr lang="en-US"/>
              <a:t>Support different types of security for the machine or network in question</a:t>
            </a:r>
          </a:p>
          <a:p>
            <a:pPr lvl="3">
              <a:buFont typeface="Calibri"/>
              <a:buChar char="-"/>
            </a:pPr>
            <a:r>
              <a:rPr lang="en-US"/>
              <a:t>Want to use both </a:t>
            </a:r>
          </a:p>
          <a:p>
            <a:pPr lvl="1"/>
            <a:endParaRPr lang="en-US"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47AE6416-BF68-DC3A-3FB2-EF1EACF115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06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28448282-081C-970B-3DA4-8701B4C4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C2AF7B1D-B5A3-66AD-4104-924A630B7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DE20354C-9795-FC8B-8354-5CDB778332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8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-9620" y="-9622"/>
            <a:ext cx="12211242" cy="6877243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"/>
          <p:cNvSpPr txBox="1">
            <a:spLocks noGrp="1"/>
          </p:cNvSpPr>
          <p:nvPr>
            <p:ph type="ctrTitle"/>
          </p:nvPr>
        </p:nvSpPr>
        <p:spPr>
          <a:xfrm>
            <a:off x="914162" y="2977163"/>
            <a:ext cx="10360501" cy="1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ubTitle" idx="1"/>
          </p:nvPr>
        </p:nvSpPr>
        <p:spPr>
          <a:xfrm>
            <a:off x="1828324" y="4079676"/>
            <a:ext cx="8532178" cy="132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86409" y="6075181"/>
            <a:ext cx="31230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COLLEGE OF ENGINEERING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6"/>
          <p:cNvSpPr txBox="1"/>
          <p:nvPr/>
        </p:nvSpPr>
        <p:spPr>
          <a:xfrm>
            <a:off x="4507537" y="6075181"/>
            <a:ext cx="69992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School of Electrical Engineering and Computer Science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" name="Google Shape;15;p6"/>
          <p:cNvCxnSpPr/>
          <p:nvPr/>
        </p:nvCxnSpPr>
        <p:spPr>
          <a:xfrm>
            <a:off x="786201" y="6027385"/>
            <a:ext cx="10622362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6" descr="OSU_vertical_2C_W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7761" y="467917"/>
            <a:ext cx="1953304" cy="2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  <a:defRPr>
                <a:solidFill>
                  <a:srgbClr val="DC44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7" descr="OSU_COE_horizontal_2C_O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OSU_COE_horizontal_2C_O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  <a:defRPr>
                <a:solidFill>
                  <a:srgbClr val="DC44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 descr="OSU_COE_horizontal_2C_O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iccs.cisa.gov/workforce-development/nice-frame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ctrTitle"/>
          </p:nvPr>
        </p:nvSpPr>
        <p:spPr>
          <a:xfrm>
            <a:off x="914162" y="2977163"/>
            <a:ext cx="10360501" cy="1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300"/>
              <a:t>CS 499/CS 579: Enterprise Defense</a:t>
            </a:r>
          </a:p>
        </p:txBody>
      </p:sp>
      <p:sp>
        <p:nvSpPr>
          <p:cNvPr id="40" name="Google Shape;40;p1"/>
          <p:cNvSpPr txBox="1">
            <a:spLocks noGrp="1"/>
          </p:cNvSpPr>
          <p:nvPr>
            <p:ph type="subTitle" idx="1"/>
          </p:nvPr>
        </p:nvSpPr>
        <p:spPr>
          <a:xfrm>
            <a:off x="1828324" y="4079676"/>
            <a:ext cx="8532178" cy="132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The </a:t>
            </a:r>
            <a:r>
              <a:rPr lang="en-US">
                <a:solidFill>
                  <a:schemeClr val="bg1"/>
                </a:solidFill>
              </a:rPr>
              <a:t>Blue </a:t>
            </a:r>
            <a:r>
              <a:rPr lang="en-US"/>
              <a:t>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FD5BA38F-5B8D-0FBE-D4DB-F98A4FA5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BACF1EB7-667D-400E-DF65-460230A0B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Network Logging:</a:t>
            </a:r>
            <a:br>
              <a:rPr lang="en-US"/>
            </a:br>
            <a:r>
              <a:rPr lang="en-US"/>
              <a:t>Traffic Direction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CAAA5C41-98E5-CA2B-D294-A34C122B6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Before you can properly log net traffic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Need to understand traffic cardinality</a:t>
            </a:r>
          </a:p>
          <a:p>
            <a:pPr marL="457200"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North/South Traffic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East/West Traffic 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66C7B29E-376D-3930-914C-E8228E674E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2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0A600D4F-ADDE-F2CC-DD90-F3D7DAC9D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724F1434-67A5-4F0E-3F27-2B5CBCFBB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Network Logging:</a:t>
            </a:r>
            <a:br>
              <a:rPr lang="en-US"/>
            </a:br>
            <a:r>
              <a:rPr lang="en-US"/>
              <a:t>What to Log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E4E0A474-F455-BA41-7C7D-2192AF2A4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IPs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Connection Times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Packets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Transfer Sizes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Connection Rates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Connection Attempts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Protocol Specific Communications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SSH, DNS, HTTP vs HTTPS, FTP, RDP, ...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C4B4C7DB-88AA-FB9A-CE2B-9E94B5FD62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55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4FF64BE5-1724-81F5-3771-575D9A8A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4B14082C-2DC9-C06F-5250-3470F9C835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Network Logging:</a:t>
            </a:r>
            <a:br>
              <a:rPr lang="en-US"/>
            </a:br>
            <a:r>
              <a:rPr lang="en-US"/>
              <a:t>What to Log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F85C5366-252A-72D2-F8C7-BFE5F086E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IPs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Connection Times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Packets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Transfer Sizes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Connection Rates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Connection Attempts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Protocol Specific Communications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SSH, DNS, HTTP vs HTTPS, FTP, RDP, ...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5C52CB56-1F42-5879-E021-266341F387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6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EDD85831-BEB3-E114-FC17-5F3E8ADF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139E5EC1-E1DD-5B40-992B-CD79D1E24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Host-Based Logging:</a:t>
            </a:r>
            <a:br>
              <a:rPr lang="en-US"/>
            </a:br>
            <a:r>
              <a:rPr lang="en-US"/>
              <a:t>What to Log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3D7216FC-C888-8157-D332-051309CE4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Process Activity</a:t>
            </a:r>
            <a:endParaRPr lang="en-US">
              <a:solidFill>
                <a:schemeClr val="bg1"/>
              </a:solidFill>
            </a:endParaRP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Access Control Attempts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File Changes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"Events"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Validation Attempts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Authentication Attempts 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Application &amp; System Errors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>
                <a:solidFill>
                  <a:schemeClr val="bg1"/>
                </a:solidFill>
              </a:rPr>
              <a:t>Application &amp; System Start-Up &amp; Shut-Down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5221A373-872A-DA3F-F49F-8F36C46B37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38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2626D693-B085-924E-A5F0-BEE6D75AD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E115922B-FE02-EBA6-8D2E-36042F7E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Host-Based Logging:</a:t>
            </a:r>
            <a:br>
              <a:rPr lang="en-US"/>
            </a:br>
            <a:r>
              <a:rPr lang="en-US"/>
              <a:t>What to Log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8EAC36A4-49C5-93F5-79A4-D620ABEAA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Process Activity</a:t>
            </a:r>
            <a:endParaRPr lang="en-US"/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Access Control Attempts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File Changes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"Events"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Validation Attempts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Authentication Attempts 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Application &amp; System Errors</a:t>
            </a:r>
          </a:p>
          <a:p>
            <a:pPr lvl="1" indent="-457200">
              <a:spcBef>
                <a:spcPts val="0"/>
              </a:spcBef>
              <a:buFont typeface="Calibri"/>
              <a:buChar char="-"/>
            </a:pPr>
            <a:r>
              <a:rPr lang="en-US" sz="3200"/>
              <a:t>Application &amp; System Start-Up &amp; Shut-Down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66E91305-778A-8966-0496-7377FDDEF3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22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5EAF4A09-3F50-35D9-1E94-6C3CDD79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CDE64E6E-BE3D-B4F1-8C0C-10516D1C6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IDS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A278A1A1-8209-8423-BCF7-41D51D328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 is?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How do?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Several Subtypes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NIDS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HIDS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PIDS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Graph-Based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5AAEACAF-569C-0DB0-4EE4-7A8739C160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47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243F32BC-3544-ED45-CE62-38A54D83D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C701B744-D39D-EF11-8F7D-82EE198D96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EDR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AFC88DB1-94DF-4326-5F72-C4A6DDF56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 is?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How do?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EDR vs HIDS?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BCA248BA-EA92-FD86-1F46-BB20C9F7A4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72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989D3AB7-226B-6159-31DD-0F9271EF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59FBD27C-2030-4E4B-63D9-42D0CB9090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SIEM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826EA3A3-DF42-D619-1C2D-6A5BDFE6F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 is?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What do?</a:t>
            </a:r>
          </a:p>
          <a:p>
            <a:pPr indent="-457200">
              <a:spcBef>
                <a:spcPts val="0"/>
              </a:spcBef>
              <a:buSzPts val="3200"/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Command Example:</a:t>
            </a:r>
          </a:p>
          <a:p>
            <a:pPr marL="508000" lvl="1" indent="0">
              <a:spcBef>
                <a:spcPts val="0"/>
              </a:spcBef>
              <a:buSzPts val="3200"/>
              <a:buNone/>
            </a:pPr>
            <a:r>
              <a:rPr lang="en-US" sz="2400" err="1">
                <a:latin typeface="Consolas"/>
              </a:rPr>
              <a:t>destination.geo.continent_name</a:t>
            </a:r>
            <a:r>
              <a:rPr lang="en-US" sz="2400">
                <a:latin typeface="Consolas"/>
              </a:rPr>
              <a:t> : "North America" </a:t>
            </a:r>
          </a:p>
          <a:p>
            <a:pPr marL="508000" lvl="1" indent="0">
              <a:spcBef>
                <a:spcPts val="0"/>
              </a:spcBef>
              <a:buSzPts val="3200"/>
              <a:buNone/>
            </a:pPr>
            <a:r>
              <a:rPr lang="en-US" sz="2400">
                <a:latin typeface="Consolas"/>
              </a:rPr>
              <a:t>and </a:t>
            </a:r>
            <a:endParaRPr lang="en-US"/>
          </a:p>
          <a:p>
            <a:pPr marL="508000" lvl="1" indent="0">
              <a:spcBef>
                <a:spcPts val="0"/>
              </a:spcBef>
              <a:buSzPts val="3200"/>
              <a:buNone/>
            </a:pPr>
            <a:r>
              <a:rPr lang="en-US" sz="2400" err="1">
                <a:latin typeface="Consolas"/>
              </a:rPr>
              <a:t>abusech.malware.virustotal.result</a:t>
            </a:r>
            <a:r>
              <a:rPr lang="en-US" sz="2400">
                <a:latin typeface="Consolas"/>
              </a:rPr>
              <a:t> : * </a:t>
            </a:r>
            <a:endParaRPr lang="en-US"/>
          </a:p>
          <a:p>
            <a:pPr marL="508000" lvl="1" indent="0">
              <a:spcBef>
                <a:spcPts val="0"/>
              </a:spcBef>
              <a:buSzPts val="3200"/>
              <a:buNone/>
            </a:pPr>
            <a:r>
              <a:rPr lang="en-US" sz="2400">
                <a:latin typeface="Consolas"/>
              </a:rPr>
              <a:t>and </a:t>
            </a:r>
            <a:endParaRPr lang="en-US"/>
          </a:p>
          <a:p>
            <a:pPr marL="508000" lvl="1" indent="0">
              <a:spcBef>
                <a:spcPts val="0"/>
              </a:spcBef>
              <a:buSzPts val="3200"/>
              <a:buNone/>
            </a:pPr>
            <a:r>
              <a:rPr lang="en-US" sz="2400" err="1">
                <a:latin typeface="Consolas"/>
              </a:rPr>
              <a:t>destination.port</a:t>
            </a:r>
            <a:r>
              <a:rPr lang="en-US" sz="2400">
                <a:latin typeface="Consolas"/>
              </a:rPr>
              <a:t>: 21</a:t>
            </a:r>
            <a:endParaRPr lang="en-US"/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endParaRPr lang="en-US"/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FD634BA1-670C-3F1B-ADB0-3313451BE6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58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2C630B14-8687-78CC-9366-2D640394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6B622A03-AE44-B40D-B4BA-817896490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SOAR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30AB0A7E-7DE1-C7AF-4887-64450932F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 is?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What do?</a:t>
            </a:r>
          </a:p>
          <a:p>
            <a:pPr indent="-457200">
              <a:spcBef>
                <a:spcPts val="0"/>
              </a:spcBef>
              <a:buSzPts val="3200"/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</a:pPr>
            <a:r>
              <a:rPr lang="en-US"/>
              <a:t>(Most likely won't have in lab portion)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E1F09EAE-8E3D-B170-F964-EF191B3513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19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CD1F9FE0-EE4A-3269-2B2D-9BEE7E8D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71F045F7-F662-B6AA-4A11-13F6D17D8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Investigating</a:t>
            </a:r>
            <a:endParaRPr/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058CAED8-EBFB-6D84-5010-BF2D13485B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Next Few Weeks</a:t>
            </a: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Lecture: Blue Team – Feb 1st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Posting Hardening &amp; Blue Team slides by EOD</a:t>
            </a:r>
          </a:p>
          <a:p>
            <a:pPr indent="-457200">
              <a:spcBef>
                <a:spcPts val="0"/>
              </a:spcBef>
              <a:buSzPts val="3200"/>
              <a:buFont typeface="Calibri"/>
              <a:buChar char="-"/>
            </a:pPr>
            <a:r>
              <a:rPr lang="en-US"/>
              <a:t>Lecture: Red Team – Feb 6th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Midterm Review – Feb 6th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Midterm – Feb 8th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In class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Through canvas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Open book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38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85C5A654-2723-5540-81C0-58FCD47B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95ADE825-653E-1CA6-51CC-165CA1265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Event vs Incident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12D0BF55-F129-3C21-6B0C-E5319188B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What's the difference?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Event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/>
              <a:t>"Something" occurring on system or network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/>
              <a:t>Any log is a recording of an event</a:t>
            </a:r>
          </a:p>
          <a:p>
            <a:pPr lvl="1">
              <a:spcBef>
                <a:spcPts val="0"/>
              </a:spcBef>
              <a:buFont typeface="Courier New"/>
              <a:buChar char="o"/>
            </a:pPr>
            <a:r>
              <a:rPr lang="en-US"/>
              <a:t>Event is investigated to confirm if it is bad 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Incident</a:t>
            </a:r>
          </a:p>
          <a:p>
            <a:pPr lvl="1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A confirmed bad event </a:t>
            </a:r>
          </a:p>
          <a:p>
            <a:pPr lvl="1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In our case, a security event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9A5004C2-78BD-D68B-8789-E97383B790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33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7B6C5D20-B5A1-9369-C25C-CF2A525A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4D60E78B-DF88-73DC-A562-9244A84D0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Investigating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FE60707E-9981-A2C1-B91B-A3219B9A8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For when you think something is sus, but aren't sure yet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A few things to look for 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Changed files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Enumerate processes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Audit users &amp; connections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51D4BBB7-9475-9881-04DF-82C83F6DC4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54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EDAB5650-FDAC-AF13-7005-8021E2E71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CA0708B5-6463-3F59-75EA-74051C740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Some Distracting Commands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45EDAEDD-6252-CF79-312D-B8C1A566A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45263"/>
            <a:ext cx="4181804" cy="478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/>
              <a:t>Linux</a:t>
            </a: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netstat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ss –plant 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 err="1"/>
              <a:t>ps</a:t>
            </a:r>
            <a:r>
              <a:rPr lang="en-US"/>
              <a:t> –aux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 err="1"/>
              <a:t>journalctl</a:t>
            </a:r>
            <a:r>
              <a:rPr lang="en-US"/>
              <a:t> 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CB833C5F-764B-1D01-6A5E-2BE466DFA0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" name="Google Shape;46;p2">
            <a:extLst>
              <a:ext uri="{FF2B5EF4-FFF2-40B4-BE49-F238E27FC236}">
                <a16:creationId xmlns:a16="http://schemas.microsoft.com/office/drawing/2014/main" id="{CF41FB16-A206-493E-2C96-FC182D095C4E}"/>
              </a:ext>
            </a:extLst>
          </p:cNvPr>
          <p:cNvSpPr txBox="1">
            <a:spLocks/>
          </p:cNvSpPr>
          <p:nvPr/>
        </p:nvSpPr>
        <p:spPr>
          <a:xfrm>
            <a:off x="5097512" y="1347572"/>
            <a:ext cx="7093256" cy="478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/>
              <a:t>Windows</a:t>
            </a: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 err="1"/>
              <a:t>qwinsta</a:t>
            </a: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query session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net session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netstat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get-</a:t>
            </a:r>
            <a:r>
              <a:rPr lang="en-US" err="1"/>
              <a:t>smbsession</a:t>
            </a: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query process {session | user}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 err="1"/>
              <a:t>tasklist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395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2A05C675-1B9B-87A0-4314-0A626F87B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B6980F2F-C80A-BEA1-8A79-B56ED0D695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Exercise: </a:t>
            </a:r>
            <a:br>
              <a:rPr lang="en-US"/>
            </a:br>
            <a:r>
              <a:rPr lang="en-US"/>
              <a:t>What the Hell Just Happened?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C1B9BF61-BBC4-A029-3EF3-2DB542235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Break for ~10 while VM's get setup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VM password is </a:t>
            </a:r>
            <a:r>
              <a:rPr lang="en-US" err="1"/>
              <a:t>F@st</a:t>
            </a: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Rules: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Will give password to zip on desktop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DON'T OPEN &amp; READ PROGRAMS IN ZIP</a:t>
            </a:r>
          </a:p>
          <a:p>
            <a:pPr lvl="2">
              <a:spcBef>
                <a:spcPts val="0"/>
              </a:spcBef>
            </a:pPr>
            <a:r>
              <a:rPr lang="en-US"/>
              <a:t>Just cheating yourself out of the exercise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Open up "Event Viewer"</a:t>
            </a: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Right click "fun.ps1" and click "Run with PowerShell"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F648744F-9398-5B3F-667E-9A8B9053E5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87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D494BEED-7087-A7BA-AD73-3D643565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4FD92EB5-D31A-5A1F-16D4-A645E9C7D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/>
              <a:t>Exercise: </a:t>
            </a:r>
            <a:br>
              <a:rPr lang="en-US" sz="4000"/>
            </a:br>
            <a:r>
              <a:rPr lang="en-US" sz="4000"/>
              <a:t>What the Hell Just Happened?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0EB54328-31B0-A994-536F-DB0DF896B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,Sans-Serif"/>
              <a:buChar char="-"/>
            </a:pPr>
            <a:r>
              <a:rPr lang="en-US">
                <a:latin typeface="Arial"/>
                <a:cs typeface="Arial"/>
              </a:rPr>
              <a:t>Rules:</a:t>
            </a: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Password is </a:t>
            </a:r>
            <a:r>
              <a:rPr lang="en-US">
                <a:cs typeface="Arial"/>
              </a:rPr>
              <a:t>N0_guessing_before_thursday</a:t>
            </a:r>
            <a:endParaRPr lang="en-US">
              <a:latin typeface="Arial"/>
              <a:cs typeface="Arial"/>
            </a:endParaRP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DON'T OPEN &amp; READ PROGRAMS IN ZIP</a:t>
            </a:r>
          </a:p>
          <a:p>
            <a:pPr lvl="2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Just cheating yourself out of the exercise</a:t>
            </a: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Open up "Event Viewer"</a:t>
            </a: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Right click "fun.ps1" and click "Run with PowerShell"</a:t>
            </a:r>
          </a:p>
          <a:p>
            <a:pPr indent="-457200">
              <a:spcBef>
                <a:spcPts val="0"/>
              </a:spcBef>
              <a:buSzPts val="2800"/>
              <a:buFont typeface="Calibri"/>
              <a:buChar char="-"/>
            </a:pPr>
            <a:endParaRPr lang="en-US">
              <a:latin typeface="Arial"/>
              <a:cs typeface="Arial"/>
            </a:endParaRP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>
                <a:latin typeface="Arial"/>
                <a:cs typeface="Arial"/>
              </a:rPr>
              <a:t>Goal:</a:t>
            </a:r>
          </a:p>
          <a:p>
            <a:pPr lvl="1" indent="-457200">
              <a:spcBef>
                <a:spcPts val="0"/>
              </a:spcBef>
              <a:buSzPts val="3200"/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Using Event Viewer, can you find the ~9 (</a:t>
            </a:r>
            <a:r>
              <a:rPr lang="en-US" err="1">
                <a:latin typeface="Arial"/>
                <a:cs typeface="Arial"/>
              </a:rPr>
              <a:t>ish</a:t>
            </a:r>
            <a:r>
              <a:rPr lang="en-US">
                <a:latin typeface="Arial"/>
                <a:cs typeface="Arial"/>
              </a:rPr>
              <a:t>) things fun.ps1 does?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7A7B87CC-CB72-B60D-33DE-DA66A1E50B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30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5358DFB5-4921-64F2-2F35-5CAC9BE2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5EF2E63E-2371-99BE-511F-CB3AF554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Incident Response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3E113317-54FE-8A2C-4D98-D80D35E9D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For when you know something bad is occurring</a:t>
            </a:r>
          </a:p>
          <a:p>
            <a:pPr indent="-457200">
              <a:spcBef>
                <a:spcPts val="0"/>
              </a:spcBef>
              <a:buSzPts val="3200"/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Frameworks can help support and structure investigations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NIST, CISA, SANS, and more!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77A33A66-AE7E-6259-DEC5-6E9CA8CF22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52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8EF4F2F8-2872-CEF6-401C-0E1D2AD3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7C189D2B-BF98-46CB-B052-863DFA4B2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Incident Response: </a:t>
            </a:r>
            <a:br>
              <a:rPr lang="en-US"/>
            </a:br>
            <a:r>
              <a:rPr lang="en-US"/>
              <a:t>High Level Steps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1ACE6D05-9A4E-000A-B037-04B36D736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4141" y="1333718"/>
            <a:ext cx="6102695" cy="478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/>
              <a:t>SANS</a:t>
            </a:r>
          </a:p>
          <a:p>
            <a:r>
              <a:rPr lang="en-US"/>
              <a:t>Step #1: Preparation</a:t>
            </a:r>
          </a:p>
          <a:p>
            <a:r>
              <a:rPr lang="en-US"/>
              <a:t>Step #2: Identification</a:t>
            </a:r>
          </a:p>
          <a:p>
            <a:r>
              <a:rPr lang="en-US"/>
              <a:t>Step #3: Containment</a:t>
            </a:r>
          </a:p>
          <a:p>
            <a:r>
              <a:rPr lang="en-US"/>
              <a:t>Step #4: Eradication</a:t>
            </a:r>
          </a:p>
          <a:p>
            <a:r>
              <a:rPr lang="en-US"/>
              <a:t>Step #5: Recovery</a:t>
            </a:r>
          </a:p>
          <a:p>
            <a:r>
              <a:rPr lang="en-US"/>
              <a:t>Step #6: Lessons Learned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1D49D4E8-3060-14F0-C129-DEFB3A3946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" name="Google Shape;46;p2">
            <a:extLst>
              <a:ext uri="{FF2B5EF4-FFF2-40B4-BE49-F238E27FC236}">
                <a16:creationId xmlns:a16="http://schemas.microsoft.com/office/drawing/2014/main" id="{DA722B78-30A5-DA9C-B927-D390914B0019}"/>
              </a:ext>
            </a:extLst>
          </p:cNvPr>
          <p:cNvSpPr txBox="1">
            <a:spLocks/>
          </p:cNvSpPr>
          <p:nvPr/>
        </p:nvSpPr>
        <p:spPr>
          <a:xfrm>
            <a:off x="6094749" y="1338104"/>
            <a:ext cx="6092833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/>
              <a:t>NIST </a:t>
            </a:r>
            <a:endParaRPr lang="en-US"/>
          </a:p>
          <a:p>
            <a:r>
              <a:rPr lang="en-US"/>
              <a:t>Step #1: Preparation </a:t>
            </a:r>
          </a:p>
          <a:p>
            <a:r>
              <a:rPr lang="en-US"/>
              <a:t>Step #2: Detection and Analysis</a:t>
            </a:r>
          </a:p>
          <a:p>
            <a:r>
              <a:rPr lang="en-US"/>
              <a:t>Step #3: Containment, Eradication and Recovery </a:t>
            </a:r>
          </a:p>
          <a:p>
            <a:r>
              <a:rPr lang="en-US"/>
              <a:t>Step #4: Post-Incident Activity 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0805AD6F-AEA0-939F-D22E-FFB2E2708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6457AB6F-097C-4C71-C4D8-55A87B07B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Exercise: Incident Response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D2226C67-6640-0600-A1E1-39A1718F3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33282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Please welcome to the stage... 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7E10E10E-AF43-E707-E15D-9C400B841B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87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754B308E-2914-3363-A004-5CD1DAAB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838D646F-B4FF-FD19-5142-7B6558D53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Document. DOCUMENT.</a:t>
            </a:r>
            <a:br>
              <a:rPr lang="en-US"/>
            </a:br>
            <a:r>
              <a:rPr lang="en-US" b="1"/>
              <a:t>DOCUMENT!!</a:t>
            </a:r>
            <a:endParaRPr lang="en-US"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B3B29012-38C8-DE07-86EE-D43F68D6D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/>
              <a:t>"Remember kids, the only difference between screwing around and science is writing it down."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/>
              <a:t> - Adam Savage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704DD318-A291-9953-143B-B389176D5C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928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543D03BA-B8F1-F143-FF4F-05728682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4DA5445A-1638-CC5C-0873-50B60F155D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Some Tools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5ABCB306-50F1-C32D-D0A9-7FE9865D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5184908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Network Logging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Snort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Suricata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Zeek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EE85D7E9-8857-3E4C-3CC7-3A52D7B3C5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" name="Google Shape;46;p2">
            <a:extLst>
              <a:ext uri="{FF2B5EF4-FFF2-40B4-BE49-F238E27FC236}">
                <a16:creationId xmlns:a16="http://schemas.microsoft.com/office/drawing/2014/main" id="{0A7D71B8-ECB1-C244-4F5D-C2EB592F1760}"/>
              </a:ext>
            </a:extLst>
          </p:cNvPr>
          <p:cNvSpPr txBox="1">
            <a:spLocks/>
          </p:cNvSpPr>
          <p:nvPr/>
        </p:nvSpPr>
        <p:spPr>
          <a:xfrm>
            <a:off x="6087541" y="1330254"/>
            <a:ext cx="5184908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SIEM (</a:t>
            </a:r>
            <a:r>
              <a:rPr lang="en-US" err="1"/>
              <a:t>ish</a:t>
            </a:r>
            <a:r>
              <a:rPr lang="en-US"/>
              <a:t>)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Elastic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 err="1"/>
              <a:t>SecurityOnion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 err="1"/>
              <a:t>Wazuh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 err="1"/>
              <a:t>Veliciraptor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Splunk ($$$)</a:t>
            </a:r>
          </a:p>
        </p:txBody>
      </p:sp>
    </p:spTree>
    <p:extLst>
      <p:ext uri="{BB962C8B-B14F-4D97-AF65-F5344CB8AC3E}">
        <p14:creationId xmlns:p14="http://schemas.microsoft.com/office/powerpoint/2010/main" val="35870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54FA-187D-D05F-1FC1-975F7E24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accent1"/>
                </a:solidFill>
              </a:rPr>
              <a:t>Blue </a:t>
            </a:r>
            <a:r>
              <a:rPr lang="en-US"/>
              <a:t>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D2BDE-BAA8-3BC4-97B2-6C11D7915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3</a:t>
            </a:fld>
            <a:endParaRPr lang="en-US"/>
          </a:p>
        </p:txBody>
      </p:sp>
      <p:pic>
        <p:nvPicPr>
          <p:cNvPr id="6" name="Picture 5" descr="https://sectigostore.com/blog/wp-content/uploads/2020/12/red-team-vs-blue-team.jpg">
            <a:extLst>
              <a:ext uri="{FF2B5EF4-FFF2-40B4-BE49-F238E27FC236}">
                <a16:creationId xmlns:a16="http://schemas.microsoft.com/office/drawing/2014/main" id="{AF9EBD13-D222-6081-E860-4CAEB33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76" y="3890370"/>
            <a:ext cx="4520614" cy="28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E73CCC03-DA55-82C9-75C1-BEC055C21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F27B3B60-9F6F-9867-7652-2E3426B682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/>
              <a:t>Blue Team? Isn't that just a paranoid </a:t>
            </a:r>
            <a:r>
              <a:rPr lang="en-US" err="1"/>
              <a:t>SysAdmin</a:t>
            </a:r>
            <a:r>
              <a:rPr lang="en-US"/>
              <a:t>?</a:t>
            </a:r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DCDF960C-DBAA-3EE3-FDBE-86E63DCAB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Hardening is one thing...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Monitoring is another...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Incident Response is a whole other beast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Have to maintain tools that support defense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Have to ensure compliance is met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Blue Team is the "Defense" of an organization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1A247406-B9B1-3137-3621-A947DF7E57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3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F4B6C278-B027-5D2E-D796-EB7841EB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47896A29-D6A8-944D-71C8-747055102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SOC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F7BA7B73-597C-675E-3FA7-D067B57EE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 is a SOC?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What are some analyst responsibilities?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>
                <a:cs typeface="Arial"/>
              </a:rPr>
              <a:t>Tier 1 Analyst?</a:t>
            </a: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Tier 2 Analyst?</a:t>
            </a:r>
          </a:p>
          <a:p>
            <a:pPr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Tier 3 Analyst?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>
              <a:cs typeface="Arial"/>
            </a:endParaRP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"Classic" blue team role, but not the only one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D86340D8-5B4E-4B9A-5132-0DD7F17EB7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 descr="https://sokks.com/cdn/shop/products/10122_1000x.jpg?v=1655304202">
            <a:extLst>
              <a:ext uri="{FF2B5EF4-FFF2-40B4-BE49-F238E27FC236}">
                <a16:creationId xmlns:a16="http://schemas.microsoft.com/office/drawing/2014/main" id="{74F7638B-0C4E-2826-0984-BDFD0D199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54" y="141194"/>
            <a:ext cx="2165835" cy="21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3F2208D7-48B5-DBCD-3A85-12CA6EE1B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DC179D9B-478C-EF63-2FAC-74F59D332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Types of Blue Teamers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2CD095E7-7C3C-53CA-6974-ABE2413D5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Application Security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Detection &amp; Response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Incident Response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Threat Intelligence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Threat Hunting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Compliance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Forensics Specialists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Malware Analysts / Reverse Engineers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Vulnerability Managers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79088F66-B936-27F9-1E8D-79D254BFDC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64018-D18F-EAB7-4695-88BF1287AD4A}"/>
              </a:ext>
            </a:extLst>
          </p:cNvPr>
          <p:cNvSpPr txBox="1"/>
          <p:nvPr/>
        </p:nvSpPr>
        <p:spPr>
          <a:xfrm>
            <a:off x="3455652" y="6459459"/>
            <a:ext cx="52817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https://niccs.cisa.gov/workforce-development/nice-framework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7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738643ED-48AE-E3AB-872C-BBDDA14A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D69D5892-5D07-B175-8E10-B3AD5752D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Blue Team's Toolkit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DCC30FA9-AD98-595B-8CF5-64FC7EA5F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Remember the cardinal rule...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Need to log &amp; monitor events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Have to do "easily"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Have to do at scale</a:t>
            </a:r>
          </a:p>
          <a:p>
            <a:pPr indent="-457200">
              <a:spcBef>
                <a:spcPts val="0"/>
              </a:spcBef>
              <a:buSzPts val="2800"/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SzPts val="2800"/>
              <a:buFont typeface="Calibri"/>
              <a:buChar char="-"/>
            </a:pPr>
            <a:r>
              <a:rPr lang="en-US"/>
              <a:t>Many solutions exist to support Blue Teamers</a:t>
            </a:r>
          </a:p>
          <a:p>
            <a:pPr lvl="1" indent="-457200">
              <a:spcBef>
                <a:spcPts val="0"/>
              </a:spcBef>
              <a:buFont typeface="Courier New"/>
              <a:buChar char="o"/>
            </a:pPr>
            <a:r>
              <a:rPr lang="en-US"/>
              <a:t>"Fun" Fact: same solutions support Red Teamers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09F716A8-43B5-CE6E-BB63-339C00D39C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0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C691-F473-B64F-844F-6883DF9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60F56-250B-C596-7994-B387D0B26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5" name="Picture 4" descr="https://media.istockphoto.com/id/180709420/photo/working-hard.jpg?s=612x612&amp;w=0&amp;k=20&amp;c=1wYE84Jl3rhliBQSp6fwntauVcB_i_3rYN2r0mcbswc=">
            <a:extLst>
              <a:ext uri="{FF2B5EF4-FFF2-40B4-BE49-F238E27FC236}">
                <a16:creationId xmlns:a16="http://schemas.microsoft.com/office/drawing/2014/main" id="{7E84D65A-3108-0F8E-97E5-F9DDD9DC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12" y="4031025"/>
            <a:ext cx="4002753" cy="26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5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36AF4BDF-CDE5-9515-1801-23B7B9827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>
            <a:extLst>
              <a:ext uri="{FF2B5EF4-FFF2-40B4-BE49-F238E27FC236}">
                <a16:creationId xmlns:a16="http://schemas.microsoft.com/office/drawing/2014/main" id="{216BD1AC-27C8-CC45-BE95-F828DAA7D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2979" y="140603"/>
            <a:ext cx="7548019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/>
              <a:t>Logging</a:t>
            </a:r>
            <a:endParaRPr/>
          </a:p>
        </p:txBody>
      </p:sp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836A701D-7B47-E28C-F94B-6B94DC773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979" y="1333718"/>
            <a:ext cx="10362867" cy="47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Digital footprints leave evidence of actions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Very hard to leave no trace </a:t>
            </a:r>
          </a:p>
          <a:p>
            <a:pPr indent="-457200">
              <a:spcBef>
                <a:spcPts val="0"/>
              </a:spcBef>
              <a:buSzPts val="3200"/>
              <a:buFont typeface="Calibri"/>
              <a:buChar char="-"/>
            </a:pPr>
            <a:endParaRPr lang="en-US"/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en-US"/>
              <a:t>Want to log anything that could be evidence 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Network</a:t>
            </a:r>
          </a:p>
          <a:p>
            <a:pPr lvl="1" indent="-457200">
              <a:spcBef>
                <a:spcPts val="0"/>
              </a:spcBef>
              <a:buSzPts val="3200"/>
              <a:buFont typeface="Courier New"/>
              <a:buChar char="o"/>
            </a:pPr>
            <a:r>
              <a:rPr lang="en-US"/>
              <a:t>Host-based</a:t>
            </a: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109B49C7-7B67-6C59-52CB-6088E47CEF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29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 499/CS 579: Enterprise Defense</vt:lpstr>
      <vt:lpstr>Next Few Weeks</vt:lpstr>
      <vt:lpstr>The Blue Team</vt:lpstr>
      <vt:lpstr>Blue Team? Isn't that just a paranoid SysAdmin?</vt:lpstr>
      <vt:lpstr>SOC</vt:lpstr>
      <vt:lpstr>Types of Blue Teamers</vt:lpstr>
      <vt:lpstr>Blue Team's Toolkit</vt:lpstr>
      <vt:lpstr>Logging</vt:lpstr>
      <vt:lpstr>Logging</vt:lpstr>
      <vt:lpstr>Network Logging: Traffic Direction</vt:lpstr>
      <vt:lpstr>Network Logging: What to Log</vt:lpstr>
      <vt:lpstr>Network Logging: What to Log</vt:lpstr>
      <vt:lpstr>Host-Based Logging: What to Log</vt:lpstr>
      <vt:lpstr>Host-Based Logging: What to Log</vt:lpstr>
      <vt:lpstr>IDS</vt:lpstr>
      <vt:lpstr>EDR</vt:lpstr>
      <vt:lpstr>SIEM</vt:lpstr>
      <vt:lpstr>SOAR</vt:lpstr>
      <vt:lpstr>Investigating</vt:lpstr>
      <vt:lpstr>Event vs Incident</vt:lpstr>
      <vt:lpstr>Investigating</vt:lpstr>
      <vt:lpstr>Some Distracting Commands</vt:lpstr>
      <vt:lpstr>Exercise:  What the Hell Just Happened?</vt:lpstr>
      <vt:lpstr>Exercise:  What the Hell Just Happened?</vt:lpstr>
      <vt:lpstr>Incident Response</vt:lpstr>
      <vt:lpstr>Incident Response:  High Level Steps</vt:lpstr>
      <vt:lpstr>Exercise: Incident Response</vt:lpstr>
      <vt:lpstr>Document. DOCUMENT. DOCUMENT!!</vt:lpstr>
      <vt:lpstr>Some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499/CS 579: Enterprise Defense </dc:title>
  <dc:creator>Jack Forkey</dc:creator>
  <cp:revision>11</cp:revision>
  <dcterms:created xsi:type="dcterms:W3CDTF">2017-05-17T21:58:52Z</dcterms:created>
  <dcterms:modified xsi:type="dcterms:W3CDTF">2024-02-02T01:01:01Z</dcterms:modified>
</cp:coreProperties>
</file>