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3" r:id="rId3"/>
    <p:sldId id="257" r:id="rId4"/>
    <p:sldId id="258" r:id="rId5"/>
    <p:sldId id="260" r:id="rId6"/>
    <p:sldId id="259" r:id="rId7"/>
    <p:sldId id="261" r:id="rId8"/>
    <p:sldId id="274" r:id="rId9"/>
    <p:sldId id="262" r:id="rId10"/>
    <p:sldId id="263" r:id="rId11"/>
    <p:sldId id="264" r:id="rId12"/>
    <p:sldId id="280" r:id="rId13"/>
    <p:sldId id="281" r:id="rId14"/>
    <p:sldId id="283" r:id="rId15"/>
    <p:sldId id="284" r:id="rId16"/>
    <p:sldId id="285" r:id="rId17"/>
    <p:sldId id="265" r:id="rId18"/>
    <p:sldId id="267" r:id="rId19"/>
    <p:sldId id="266" r:id="rId20"/>
    <p:sldId id="269" r:id="rId21"/>
    <p:sldId id="271" r:id="rId22"/>
    <p:sldId id="270" r:id="rId23"/>
    <p:sldId id="272" r:id="rId24"/>
    <p:sldId id="268" r:id="rId25"/>
    <p:sldId id="275" r:id="rId26"/>
    <p:sldId id="276" r:id="rId27"/>
    <p:sldId id="277" r:id="rId28"/>
    <p:sldId id="278" r:id="rId29"/>
    <p:sldId id="279" r:id="rId30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86">
          <p15:clr>
            <a:srgbClr val="A4A3A4"/>
          </p15:clr>
        </p15:guide>
        <p15:guide id="2" orient="horz" pos="347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7112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dj+5rf1I+onsg8tAqmf2yBCcN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3EC9B-B04D-A9AC-16B5-42DF5392D5BB}" v="73" dt="2024-01-23T20:53:02.798"/>
    <p1510:client id="{B978AC9B-71EB-6C92-D95E-E46558DC9ED4}" v="3" dt="2024-01-24T23:15:32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950" autoAdjust="0"/>
  </p:normalViewPr>
  <p:slideViewPr>
    <p:cSldViewPr snapToGrid="0">
      <p:cViewPr varScale="1">
        <p:scale>
          <a:sx n="97" d="100"/>
          <a:sy n="97" d="100"/>
        </p:scale>
        <p:origin x="4926" y="84"/>
      </p:cViewPr>
      <p:guideLst>
        <p:guide orient="horz" pos="3986"/>
        <p:guide orient="horz" pos="347"/>
        <p:guide orient="horz" pos="2160"/>
        <p:guide pos="711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gineering.oregonstate.edu/EECS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# Joke explanation</a:t>
            </a:r>
          </a:p>
          <a:p>
            <a:pPr marL="158750" indent="0">
              <a:buNone/>
            </a:pPr>
            <a:r>
              <a:rPr lang="en-US" dirty="0"/>
              <a:t>When a user wants access to a service, they send a ticket granting ticket (TGT) request to the key distribution center (KDC)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If approved, the KDC creates and sends back a TGT and a session key</a:t>
            </a:r>
          </a:p>
          <a:p>
            <a:pPr marL="158750" indent="0">
              <a:buNone/>
            </a:pPr>
            <a:r>
              <a:rPr lang="en-US" dirty="0"/>
              <a:t>Now, the user can request tickets to a specific service 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# Actual explanation</a:t>
            </a:r>
          </a:p>
          <a:p>
            <a:pPr marL="158750" indent="0">
              <a:buNone/>
            </a:pPr>
            <a:r>
              <a:rPr lang="en-US" dirty="0"/>
              <a:t>1. “User requests Ticket Granting Ticket (TGT)”</a:t>
            </a:r>
          </a:p>
          <a:p>
            <a:pPr marL="158750" indent="0">
              <a:buNone/>
            </a:pPr>
            <a:r>
              <a:rPr lang="en-US" dirty="0"/>
              <a:t>a) User sends username &amp; timestamp to Key Distribution Center (KDC), which is in charge of creating Kerberos tickets on network</a:t>
            </a:r>
          </a:p>
          <a:p>
            <a:pPr marL="158750" indent="0">
              <a:buNone/>
            </a:pPr>
            <a:r>
              <a:rPr lang="en-US" dirty="0"/>
              <a:t>b) timestamp is encrypted using key derived from password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2. “KDC returns TGT”</a:t>
            </a:r>
          </a:p>
          <a:p>
            <a:pPr marL="158750" indent="0">
              <a:buNone/>
            </a:pPr>
            <a:r>
              <a:rPr lang="en-US" dirty="0"/>
              <a:t>a) KDC creates and sends back TGT and Session Key</a:t>
            </a:r>
          </a:p>
          <a:p>
            <a:pPr marL="158750" indent="0">
              <a:buNone/>
            </a:pPr>
            <a:r>
              <a:rPr lang="en-US" dirty="0"/>
              <a:t>b) TGT is encrypted with </a:t>
            </a:r>
            <a:r>
              <a:rPr lang="en-US" dirty="0" err="1"/>
              <a:t>user:krbtgt’s</a:t>
            </a:r>
            <a:r>
              <a:rPr lang="en-US" dirty="0"/>
              <a:t> password hash</a:t>
            </a:r>
          </a:p>
          <a:p>
            <a:pPr marL="158750" indent="0">
              <a:buNone/>
            </a:pPr>
            <a:r>
              <a:rPr lang="en-US" dirty="0"/>
              <a:t>c) User can now request tickets to access a specific service, without passing creds to service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# Joke explanation</a:t>
            </a:r>
          </a:p>
          <a:p>
            <a:pPr marL="158750" indent="0">
              <a:buNone/>
            </a:pPr>
            <a:r>
              <a:rPr lang="en-US" dirty="0"/>
              <a:t>So, the users requests access to a service through the Ticket Granting Service (TGS)</a:t>
            </a:r>
          </a:p>
          <a:p>
            <a:pPr marL="158750" indent="0">
              <a:buNone/>
            </a:pPr>
            <a:r>
              <a:rPr lang="en-US" dirty="0"/>
              <a:t>AKA they use the TGT to ask the KDC for a TGS</a:t>
            </a:r>
          </a:p>
          <a:p>
            <a:pPr marL="158750" indent="0">
              <a:buNone/>
            </a:pPr>
            <a:r>
              <a:rPr lang="en-US" dirty="0"/>
              <a:t>If approved, the KDC returns the TGS and a service session key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# Actual explanation</a:t>
            </a:r>
          </a:p>
          <a:p>
            <a:pPr marL="158750" indent="0">
              <a:buNone/>
            </a:pPr>
            <a:r>
              <a:rPr lang="en-US" dirty="0"/>
              <a:t>3. “User wants to access a service… AKA use TGT to ask KDC for TGS”</a:t>
            </a:r>
          </a:p>
          <a:p>
            <a:pPr marL="158750" indent="0">
              <a:buNone/>
            </a:pPr>
            <a:r>
              <a:rPr lang="en-US" dirty="0"/>
              <a:t>a) User wants to request Ticket Granting Service, a ticket that allows connection to only a specific service</a:t>
            </a:r>
          </a:p>
          <a:p>
            <a:pPr marL="158750" indent="0">
              <a:buNone/>
            </a:pPr>
            <a:r>
              <a:rPr lang="en-US" dirty="0"/>
              <a:t>b) User sends username and timestamp (encrypted with session key), TGT, and requested service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4. “KDC returns TGS and Service Session Key”</a:t>
            </a:r>
          </a:p>
          <a:p>
            <a:pPr marL="158750" indent="0">
              <a:buNone/>
            </a:pPr>
            <a:r>
              <a:rPr lang="en-US" dirty="0"/>
              <a:t>a) If granted, KDC replies</a:t>
            </a:r>
          </a:p>
          <a:p>
            <a:pPr marL="158750" indent="0">
              <a:buNone/>
            </a:pPr>
            <a:r>
              <a:rPr lang="en-US" dirty="0"/>
              <a:t>b) Returns TGS (encrypted with Service Owner Hash and containing a copy of the Service Session Key)</a:t>
            </a:r>
          </a:p>
          <a:p>
            <a:pPr marL="158750" indent="0">
              <a:buNone/>
            </a:pPr>
            <a:r>
              <a:rPr lang="en-US" dirty="0"/>
              <a:t>c) User can now pass this to service</a:t>
            </a:r>
          </a:p>
        </p:txBody>
      </p:sp>
    </p:spTree>
    <p:extLst>
      <p:ext uri="{BB962C8B-B14F-4D97-AF65-F5344CB8AC3E}">
        <p14:creationId xmlns:p14="http://schemas.microsoft.com/office/powerpoint/2010/main" val="100561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# Joke explanation</a:t>
            </a:r>
          </a:p>
          <a:p>
            <a:pPr marL="158750" indent="0">
              <a:buNone/>
            </a:pPr>
            <a:r>
              <a:rPr lang="en-US" dirty="0"/>
              <a:t>Finally, the user can send the TGS to a requested service and gain authorized access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# Actual explanation</a:t>
            </a:r>
          </a:p>
          <a:p>
            <a:pPr marL="158750" indent="0">
              <a:buNone/>
            </a:pPr>
            <a:r>
              <a:rPr lang="en-US" dirty="0"/>
              <a:t>5. “User Can Access Service”</a:t>
            </a:r>
          </a:p>
          <a:p>
            <a:pPr marL="158750" indent="0">
              <a:buNone/>
            </a:pPr>
            <a:r>
              <a:rPr lang="en-US" dirty="0"/>
              <a:t>a) User can send TGS to requested service</a:t>
            </a:r>
          </a:p>
          <a:p>
            <a:pPr marL="158750" indent="0">
              <a:buNone/>
            </a:pPr>
            <a:r>
              <a:rPr lang="en-US" dirty="0"/>
              <a:t>b) Service uses Service Owner Password to decrypt TGS and validate Service Session Key</a:t>
            </a:r>
          </a:p>
          <a:p>
            <a:pPr marL="158750" indent="0">
              <a:buNone/>
            </a:pPr>
            <a:r>
              <a:rPr lang="en-US" dirty="0"/>
              <a:t>c) Service will authenticate and establish connection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63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Provides a secure “secure” authentication method over insecure networks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Way information is passed, protects from eavesdropping and replay attacks</a:t>
            </a:r>
          </a:p>
          <a:p>
            <a:pPr marL="158750" indent="0">
              <a:buNone/>
            </a:pPr>
            <a:r>
              <a:rPr lang="en-US" dirty="0"/>
              <a:t>	does not protect from reading memory</a:t>
            </a:r>
          </a:p>
          <a:p>
            <a:pPr marL="158750" indent="0">
              <a:buNone/>
            </a:pPr>
            <a:r>
              <a:rPr lang="en-US" dirty="0"/>
              <a:t>	cough, silver ticket attack, cough, golden ticket attack, cough </a:t>
            </a:r>
            <a:r>
              <a:rPr lang="en-US" dirty="0" err="1"/>
              <a:t>cough</a:t>
            </a:r>
            <a:r>
              <a:rPr lang="en-US" dirty="0"/>
              <a:t> </a:t>
            </a:r>
            <a:r>
              <a:rPr lang="en-US" dirty="0" err="1"/>
              <a:t>cough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7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6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provides more of a visual explanation</a:t>
            </a:r>
          </a:p>
          <a:p>
            <a:endParaRPr lang="en-US" dirty="0"/>
          </a:p>
          <a:p>
            <a:r>
              <a:rPr lang="en-US" dirty="0"/>
              <a:t>This whole thing is considered an AD forest</a:t>
            </a:r>
          </a:p>
          <a:p>
            <a:endParaRPr lang="en-US" dirty="0"/>
          </a:p>
          <a:p>
            <a:r>
              <a:rPr lang="en-US" dirty="0"/>
              <a:t>Within it are two parent domains</a:t>
            </a:r>
          </a:p>
          <a:p>
            <a:pPr lvl="1"/>
            <a:r>
              <a:rPr lang="en-US" dirty="0"/>
              <a:t>Abc.com</a:t>
            </a:r>
          </a:p>
          <a:p>
            <a:pPr lvl="1"/>
            <a:r>
              <a:rPr lang="en-US" dirty="0"/>
              <a:t>Xyz.com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can’t have a forest without trees</a:t>
            </a:r>
          </a:p>
          <a:p>
            <a:pPr lvl="1"/>
            <a:r>
              <a:rPr lang="en-US" dirty="0"/>
              <a:t>So, on the left you can see abc.com is parent domain of asia.abc.com and Europe.abc.com </a:t>
            </a:r>
          </a:p>
          <a:p>
            <a:pPr lvl="1"/>
            <a:r>
              <a:rPr lang="en-US" dirty="0"/>
              <a:t>Together they form a tree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Though xyz.com isn’t labeled as directly, same </a:t>
            </a:r>
            <a:r>
              <a:rPr lang="en-US"/>
              <a:t>definitions apply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Remember the complex network diagram from last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business side of things, want to reduce expenses and sysadmins are expensive</a:t>
            </a:r>
          </a:p>
          <a:p>
            <a:pPr marL="0" indent="0">
              <a:buNone/>
            </a:pPr>
            <a:r>
              <a:rPr lang="en-US" dirty="0"/>
              <a:t>From sysadmin side, want to be efficient ("lazy")</a:t>
            </a:r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Policies – settings (can they watch </a:t>
            </a:r>
            <a:r>
              <a:rPr lang="en-US" dirty="0" err="1"/>
              <a:t>youtube</a:t>
            </a:r>
            <a:r>
              <a:rPr lang="en-US" dirty="0"/>
              <a:t>, can they download software, can they change their desktop settings?)</a:t>
            </a:r>
          </a:p>
          <a:p>
            <a:pPr marL="0" indent="0">
              <a:buNone/>
            </a:pPr>
            <a:r>
              <a:rPr lang="en-US" dirty="0"/>
              <a:t>Users – access permissions</a:t>
            </a:r>
          </a:p>
          <a:p>
            <a:pPr marL="0" indent="0">
              <a:buNone/>
            </a:pPr>
            <a:r>
              <a:rPr lang="en-US" dirty="0"/>
              <a:t>Machines – updates, upgrades, installs, configurations</a:t>
            </a:r>
          </a:p>
          <a:p>
            <a:pPr marL="0" indent="0">
              <a:buNone/>
            </a:pPr>
            <a:r>
              <a:rPr lang="en-US" dirty="0"/>
              <a:t>Security – settings, firewall, and hardening</a:t>
            </a:r>
            <a:endParaRPr dirty="0"/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first off, you’ve seen domains everywhere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you can have internal domains,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fully qualified domain name (FQDN) is a domain name that is completely specified with all labels in the hierarchy of the DNS, having no parts omitted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 1 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www.google.com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 it from right to left.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 is “.com“, which is the Top-Level Domain (TLD). 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 the domain name “google“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last is the hostname “www.“</a:t>
            </a:r>
          </a:p>
          <a:p>
            <a:pPr marL="1085850" lvl="2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hostname can show a specific service or protocol for the domain like “mail” or “ftp”</a:t>
            </a:r>
          </a:p>
          <a:p>
            <a:pPr marL="914400" lvl="2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 2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https://engineering.oregonstate.edu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TLD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Oregonstate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the domain name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Engineering is the hostname</a:t>
            </a:r>
          </a:p>
        </p:txBody>
      </p:sp>
    </p:spTree>
    <p:extLst>
      <p:ext uri="{BB962C8B-B14F-4D97-AF65-F5344CB8AC3E}">
        <p14:creationId xmlns:p14="http://schemas.microsoft.com/office/powerpoint/2010/main" val="13414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Just cause we can, a brief tangent…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Fully Qualified Domain Name is not a Unified Resource Locator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Some overlap, but two are distinct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FQDN represents a complete and precise domain name, providing an exact location in the Domain Name System (DNS) hierarchy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includes the top-level domain and all subordinate levels. 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URL is a comprehensive descriptor for locating a specific resource on the internet. 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includes the protocol (e.g., HTTP/HTTPS), 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FQDN, and 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additional components like resource path and query parameters.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Domain controller administers the network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 duty is to be an authoritative user directory, responding to authentication and access requests for services and applications as deemed by its security policy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doesn’t just apply to human users, the DC also handles machine accounts within the network</a:t>
            </a:r>
          </a:p>
          <a:p>
            <a:pPr marL="628650" lvl="1" indent="-171450"/>
            <a:r>
              <a:rPr lang="en-US" dirty="0"/>
              <a:t>Allows for users to access any domain joined machine, assuming they have permissions for it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fontAlgn="base"/>
            <a:endParaRPr lang="en-US" dirty="0">
              <a:latin typeface="Arial" panose="020B0604020202020204" pitchFamily="34" charset="0"/>
            </a:endParaRPr>
          </a:p>
          <a:p>
            <a:pPr marL="171450" lvl="0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do this, domain controller usually has some form of the following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LDAP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time service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Computer network authentication protocol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Way to administer permissions and policies</a:t>
            </a:r>
          </a:p>
          <a:p>
            <a:pPr marL="171450" lvl="0" indent="-171450" rtl="0" fontAlgn="base"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do other things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 key infrastructure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DNS</a:t>
            </a:r>
          </a:p>
          <a:p>
            <a:pPr marL="628650" lvl="1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Fax</a:t>
            </a:r>
            <a:endParaRPr lang="en-US" sz="1100" b="0" i="0" u="none" strike="noStrike" dirty="0">
              <a:solidFill>
                <a:srgbClr val="000000"/>
              </a:solidFill>
              <a:effectLst/>
            </a:endParaRPr>
          </a:p>
          <a:p>
            <a:pPr marL="628650" lvl="1" indent="-171450"/>
            <a:r>
              <a:rPr lang="en-US" dirty="0"/>
              <a:t>DHCP</a:t>
            </a:r>
            <a:endParaRPr lang="en-US" dirty="0">
              <a:latin typeface="Arial" panose="020B0604020202020204" pitchFamily="34" charset="0"/>
            </a:endParaRPr>
          </a:p>
          <a:p>
            <a:pPr marL="628650" lvl="1" indent="-171450"/>
            <a:r>
              <a:rPr lang="en-US" dirty="0"/>
              <a:t>Web server</a:t>
            </a:r>
            <a:endParaRPr lang="en-US" dirty="0">
              <a:latin typeface="Arial" panose="020B0604020202020204" pitchFamily="34" charset="0"/>
            </a:endParaRPr>
          </a:p>
          <a:p>
            <a:pPr marL="628650" lvl="1" indent="-171450"/>
            <a:r>
              <a:rPr lang="en-US" dirty="0"/>
              <a:t>FTP</a:t>
            </a:r>
            <a:endParaRPr lang="en-US" dirty="0">
              <a:latin typeface="Arial" panose="020B0604020202020204" pitchFamily="34" charset="0"/>
            </a:endParaRPr>
          </a:p>
          <a:p>
            <a:pPr marL="171450" indent="-171450" fontAlgn="base"/>
            <a:endParaRPr lang="en-US" dirty="0">
              <a:latin typeface="Arial" panose="020B0604020202020204" pitchFamily="34" charset="0"/>
            </a:endParaRPr>
          </a:p>
          <a:p>
            <a:pPr marL="171450" lvl="0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Several implementations of domain controllers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Microsoft’s Active Directory or AD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FreeIPA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Apple OpenDirectory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Samba</a:t>
            </a:r>
          </a:p>
          <a:p>
            <a:pPr marL="171450" lvl="0" indent="-171450" rtl="0" fontAlgn="base"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good assumption, if you hear us talking about a DC, it’s probably a general thing DCs can do or we’re talking about AD specifically </a:t>
            </a:r>
          </a:p>
        </p:txBody>
      </p:sp>
    </p:spTree>
    <p:extLst>
      <p:ext uri="{BB962C8B-B14F-4D97-AF65-F5344CB8AC3E}">
        <p14:creationId xmlns:p14="http://schemas.microsoft.com/office/powerpoint/2010/main" val="87813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cs typeface="Calibri"/>
              </a:rPr>
              <a:t>Just a common language for directory services and applications to communicate in while </a:t>
            </a:r>
            <a:endParaRPr lang="en-US"/>
          </a:p>
          <a:p>
            <a:pPr>
              <a:buNone/>
            </a:pP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/>
              <a:t>For AD: LDAP is a language to talk to directory services, and Active Directory is one such directory service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77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Network auth protocol is used to manage credentials securely (authentication) </a:t>
            </a:r>
          </a:p>
          <a:p>
            <a:pPr>
              <a:buNone/>
            </a:pPr>
            <a:r>
              <a:rPr lang="en-US" dirty="0"/>
              <a:t>LDAP is used for holding authoritative information about the accounts, such as what they're allowed to access (authorization), the user's full name and </a:t>
            </a:r>
            <a:r>
              <a:rPr lang="en-US" dirty="0" err="1"/>
              <a:t>uid</a:t>
            </a:r>
            <a:endParaRPr lang="en-US" dirty="0"/>
          </a:p>
          <a:p>
            <a:pPr>
              <a:buNone/>
            </a:pP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cs typeface="Calibri"/>
              </a:rPr>
              <a:t>PAP - </a:t>
            </a:r>
            <a:r>
              <a:rPr lang="en-US" dirty="0"/>
              <a:t>Password Authentication Protocol, a password-based authentication protocol, unencrypted</a:t>
            </a:r>
            <a:endParaRPr lang="en-US"/>
          </a:p>
          <a:p>
            <a:pPr>
              <a:buNone/>
            </a:pPr>
            <a:r>
              <a:rPr lang="en-US" dirty="0">
                <a:latin typeface="Calibri"/>
                <a:cs typeface="Calibri"/>
              </a:rPr>
              <a:t>EAP - </a:t>
            </a:r>
            <a:r>
              <a:rPr lang="en-US" dirty="0"/>
              <a:t>Extensible Authentication Protocol, EAP is an authentication framework, not a specific authentication mechanism</a:t>
            </a:r>
          </a:p>
          <a:p>
            <a:pPr>
              <a:buNone/>
            </a:pPr>
            <a:r>
              <a:rPr lang="en-US" dirty="0">
                <a:latin typeface="Calibri"/>
                <a:cs typeface="Calibri"/>
              </a:rPr>
              <a:t>NTLM - </a:t>
            </a:r>
            <a:r>
              <a:rPr lang="en-US" dirty="0"/>
              <a:t>New Technology LAN Manager, challenge–response authentication protocol, NTLM are easy to brute force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722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So.</a:t>
            </a:r>
          </a:p>
          <a:p>
            <a:pPr marL="158750" indent="0">
              <a:buNone/>
            </a:pPr>
            <a:r>
              <a:rPr lang="en-US" dirty="0"/>
              <a:t>Within a Kerberos environment, if a user wants access to a service, this is what happens... </a:t>
            </a:r>
          </a:p>
        </p:txBody>
      </p:sp>
    </p:spTree>
    <p:extLst>
      <p:ext uri="{BB962C8B-B14F-4D97-AF65-F5344CB8AC3E}">
        <p14:creationId xmlns:p14="http://schemas.microsoft.com/office/powerpoint/2010/main" val="201629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-9620" y="-9622"/>
            <a:ext cx="12211242" cy="6877243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"/>
          <p:cNvSpPr txBox="1">
            <a:spLocks noGrp="1"/>
          </p:cNvSpPr>
          <p:nvPr>
            <p:ph type="ctrTitle"/>
          </p:nvPr>
        </p:nvSpPr>
        <p:spPr>
          <a:xfrm>
            <a:off x="914162" y="2977163"/>
            <a:ext cx="10360501" cy="1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mpact"/>
              <a:buNone/>
              <a:defRPr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ubTitle" idx="1"/>
          </p:nvPr>
        </p:nvSpPr>
        <p:spPr>
          <a:xfrm>
            <a:off x="1828324" y="4079676"/>
            <a:ext cx="8532178" cy="1327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86409" y="6075181"/>
            <a:ext cx="31230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COLLEGE OF ENGINEERING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6"/>
          <p:cNvSpPr txBox="1"/>
          <p:nvPr/>
        </p:nvSpPr>
        <p:spPr>
          <a:xfrm>
            <a:off x="4507537" y="6075181"/>
            <a:ext cx="69992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School of Electrical Engineering and Computer Science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" name="Google Shape;15;p6"/>
          <p:cNvCxnSpPr/>
          <p:nvPr/>
        </p:nvCxnSpPr>
        <p:spPr>
          <a:xfrm>
            <a:off x="786201" y="6027385"/>
            <a:ext cx="10622362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6" descr="OSU_vertical_2C_W_over_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7761" y="467917"/>
            <a:ext cx="1953304" cy="20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912980" y="129291"/>
            <a:ext cx="7572664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4400"/>
              <a:buFont typeface="Impact"/>
              <a:buNone/>
              <a:defRPr>
                <a:solidFill>
                  <a:srgbClr val="DC44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912979" y="1322405"/>
            <a:ext cx="10362867" cy="480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7" descr="OSU_COE_horizontal_2C_O_over_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643" y="324700"/>
            <a:ext cx="2805112" cy="80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OSU_COE_horizontal_2C_O_over_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643" y="324700"/>
            <a:ext cx="2805112" cy="80229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927889" y="2832443"/>
            <a:ext cx="10362867" cy="11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4400"/>
              <a:buFont typeface="Impact"/>
              <a:buNone/>
              <a:defRPr>
                <a:solidFill>
                  <a:srgbClr val="DC44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9" descr="OSU_COE_horizontal_2C_O_over_B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643" y="324700"/>
            <a:ext cx="2805112" cy="80229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912979" y="6356351"/>
            <a:ext cx="254052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735326" y="6356351"/>
            <a:ext cx="2555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sz="4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gineering.oregonstate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>
            <a:spLocks noGrp="1"/>
          </p:cNvSpPr>
          <p:nvPr>
            <p:ph type="ctrTitle"/>
          </p:nvPr>
        </p:nvSpPr>
        <p:spPr>
          <a:xfrm>
            <a:off x="914162" y="2977163"/>
            <a:ext cx="10360501" cy="1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mpact"/>
              <a:buNone/>
            </a:pPr>
            <a:r>
              <a:rPr lang="en-US" dirty="0"/>
              <a:t>CS 499/CS 579: Enterprise Defense</a:t>
            </a:r>
            <a:endParaRPr dirty="0"/>
          </a:p>
        </p:txBody>
      </p:sp>
      <p:sp>
        <p:nvSpPr>
          <p:cNvPr id="40" name="Google Shape;40;p1"/>
          <p:cNvSpPr txBox="1">
            <a:spLocks noGrp="1"/>
          </p:cNvSpPr>
          <p:nvPr>
            <p:ph type="subTitle" idx="1"/>
          </p:nvPr>
        </p:nvSpPr>
        <p:spPr>
          <a:xfrm>
            <a:off x="1828324" y="4079676"/>
            <a:ext cx="8532178" cy="1327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dirty="0"/>
              <a:t>Day 3: Network Domain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6757-C534-A504-E9FB-239E4B72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Lightweight Directory Access Protocol (LDAP)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8C33-F722-5C56-3E4A-FCD596070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Protocol for managing user and group membership</a:t>
            </a:r>
          </a:p>
          <a:p>
            <a:pPr lvl="1"/>
            <a:r>
              <a:rPr lang="en-US" dirty="0"/>
              <a:t>Provides common language for services to communicate with</a:t>
            </a:r>
          </a:p>
          <a:p>
            <a:pPr lvl="1"/>
            <a:r>
              <a:rPr lang="en-US" dirty="0"/>
              <a:t>Industry standard</a:t>
            </a:r>
          </a:p>
          <a:p>
            <a:r>
              <a:rPr lang="en-US" dirty="0"/>
              <a:t>For AD, LDAP reads from AD’s user information</a:t>
            </a:r>
          </a:p>
          <a:p>
            <a:r>
              <a:rPr lang="en-US" dirty="0"/>
              <a:t>Not very secure</a:t>
            </a:r>
          </a:p>
          <a:p>
            <a:pPr lvl="1"/>
            <a:r>
              <a:rPr lang="en-US" dirty="0"/>
              <a:t>Does not support encryption by default</a:t>
            </a:r>
          </a:p>
          <a:p>
            <a:pPr lvl="1"/>
            <a:r>
              <a:rPr lang="en-US" dirty="0"/>
              <a:t>Integrates with other protocols for 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75D4D-491F-E86C-E040-0969DA4E24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C1E6-D4A1-3AE9-CB5D-2441C5E7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Authentication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E3E8-88D6-EB95-79B7-A6A8A25DD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 that you have a database of users</a:t>
            </a:r>
          </a:p>
          <a:p>
            <a:pPr lvl="1"/>
            <a:r>
              <a:rPr lang="en-US" dirty="0"/>
              <a:t>But. Still need to authenticate them</a:t>
            </a:r>
          </a:p>
          <a:p>
            <a:endParaRPr lang="en-US" dirty="0"/>
          </a:p>
          <a:p>
            <a:r>
              <a:rPr lang="en-US" dirty="0"/>
              <a:t>Cryptographic protocol for transferring authentication information</a:t>
            </a:r>
          </a:p>
          <a:p>
            <a:endParaRPr lang="en-US" dirty="0"/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/>
              <a:t>PAP, EAP, NTLM</a:t>
            </a:r>
          </a:p>
          <a:p>
            <a:pPr lvl="1"/>
            <a:r>
              <a:rPr lang="en-US" dirty="0"/>
              <a:t>… Kerberos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72231-0A43-24ED-00C4-E4BF9C5F32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4DF0-BD22-4A80-F79A-AD490EEF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of the 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F883-766E-6FAA-0FA8-22C181F1A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 algn="ctr">
              <a:buNone/>
            </a:pPr>
            <a:endParaRPr lang="en-US" b="1" i="1" dirty="0"/>
          </a:p>
          <a:p>
            <a:pPr marL="25400" indent="0" algn="ctr">
              <a:buNone/>
            </a:pPr>
            <a:r>
              <a:rPr lang="en-US" sz="4000" b="1" i="1" dirty="0"/>
              <a:t>schadenfreude</a:t>
            </a:r>
            <a:endParaRPr lang="en-US" b="1" i="1" dirty="0"/>
          </a:p>
          <a:p>
            <a:pPr marL="25400" indent="0" algn="ctr">
              <a:buNone/>
            </a:pPr>
            <a:r>
              <a:rPr lang="en-US" sz="2400" dirty="0"/>
              <a:t>/ˈ</a:t>
            </a:r>
            <a:r>
              <a:rPr lang="en-US" sz="2400" dirty="0" err="1"/>
              <a:t>SHädənˌfroidə</a:t>
            </a:r>
            <a:r>
              <a:rPr lang="en-US" sz="2400" dirty="0"/>
              <a:t>/</a:t>
            </a:r>
          </a:p>
          <a:p>
            <a:pPr marL="25400" indent="0" algn="ctr">
              <a:buNone/>
            </a:pPr>
            <a:r>
              <a:rPr lang="en-US" sz="2400" dirty="0"/>
              <a:t>noun</a:t>
            </a:r>
            <a:endParaRPr lang="en-US" dirty="0"/>
          </a:p>
          <a:p>
            <a:pPr marL="25400" indent="0" algn="ctr">
              <a:buNone/>
            </a:pPr>
            <a:endParaRPr lang="en-US" dirty="0"/>
          </a:p>
          <a:p>
            <a:pPr marL="25400" indent="0" algn="ctr">
              <a:buNone/>
            </a:pPr>
            <a:r>
              <a:rPr lang="en-US" dirty="0"/>
              <a:t>“pleasure derived by someone from another person's misfortune.”</a:t>
            </a:r>
          </a:p>
          <a:p>
            <a:pPr marL="254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D8E64-93CC-6653-30A8-79D36A02E7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0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0BA0-73CB-9383-A483-8A6CDF37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Kerberos: The Madness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C0FD-FB19-3D02-0C7F-5D2511EA6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95B763-A21D-DE97-605D-061A0772F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9" y="1322405"/>
            <a:ext cx="10160645" cy="403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8F54F5-9CA6-FD13-2DEF-E9DBBE849380}"/>
              </a:ext>
            </a:extLst>
          </p:cNvPr>
          <p:cNvSpPr txBox="1"/>
          <p:nvPr/>
        </p:nvSpPr>
        <p:spPr>
          <a:xfrm>
            <a:off x="914494" y="651829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Images courtesy of </a:t>
            </a:r>
            <a:r>
              <a:rPr lang="en-US" dirty="0" err="1"/>
              <a:t>TryHackMe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3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0BA0-73CB-9383-A483-8A6CDF37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Ǩ̷̨̛̳͙̲̗̈́̓e̷̺̮͔̓̾͋̚r̸͕̹̝̞͛̈́b̷̳̾̔͝ḛ̶̢̢̦̈́͗͛͝ͅr̶̛͕͓̱̥̾͐̅͗o̷͉̦̫͆́͋͝͝ͅs̸̮̯̓:̶͙̣͊͒̄ ̵͔̃͊͝T̶̛͎͇̎̓̽h̵̲̩͑͛ͅe̵̡͇͋͛̕͝ͅ ̷̫͚͙͝M̸̰̤̝̲̑̒̒̕͠a̵̟̫̯̎̀ḑ̶͇̼͉̙̾̇̈́̆́n̶̦̊͋͋è̵͓̭̣̙̟̏͂s̶̤͖͖̐s̵͖̠̣̃̅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C0FD-FB19-3D02-0C7F-5D2511EA6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DA5F3F-6A45-C5A3-7EA5-3551C8090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49" y="1322405"/>
            <a:ext cx="99917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E34742-43DD-D037-447E-402CF0DDBDE5}"/>
              </a:ext>
            </a:extLst>
          </p:cNvPr>
          <p:cNvSpPr txBox="1"/>
          <p:nvPr/>
        </p:nvSpPr>
        <p:spPr>
          <a:xfrm>
            <a:off x="914494" y="651829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Images courtesy of </a:t>
            </a:r>
            <a:r>
              <a:rPr lang="en-US" dirty="0" err="1"/>
              <a:t>TryHackMe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6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0BA0-73CB-9383-A483-8A6CDF37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K̶̨̯̓̎̅́̎̽̈́͆͜͝ȩ̸͕̪̒͛r̷̩̀̿̅̃͠b̴̡̬̪̻͌̀͊̐̇͆̐͝ę̷̛͖̤̯͌̌͗̀͆r̷̭̻̞͛͊̐̿̏̂̿͝o̸̱͈̦͖͌̓̐̈̀̿͆̏s̸̡̛̜͕͈̳̫̪̘͆̔́̉͐̕:̷̡̦̟̜̖͂͋ ̸͉̩̩̺̝͇͐̇̌͂͆̕͠T̵̢̻̩̱̼̜̮̉͂́͑̅̔̀͆h̷͓̟̓̃͐è̵͓͈̣̩̱̽ ̴̤̘̽͗͂̋̉M̶̧̱̜̪͇͇̌́̅̒͘a̷̘̣͔̔d̶̡̧̞͂̀̔̌̕͝n̶̡͍̫̲̭͉̮͇̱̋͒ẻ̵̡̨͕̜̭̬͎͔̱̋s̶̮̜̯͔͕͇̣̫͙̄̇͂̃̿͠ş̶̛̥̯̔̒̌͛̑̏̃͜͝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C0FD-FB19-3D02-0C7F-5D2511EA6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56F77B-3D3F-894D-8274-67AA3900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99" y="1322405"/>
            <a:ext cx="98012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807A8-CB69-0C30-8140-73DAD3065AD1}"/>
              </a:ext>
            </a:extLst>
          </p:cNvPr>
          <p:cNvSpPr txBox="1"/>
          <p:nvPr/>
        </p:nvSpPr>
        <p:spPr>
          <a:xfrm>
            <a:off x="914494" y="651829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Images courtesy of </a:t>
            </a:r>
            <a:r>
              <a:rPr lang="en-US" dirty="0" err="1"/>
              <a:t>TryHackMe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3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0BA0-73CB-9383-A483-8A6CDF37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Kerberos: A Bit Less Madness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2132-9174-A133-66D1-0F32AD77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979" y="1322405"/>
            <a:ext cx="10362867" cy="50339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Developed by MIT in 88’</a:t>
            </a:r>
          </a:p>
          <a:p>
            <a:pPr lvl="1"/>
            <a:r>
              <a:rPr lang="en-US" dirty="0"/>
              <a:t>Named after Cerberus </a:t>
            </a:r>
          </a:p>
          <a:p>
            <a:pPr lvl="1"/>
            <a:endParaRPr lang="en-US" dirty="0"/>
          </a:p>
          <a:p>
            <a:r>
              <a:rPr lang="en-US" dirty="0"/>
              <a:t>Used for communicating credentials securely </a:t>
            </a:r>
          </a:p>
          <a:p>
            <a:pPr lvl="1"/>
            <a:r>
              <a:rPr lang="en-US" dirty="0"/>
              <a:t>Symmetric-key cryptography, using tickets</a:t>
            </a:r>
          </a:p>
          <a:p>
            <a:pPr lvl="1"/>
            <a:r>
              <a:rPr lang="en-US" dirty="0"/>
              <a:t>No credentials are passed across the network</a:t>
            </a:r>
          </a:p>
          <a:p>
            <a:pPr lvl="1"/>
            <a:r>
              <a:rPr lang="en-US" dirty="0"/>
              <a:t>Three “person” handshake, authorizing access via trusted third party</a:t>
            </a:r>
          </a:p>
          <a:p>
            <a:endParaRPr lang="en-US" dirty="0"/>
          </a:p>
          <a:p>
            <a:r>
              <a:rPr lang="en-US" dirty="0"/>
              <a:t>Kerberos is a standard</a:t>
            </a:r>
          </a:p>
          <a:p>
            <a:pPr lvl="1"/>
            <a:r>
              <a:rPr lang="en-US" dirty="0"/>
              <a:t>Used in for Windows domains, otherwise uses NTLM</a:t>
            </a:r>
          </a:p>
          <a:p>
            <a:pPr lvl="1"/>
            <a:r>
              <a:rPr lang="en-US" dirty="0"/>
              <a:t>Used in FreeIPA, FreeBSD, macOS, Solaris, and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C0FD-FB19-3D02-0C7F-5D2511EA6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C885-306D-D6FE-DF63-CCC4EA55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Time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BC0F2-0501-3518-E157-D03D7764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devices in a domain need to have the same time…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31EEC-8BF8-8E78-3E1F-AA37BEF03E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A person wearing a surgical cap and gloves&#10;&#10;Description automatically generated">
            <a:extLst>
              <a:ext uri="{FF2B5EF4-FFF2-40B4-BE49-F238E27FC236}">
                <a16:creationId xmlns:a16="http://schemas.microsoft.com/office/drawing/2014/main" id="{331E5CBF-9757-E0B5-DAE9-93422DC6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12" y="2769473"/>
            <a:ext cx="45720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C885-306D-D6FE-DF63-CCC4EA55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Time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BC0F2-0501-3518-E157-D03D7764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devices in a domain need to have the same time</a:t>
            </a:r>
          </a:p>
          <a:p>
            <a:pPr lvl="1"/>
            <a:r>
              <a:rPr lang="en-US" dirty="0"/>
              <a:t>Needed for logging, security, debugging, legal standards, synchronization, consistency, and more!</a:t>
            </a:r>
          </a:p>
          <a:p>
            <a:pPr marL="25400" indent="0">
              <a:buNone/>
            </a:pPr>
            <a:endParaRPr lang="en-US" dirty="0"/>
          </a:p>
          <a:p>
            <a:r>
              <a:rPr lang="en-US" dirty="0"/>
              <a:t>DCs accomplish with a time protocol</a:t>
            </a:r>
          </a:p>
          <a:p>
            <a:pPr lvl="1"/>
            <a:r>
              <a:rPr lang="en-US" dirty="0"/>
              <a:t>NTPD or </a:t>
            </a:r>
            <a:r>
              <a:rPr lang="en-US" dirty="0" err="1"/>
              <a:t>Chrony</a:t>
            </a:r>
            <a:r>
              <a:rPr lang="en-US" dirty="0"/>
              <a:t> are common, but there are more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31EEC-8BF8-8E78-3E1F-AA37BEF03E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3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840C-29BB-F62D-1C92-BBFF4676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Administration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87D48-7E84-D3A7-9F01-F34D8C5B45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8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8B1EC8-5F00-A179-8900-0637F993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ECA65-2F37-AE8E-D645-45A82306EF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cartoon of a person with his hands together&#10;&#10;Description automatically generated">
            <a:extLst>
              <a:ext uri="{FF2B5EF4-FFF2-40B4-BE49-F238E27FC236}">
                <a16:creationId xmlns:a16="http://schemas.microsoft.com/office/drawing/2014/main" id="{C3EB9DA4-8A4C-F194-C05E-AAAF9346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63" y="4796355"/>
            <a:ext cx="3666898" cy="19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4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C497-4D04-8518-04CC-8115932A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5C55-D669-773A-1EB5-346A3F816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 networks can have hundreds of endpoint machines with even more users</a:t>
            </a:r>
          </a:p>
          <a:p>
            <a:endParaRPr lang="en-US" dirty="0"/>
          </a:p>
          <a:p>
            <a:r>
              <a:rPr lang="en-US" dirty="0"/>
              <a:t>Organizations need a way to divide up domain</a:t>
            </a:r>
          </a:p>
          <a:p>
            <a:endParaRPr lang="en-US" dirty="0"/>
          </a:p>
          <a:p>
            <a:r>
              <a:rPr lang="en-US" dirty="0"/>
              <a:t>Solution is Organizational Units &amp; Forests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71A72-063E-7671-7E4C-1FFCA51AE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C497-4D04-8518-04CC-8115932A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Units (OU)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5C55-D669-773A-1EB5-346A3F816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group of users, services, and/or computers</a:t>
            </a:r>
          </a:p>
          <a:p>
            <a:pPr lvl="1"/>
            <a:r>
              <a:rPr lang="en-US" dirty="0"/>
              <a:t>Could be by department, role, alphabetical groups</a:t>
            </a:r>
          </a:p>
          <a:p>
            <a:pPr marL="25400" indent="0">
              <a:buNone/>
            </a:pPr>
            <a:endParaRPr lang="en-US" dirty="0"/>
          </a:p>
          <a:p>
            <a:r>
              <a:rPr lang="en-US" dirty="0"/>
              <a:t>Within domain segmentation</a:t>
            </a:r>
          </a:p>
          <a:p>
            <a:pPr lvl="1"/>
            <a:r>
              <a:rPr lang="en-US" dirty="0"/>
              <a:t>Can have multiple OUs within a domain</a:t>
            </a:r>
          </a:p>
          <a:p>
            <a:pPr lvl="1"/>
            <a:r>
              <a:rPr lang="en-US" dirty="0"/>
              <a:t>All OUs in a domain are controlled by that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71A72-063E-7671-7E4C-1FFCA51AE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1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C497-4D04-8518-04CC-8115932A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5C55-D669-773A-1EB5-346A3F816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Domain level segmentation</a:t>
            </a:r>
          </a:p>
          <a:p>
            <a:pPr lvl="1"/>
            <a:r>
              <a:rPr lang="en-US" dirty="0"/>
              <a:t>Multiple domains are joined into a forest</a:t>
            </a:r>
          </a:p>
          <a:p>
            <a:endParaRPr lang="en-US" dirty="0"/>
          </a:p>
          <a:p>
            <a:r>
              <a:rPr lang="en-US" dirty="0"/>
              <a:t>Domains can be segmented for…</a:t>
            </a:r>
          </a:p>
          <a:p>
            <a:pPr lvl="1"/>
            <a:r>
              <a:rPr lang="en-US" dirty="0"/>
              <a:t>Logical grouping, security, legal requirements</a:t>
            </a:r>
          </a:p>
          <a:p>
            <a:endParaRPr lang="en-US" dirty="0"/>
          </a:p>
          <a:p>
            <a:r>
              <a:rPr lang="en-US" dirty="0"/>
              <a:t>Domain admins handle their forest</a:t>
            </a:r>
          </a:p>
          <a:p>
            <a:pPr lvl="1"/>
            <a:r>
              <a:rPr lang="en-US" dirty="0"/>
              <a:t>Forest owner has forest-level admin rights</a:t>
            </a:r>
          </a:p>
          <a:p>
            <a:pPr lvl="1"/>
            <a:r>
              <a:rPr lang="en-US" dirty="0"/>
              <a:t>Trust relationships exist between different levels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71A72-063E-7671-7E4C-1FFCA51AE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76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C497-4D04-8518-04CC-8115932A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71A72-063E-7671-7E4C-1FFCA51AE6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A diagram of a tree and a forest&#10;&#10;Description automatically generated">
            <a:extLst>
              <a:ext uri="{FF2B5EF4-FFF2-40B4-BE49-F238E27FC236}">
                <a16:creationId xmlns:a16="http://schemas.microsoft.com/office/drawing/2014/main" id="{A4F7F0DB-E0CA-F958-50DE-4C94B9BB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323" y="1193074"/>
            <a:ext cx="8138178" cy="56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2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12DF-F728-FDDA-ECC0-0D4AD08C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EBF59-B53D-08D3-90BF-2C470BCBF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AD, can use Global Policy Objects (GPO)</a:t>
            </a:r>
          </a:p>
          <a:p>
            <a:pPr lvl="1"/>
            <a:r>
              <a:rPr lang="en-US" dirty="0"/>
              <a:t>Detailed settings, covering wallpapers to security</a:t>
            </a:r>
          </a:p>
          <a:p>
            <a:endParaRPr lang="en-US" dirty="0"/>
          </a:p>
          <a:p>
            <a:r>
              <a:rPr lang="en-US" dirty="0"/>
              <a:t>GPOs are toggleable or definable settings</a:t>
            </a:r>
          </a:p>
          <a:p>
            <a:endParaRPr lang="en-US" dirty="0"/>
          </a:p>
          <a:p>
            <a:r>
              <a:rPr lang="en-US" dirty="0"/>
              <a:t>Can administer to OUs, Domains, or Forests</a:t>
            </a:r>
          </a:p>
          <a:p>
            <a:pPr lvl="1"/>
            <a:r>
              <a:rPr lang="en-US" dirty="0"/>
              <a:t>Allows for custom tailoring of settings</a:t>
            </a:r>
          </a:p>
          <a:p>
            <a:pPr lvl="1"/>
            <a:r>
              <a:rPr lang="en-US" dirty="0"/>
              <a:t>GPOs inherit hierarchically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C744-F457-21DE-AD6A-D957A4BAB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91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889A2A-14B0-5777-EF89-34BCEFD6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GPO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0AF47-2721-FCAD-761B-B55FE2D30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8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369C-61BA-53B7-5F0D-314A8B34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468ED-D711-DFC7-61B0-EFA65C75B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979" y="1322405"/>
            <a:ext cx="10362867" cy="50339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Want to give you exposure to GPOs and the granularity they have</a:t>
            </a:r>
          </a:p>
          <a:p>
            <a:pPr marL="25400" indent="0">
              <a:buNone/>
            </a:pPr>
            <a:endParaRPr lang="en-US" dirty="0"/>
          </a:p>
          <a:p>
            <a:r>
              <a:rPr lang="en-US" dirty="0"/>
              <a:t>Download “Group Policy Settings Reference Spreadsheet for Win 10 2004”</a:t>
            </a:r>
          </a:p>
          <a:p>
            <a:endParaRPr lang="en-US" dirty="0"/>
          </a:p>
          <a:p>
            <a:r>
              <a:rPr lang="en-US" dirty="0"/>
              <a:t>Given a hypothetical role for a computer</a:t>
            </a:r>
          </a:p>
          <a:p>
            <a:endParaRPr lang="en-US" dirty="0"/>
          </a:p>
          <a:p>
            <a:r>
              <a:rPr lang="en-US" dirty="0"/>
              <a:t>Goal is to identify GPOs for this system</a:t>
            </a:r>
          </a:p>
          <a:p>
            <a:pPr lvl="1"/>
            <a:r>
              <a:rPr lang="en-US" dirty="0"/>
              <a:t>All conditions are business requirements </a:t>
            </a:r>
          </a:p>
          <a:p>
            <a:pPr marL="254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40CBB-7C68-2B62-9012-27EEE81399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04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CFF7-B0AC-A24A-970F-40F2262C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w/ GPOs: 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87552-186A-99B7-367D-C9D184889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on shop floor</a:t>
            </a:r>
          </a:p>
          <a:p>
            <a:pPr lvl="1"/>
            <a:r>
              <a:rPr lang="en-US" dirty="0"/>
              <a:t>But also, is </a:t>
            </a:r>
            <a:r>
              <a:rPr lang="en-US" dirty="0" err="1"/>
              <a:t>PoS</a:t>
            </a:r>
            <a:endParaRPr lang="en-US" dirty="0"/>
          </a:p>
          <a:p>
            <a:r>
              <a:rPr lang="en-US" dirty="0"/>
              <a:t>Employees need physical access</a:t>
            </a:r>
          </a:p>
          <a:p>
            <a:r>
              <a:rPr lang="en-US" dirty="0"/>
              <a:t>Customers should not be able to use it</a:t>
            </a:r>
          </a:p>
          <a:p>
            <a:pPr lvl="1"/>
            <a:r>
              <a:rPr lang="en-US" dirty="0"/>
              <a:t>Should be physically secure</a:t>
            </a:r>
          </a:p>
          <a:p>
            <a:r>
              <a:rPr lang="en-US" dirty="0"/>
              <a:t>Local intranet only, no outside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59552-901B-893B-BC97-CD1F439B00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3A70-9160-47E4-DB77-3A252602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w/ GPOs: 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FB7D-87DE-B88E-73C2-B688C734C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 duper secret machine</a:t>
            </a:r>
          </a:p>
          <a:p>
            <a:pPr lvl="1"/>
            <a:r>
              <a:rPr lang="en-US" dirty="0"/>
              <a:t>Formula for Coca-Cola &amp; list of 11 Herbs &amp; Spices</a:t>
            </a:r>
          </a:p>
          <a:p>
            <a:r>
              <a:rPr lang="en-US" dirty="0"/>
              <a:t>Have to be able to RDP to it over internet</a:t>
            </a:r>
          </a:p>
          <a:p>
            <a:r>
              <a:rPr lang="en-US" dirty="0"/>
              <a:t>System admin needs physical access</a:t>
            </a:r>
          </a:p>
          <a:p>
            <a:pPr lvl="1"/>
            <a:r>
              <a:rPr lang="en-US" dirty="0"/>
              <a:t>They refuse to log in / out</a:t>
            </a:r>
          </a:p>
          <a:p>
            <a:r>
              <a:rPr lang="en-US" dirty="0"/>
              <a:t>Stored in the playground of a Middle School</a:t>
            </a:r>
          </a:p>
          <a:p>
            <a:pPr lvl="1"/>
            <a:r>
              <a:rPr lang="en-US" dirty="0"/>
              <a:t>For lunch they were given a box of sugar and bootable USBs with Kali Linux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D83FE-8C51-59DC-FE37-0F539909CB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5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08DB-AA01-E513-2012-0752DA01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w/ GPOs: 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EEB81-8E87-7D41-04C8-CB07B5F85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Superest</a:t>
            </a:r>
            <a:r>
              <a:rPr lang="en-US" dirty="0"/>
              <a:t> </a:t>
            </a:r>
            <a:r>
              <a:rPr lang="en-US" dirty="0" err="1"/>
              <a:t>duperest</a:t>
            </a:r>
            <a:r>
              <a:rPr lang="en-US" dirty="0"/>
              <a:t> secret machine</a:t>
            </a:r>
          </a:p>
          <a:p>
            <a:pPr lvl="1"/>
            <a:r>
              <a:rPr lang="en-US" dirty="0"/>
              <a:t>Security engineer actively develops malware on this machine</a:t>
            </a:r>
          </a:p>
          <a:p>
            <a:r>
              <a:rPr lang="en-US" dirty="0"/>
              <a:t>Can’t let malware leak </a:t>
            </a:r>
          </a:p>
          <a:p>
            <a:r>
              <a:rPr lang="en-US" dirty="0"/>
              <a:t>Can’t let AV catch or analyze malware</a:t>
            </a:r>
          </a:p>
          <a:p>
            <a:r>
              <a:rPr lang="en-US" dirty="0"/>
              <a:t>Engineer is easily startled by noises and moving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52B80-09F2-27BD-5F4B-CD14721A3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6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4400"/>
              <a:buFont typeface="Impact"/>
              <a:buNone/>
            </a:pPr>
            <a:r>
              <a:rPr lang="en-US" dirty="0"/>
              <a:t>Domains… Why?</a:t>
            </a:r>
            <a:endParaRPr dirty="0"/>
          </a:p>
        </p:txBody>
      </p:sp>
      <p:sp>
        <p:nvSpPr>
          <p:cNvPr id="46" name="Google Shape;46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US" dirty="0"/>
              <a:t>Enterprise / server environments can get complex quickly</a:t>
            </a:r>
          </a:p>
          <a:p>
            <a:pPr indent="-457200">
              <a:spcBef>
                <a:spcPts val="0"/>
              </a:spcBef>
            </a:pPr>
            <a:endParaRPr lang="en-US" dirty="0"/>
          </a:p>
          <a:p>
            <a:pPr indent="-457200">
              <a:spcBef>
                <a:spcPts val="0"/>
              </a:spcBef>
            </a:pPr>
            <a:r>
              <a:rPr lang="en-US" dirty="0"/>
              <a:t>At scale, need a way to… </a:t>
            </a:r>
          </a:p>
          <a:p>
            <a:pPr lvl="1" indent="-457200">
              <a:spcBef>
                <a:spcPts val="0"/>
              </a:spcBef>
            </a:pPr>
            <a:r>
              <a:rPr lang="en-US" dirty="0"/>
              <a:t>Dictate policies</a:t>
            </a:r>
          </a:p>
          <a:p>
            <a:pPr lvl="1" indent="-457200">
              <a:spcBef>
                <a:spcPts val="0"/>
              </a:spcBef>
            </a:pPr>
            <a:r>
              <a:rPr lang="en-US" dirty="0"/>
              <a:t>Authenticate and authorize users</a:t>
            </a:r>
          </a:p>
          <a:p>
            <a:pPr lvl="1" indent="-457200">
              <a:spcBef>
                <a:spcPts val="0"/>
              </a:spcBef>
            </a:pPr>
            <a:r>
              <a:rPr lang="en-US" dirty="0"/>
              <a:t>Control machines</a:t>
            </a:r>
          </a:p>
          <a:p>
            <a:pPr lvl="1" indent="-457200">
              <a:spcBef>
                <a:spcPts val="0"/>
              </a:spcBef>
            </a:pPr>
            <a:r>
              <a:rPr lang="en-US" dirty="0"/>
              <a:t>Secure them</a:t>
            </a:r>
          </a:p>
        </p:txBody>
      </p:sp>
      <p:sp>
        <p:nvSpPr>
          <p:cNvPr id="47" name="Google Shape;4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4400"/>
              <a:buFont typeface="Impact"/>
              <a:buNone/>
            </a:pPr>
            <a:r>
              <a:rPr lang="en-US" dirty="0"/>
              <a:t>What is a Domain?</a:t>
            </a:r>
            <a:endParaRPr dirty="0"/>
          </a:p>
        </p:txBody>
      </p:sp>
      <p:sp>
        <p:nvSpPr>
          <p:cNvPr id="53" name="Google Shape;53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US" dirty="0"/>
              <a:t>An administrative grouping of machines and networks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indent="-457200">
              <a:spcBef>
                <a:spcPts val="0"/>
              </a:spcBef>
            </a:pPr>
            <a:r>
              <a:rPr lang="en-US" dirty="0"/>
              <a:t>Allows for…</a:t>
            </a:r>
          </a:p>
          <a:p>
            <a:pPr lvl="1" indent="-457200">
              <a:spcBef>
                <a:spcPts val="0"/>
              </a:spcBef>
            </a:pPr>
            <a:r>
              <a:rPr lang="en-US" dirty="0"/>
              <a:t>Policy administration</a:t>
            </a:r>
          </a:p>
          <a:p>
            <a:pPr lvl="1" indent="-457200">
              <a:spcBef>
                <a:spcPts val="0"/>
              </a:spcBef>
            </a:pPr>
            <a:r>
              <a:rPr lang="en-US" dirty="0"/>
              <a:t>User access control</a:t>
            </a:r>
          </a:p>
          <a:p>
            <a:pPr lvl="1" indent="-457200">
              <a:spcBef>
                <a:spcPts val="0"/>
              </a:spcBef>
            </a:pPr>
            <a:r>
              <a:rPr lang="en-US" dirty="0"/>
              <a:t>System administration</a:t>
            </a:r>
          </a:p>
          <a:p>
            <a:pPr lvl="1" indent="-457200">
              <a:spcBef>
                <a:spcPts val="0"/>
              </a:spcBef>
            </a:pPr>
            <a:r>
              <a:rPr lang="en-US" dirty="0"/>
              <a:t>Security </a:t>
            </a:r>
            <a:endParaRPr dirty="0"/>
          </a:p>
        </p:txBody>
      </p:sp>
      <p:sp>
        <p:nvSpPr>
          <p:cNvPr id="54" name="Google Shape;54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7E00-B2C4-4D39-290F-E1E1918A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 Are Everywhere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12EF0-35F2-684E-465B-18F7E8167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Domains are identified by their domain name</a:t>
            </a:r>
          </a:p>
          <a:p>
            <a:pPr lvl="1"/>
            <a:r>
              <a:rPr lang="en-US" dirty="0"/>
              <a:t>For DNS to put it on the internet, has to be unique</a:t>
            </a:r>
          </a:p>
          <a:p>
            <a:endParaRPr lang="en-US" dirty="0"/>
          </a:p>
          <a:p>
            <a:r>
              <a:rPr lang="en-US" dirty="0"/>
              <a:t>Fully Qualified Domain Name (FQDN)</a:t>
            </a:r>
          </a:p>
          <a:p>
            <a:pPr lvl="1"/>
            <a:r>
              <a:rPr lang="en-US" dirty="0">
                <a:hlinkClick r:id="rId3"/>
              </a:rPr>
              <a:t>www.google.com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engineering.oregonstate.edu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0E01-851C-90E3-8ADB-86A9AD1DFD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4400"/>
              <a:buFont typeface="Impact"/>
              <a:buNone/>
            </a:pPr>
            <a:r>
              <a:rPr lang="en-US" dirty="0"/>
              <a:t>FQDN  !=  URL</a:t>
            </a:r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US" dirty="0"/>
              <a:t>FQDN is a domain name within DNS hierarchy</a:t>
            </a:r>
          </a:p>
          <a:p>
            <a:pPr indent="-457200">
              <a:spcBef>
                <a:spcPts val="0"/>
              </a:spcBef>
            </a:pPr>
            <a:endParaRPr lang="en-US" dirty="0"/>
          </a:p>
          <a:p>
            <a:pPr indent="-457200">
              <a:spcBef>
                <a:spcPts val="0"/>
              </a:spcBef>
            </a:pPr>
            <a:r>
              <a:rPr lang="en-US" dirty="0"/>
              <a:t>URL is the location of a specific resource</a:t>
            </a:r>
          </a:p>
          <a:p>
            <a:pPr lvl="1" indent="-457200">
              <a:spcBef>
                <a:spcPts val="0"/>
              </a:spcBef>
            </a:pPr>
            <a:r>
              <a:rPr lang="en-US" dirty="0"/>
              <a:t>Protocol</a:t>
            </a:r>
          </a:p>
          <a:p>
            <a:pPr lvl="1" indent="-457200">
              <a:spcBef>
                <a:spcPts val="0"/>
              </a:spcBef>
            </a:pPr>
            <a:r>
              <a:rPr lang="en-US" dirty="0"/>
              <a:t>FQDN</a:t>
            </a:r>
          </a:p>
          <a:p>
            <a:pPr lvl="1" indent="-457200">
              <a:spcBef>
                <a:spcPts val="0"/>
              </a:spcBef>
            </a:pPr>
            <a:r>
              <a:rPr lang="en-US" dirty="0"/>
              <a:t>Path</a:t>
            </a:r>
          </a:p>
          <a:p>
            <a:pPr lvl="1" indent="-457200">
              <a:spcBef>
                <a:spcPts val="0"/>
              </a:spcBef>
            </a:pPr>
            <a:r>
              <a:rPr lang="en-US" dirty="0"/>
              <a:t>Parameters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05FC-1D63-DFCC-F2DF-A3B85DC1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Control a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39B28-1035-A6C2-8CDE-9A55757F2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Easy! </a:t>
            </a:r>
          </a:p>
          <a:p>
            <a:r>
              <a:rPr lang="en-US" dirty="0"/>
              <a:t>Just use a domain controller, duh!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95FB4-AB03-C56A-4ADE-96D9D08B2D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2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6FD01D-0565-098E-DA4B-450A54AD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8852-9D1C-0C64-A137-6ED5B9399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2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9F4E-E432-1123-7607-5B1C41C6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Controllers (DC)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97017-A7AD-16EE-8818-34480A4EE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DCs are the servers in charge of domain</a:t>
            </a:r>
          </a:p>
          <a:p>
            <a:endParaRPr lang="en-US" dirty="0"/>
          </a:p>
          <a:p>
            <a:r>
              <a:rPr lang="en-US" dirty="0"/>
              <a:t>Main role is authentication and authorization</a:t>
            </a:r>
          </a:p>
          <a:p>
            <a:pPr lvl="1"/>
            <a:r>
              <a:rPr lang="en-US" dirty="0"/>
              <a:t>LDAP</a:t>
            </a:r>
          </a:p>
          <a:p>
            <a:pPr lvl="1"/>
            <a:r>
              <a:rPr lang="en-US" dirty="0"/>
              <a:t>Network time service</a:t>
            </a:r>
          </a:p>
          <a:p>
            <a:pPr lvl="1"/>
            <a:r>
              <a:rPr lang="en-US" dirty="0"/>
              <a:t>Network authentication protocol</a:t>
            </a:r>
          </a:p>
          <a:p>
            <a:pPr lvl="1"/>
            <a:r>
              <a:rPr lang="en-US" dirty="0"/>
              <a:t>Way to administer permissions and policies </a:t>
            </a:r>
          </a:p>
          <a:p>
            <a:pPr marL="508000" lvl="1" indent="0">
              <a:buNone/>
            </a:pPr>
            <a:endParaRPr lang="en-US" dirty="0"/>
          </a:p>
          <a:p>
            <a:r>
              <a:rPr lang="en-US" dirty="0"/>
              <a:t>Can perform other roles as well</a:t>
            </a:r>
          </a:p>
          <a:p>
            <a:pPr lvl="1"/>
            <a:r>
              <a:rPr lang="en-US" dirty="0"/>
              <a:t>Public key infrastructure, DNS, etc. </a:t>
            </a:r>
          </a:p>
          <a:p>
            <a:endParaRPr lang="en-US" dirty="0"/>
          </a:p>
          <a:p>
            <a:r>
              <a:rPr lang="en-US" dirty="0"/>
              <a:t>Several implementations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AF75A-F6AB-0FE0-F81E-F88F3F0728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1804</Words>
  <Application>Microsoft Office PowerPoint</Application>
  <PresentationFormat>Custom</PresentationFormat>
  <Paragraphs>305</Paragraphs>
  <Slides>29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CS 499/CS 579: Enterprise Defense</vt:lpstr>
      <vt:lpstr>Domains</vt:lpstr>
      <vt:lpstr>Domains… Why?</vt:lpstr>
      <vt:lpstr>What is a Domain?</vt:lpstr>
      <vt:lpstr>Domains Are Everywhere</vt:lpstr>
      <vt:lpstr>FQDN  !=  URL</vt:lpstr>
      <vt:lpstr>How to Control a Domain</vt:lpstr>
      <vt:lpstr>Domain Controller</vt:lpstr>
      <vt:lpstr>Domain Controllers (DC)</vt:lpstr>
      <vt:lpstr>Lightweight Directory Access Protocol (LDAP)</vt:lpstr>
      <vt:lpstr>Network Authentication Protocol</vt:lpstr>
      <vt:lpstr>Word of the Day</vt:lpstr>
      <vt:lpstr>Kerberos: The Madness</vt:lpstr>
      <vt:lpstr>Ǩ̷̨̛̳͙̲̗̈́̓e̷̺̮͔̓̾͋̚r̸͕̹̝̞͛̈́b̷̳̾̔͝ḛ̶̢̢̦̈́͗͛͝ͅr̶̛͕͓̱̥̾͐̅͗o̷͉̦̫͆́͋͝͝ͅs̸̮̯̓:̶͙̣͊͒̄ ̵͔̃͊͝T̶̛͎͇̎̓̽h̵̲̩͑͛ͅe̵̡͇͋͛̕͝ͅ ̷̫͚͙͝M̸̰̤̝̲̑̒̒̕͠a̵̟̫̯̎̀ḑ̶͇̼͉̙̾̇̈́̆́n̶̦̊͋͋è̵͓̭̣̙̟̏͂s̶̤͖͖̐s̵͖̠̣̃̅</vt:lpstr>
      <vt:lpstr>K̶̨̯̓̎̅́̎̽̈́͆͜͝ȩ̸͕̪̒͛r̷̩̀̿̅̃͠b̴̡̬̪̻͌̀͊̐̇͆̐͝ę̷̛͖̤̯͌̌͗̀͆r̷̭̻̞͛͊̐̿̏̂̿͝o̸̱͈̦͖͌̓̐̈̀̿͆̏s̸̡̛̜͕͈̳̫̪̘͆̔́̉͐̕:̷̡̦̟̜̖͂͋ ̸͉̩̩̺̝͇͐̇̌͂͆̕͠T̵̢̻̩̱̼̜̮̉͂́͑̅̔̀͆h̷͓̟̓̃͐è̵͓͈̣̩̱̽ ̴̤̘̽͗͂̋̉M̶̧̱̜̪͇͇̌́̅̒͘a̷̘̣͔̔d̶̡̧̞͂̀̔̌̕͝n̶̡͍̫̲̭͉̮͇̱̋͒ẻ̵̡̨͕̜̭̬͎͔̱̋s̶̮̜̯͔͕͇̣̫͙̄̇͂̃̿͠ş̶̛̥̯̔̒̌͛̑̏̃͜͝</vt:lpstr>
      <vt:lpstr>Kerberos: A Bit Less Madness</vt:lpstr>
      <vt:lpstr>Network Time Service</vt:lpstr>
      <vt:lpstr>Network Time Service</vt:lpstr>
      <vt:lpstr>Domain Administration</vt:lpstr>
      <vt:lpstr>Domain Structure</vt:lpstr>
      <vt:lpstr>Organizational Units (OU)</vt:lpstr>
      <vt:lpstr>Forests</vt:lpstr>
      <vt:lpstr>Forests</vt:lpstr>
      <vt:lpstr>Domain Policies</vt:lpstr>
      <vt:lpstr>GPO Exercise</vt:lpstr>
      <vt:lpstr>Overview</vt:lpstr>
      <vt:lpstr>Securing w/ GPOs: Exercise 1</vt:lpstr>
      <vt:lpstr>Securing w/ GPOs: Exercise 2</vt:lpstr>
      <vt:lpstr>Securing w/ GPOs: 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499/CS 579: Enterprise Defense</dc:title>
  <dc:creator>Jack Forkey</dc:creator>
  <cp:lastModifiedBy>Brandon Ellis</cp:lastModifiedBy>
  <cp:revision>145</cp:revision>
  <dcterms:created xsi:type="dcterms:W3CDTF">2017-05-17T21:58:52Z</dcterms:created>
  <dcterms:modified xsi:type="dcterms:W3CDTF">2024-01-24T23:35:21Z</dcterms:modified>
</cp:coreProperties>
</file>